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7" r:id="rId3"/>
    <p:sldId id="269" r:id="rId4"/>
    <p:sldId id="289" r:id="rId5"/>
    <p:sldId id="270" r:id="rId6"/>
    <p:sldId id="279" r:id="rId7"/>
    <p:sldId id="272" r:id="rId8"/>
    <p:sldId id="271" r:id="rId9"/>
    <p:sldId id="282" r:id="rId10"/>
    <p:sldId id="281" r:id="rId11"/>
    <p:sldId id="273" r:id="rId12"/>
    <p:sldId id="275" r:id="rId13"/>
    <p:sldId id="274" r:id="rId14"/>
    <p:sldId id="267" r:id="rId15"/>
    <p:sldId id="284" r:id="rId16"/>
    <p:sldId id="286" r:id="rId17"/>
    <p:sldId id="288" r:id="rId18"/>
    <p:sldId id="268" r:id="rId19"/>
    <p:sldId id="290" r:id="rId20"/>
    <p:sldId id="292" r:id="rId21"/>
  </p:sldIdLst>
  <p:sldSz cx="9144000" cy="6858000" type="screen4x3"/>
  <p:notesSz cx="7077075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438" y="0"/>
            <a:ext cx="3067050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3067050" cy="4556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438" y="8659813"/>
            <a:ext cx="3067050" cy="4556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fld id="{2308C558-8481-48F2-B818-FCB88793E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37C5A38-99E3-4C75-B09F-8C716054E91B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684213"/>
            <a:ext cx="4556125" cy="3417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329113"/>
            <a:ext cx="5661025" cy="4103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59813"/>
            <a:ext cx="3067050" cy="4556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659813"/>
            <a:ext cx="3067050" cy="4556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A7264E-CB53-4690-9AAC-F3F5867F5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03BAE6-DBE7-4871-B88B-8F95F39FB5D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FE5E5F-CF8B-4AFF-A2DC-858374D0CB77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B28E48-4BF5-416C-B1B2-2EA646BE1C02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E3A715-64D0-4F44-B75B-3BDD21B6107C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7F002E-3308-4EDF-A50F-FA398588815F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D7DB9C-E2BF-42FE-ABCF-A3FEDED947AE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1A63CB-FBF0-4C1B-937B-E9DA010F6CBD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92D1AF-FF24-4115-A0CA-EB8BA7152A48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C8230F-7C90-4EBD-93FB-FB5C180EB7C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D3C3B0-6DBA-4AF6-86E3-6FCE8FF13C51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D6B17E-3A66-43A1-8DF7-8059F51AF7E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44F977-6B2B-4483-A47A-85BA8CD351E8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AD942D-4CD6-4674-AF6C-5C79EDD86A50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995C98-6AB6-4FD2-8B29-86A54D6A2E64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2CDBC-98FB-4BDF-B54A-33B617A339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BA2C1-D14D-413E-AFBD-AAF9B78EF3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E3CB7-1BDD-4877-8533-07CF0FFAAB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2A388-779D-4E5C-963D-94A7B0CC4E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FAF9B-2598-44DD-8F45-B4F1BCF3D9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8DD67-4AC3-40EB-94E8-2DC441B5E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E3C8C-E387-4796-8B85-787B218C7C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A3A50-DEDF-4CFF-89A8-1BDC6F85CF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EEDFF-F13E-4420-92D1-65E83038E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1287A-D082-4F7D-8269-4EF4A1AD8F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97561-E7BA-451A-86A1-FA223D7771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F5C3EB-1F52-46C0-B1A1-4137FCF584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4seWLW2Kh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BaPx3sym0I&amp;list=PLCD028CC9138D1BA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UyJ1gHBBR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l0rQgN-Lrc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TubjfUFhecg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Marketing Indicator 1.01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60625"/>
            <a:ext cx="8229600" cy="36703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300" b="1" dirty="0" smtClean="0"/>
              <a:t>Understand marketing’s role and function in business to facilitate economic exchanges with customers.</a:t>
            </a:r>
            <a:r>
              <a:rPr lang="en-US" sz="4300" dirty="0" smtClean="0"/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4300" dirty="0" smtClean="0">
                <a:hlinkClick r:id="rId3"/>
              </a:rPr>
              <a:t>https://www.youtube.com/watch?v=l4seWLW2KhQ</a:t>
            </a:r>
            <a:r>
              <a:rPr lang="en-US" sz="43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Explain the elements of the marketing concept.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5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CRM – (Customer Relationship Management) combines customer information via databases with customer service and marketing communication</a:t>
            </a:r>
          </a:p>
          <a:p>
            <a:pPr eaLnBrk="1" hangingPunct="1"/>
            <a:r>
              <a:rPr lang="en-US" sz="2800" dirty="0" smtClean="0"/>
              <a:t>Marketing Loyalty Programs – Rewards repeat customers (Grocery store)</a:t>
            </a:r>
          </a:p>
          <a:p>
            <a:pPr eaLnBrk="1" hangingPunct="1">
              <a:buNone/>
            </a:pPr>
            <a:r>
              <a:rPr lang="en-US" sz="1600" dirty="0" smtClean="0">
                <a:hlinkClick r:id="rId2"/>
              </a:rPr>
              <a:t>https://www.youtube.com/watch?v=jBaPx3sym0I&amp;list=PLCD028CC9138D1BA1</a:t>
            </a:r>
            <a:r>
              <a:rPr lang="en-US" sz="1600" dirty="0" smtClean="0"/>
              <a:t> </a:t>
            </a:r>
          </a:p>
          <a:p>
            <a:pPr eaLnBrk="1" hangingPunct="1"/>
            <a:r>
              <a:rPr lang="en-US" sz="2800" dirty="0" smtClean="0"/>
              <a:t>Product – business provides items that satisfy desires of consumers</a:t>
            </a:r>
          </a:p>
          <a:p>
            <a:pPr eaLnBrk="1" hangingPunct="1"/>
            <a:r>
              <a:rPr lang="en-US" sz="2800" dirty="0" smtClean="0"/>
              <a:t>Profits – Money business keeps after paying all expenses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Explain the role of marketing in a private/free  enterprise system.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Create awareness of product / service</a:t>
            </a:r>
          </a:p>
          <a:p>
            <a:pPr eaLnBrk="1" hangingPunct="1"/>
            <a:r>
              <a:rPr lang="en-US" sz="2800" smtClean="0"/>
              <a:t>Have access to product / service</a:t>
            </a:r>
          </a:p>
          <a:p>
            <a:pPr eaLnBrk="1" hangingPunct="1"/>
            <a:r>
              <a:rPr lang="en-US" sz="2800" smtClean="0"/>
              <a:t>Multiple channels to purchase product / service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167063"/>
            <a:ext cx="2781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981450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6850" y="3200400"/>
            <a:ext cx="27590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1554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/>
              <a:t>Describe ways in which consumers and businesses would be affected if marketing did not exist.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Society would remain self-subsistence style of living.</a:t>
            </a:r>
          </a:p>
          <a:p>
            <a:pPr eaLnBrk="1" hangingPunct="1"/>
            <a:r>
              <a:rPr lang="en-US" sz="2800" smtClean="0"/>
              <a:t>Less competition = Higher prices</a:t>
            </a:r>
          </a:p>
          <a:p>
            <a:pPr eaLnBrk="1" hangingPunct="1"/>
            <a:r>
              <a:rPr lang="en-US" sz="2800" smtClean="0"/>
              <a:t>Less choices, less improvements, less info.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767138"/>
            <a:ext cx="337026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Explain how marketing benefits our society.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Increased competition = Lower prices</a:t>
            </a:r>
          </a:p>
          <a:p>
            <a:pPr eaLnBrk="1" hangingPunct="1"/>
            <a:r>
              <a:rPr lang="en-US" sz="2800" smtClean="0"/>
              <a:t>Variety of goods</a:t>
            </a:r>
          </a:p>
          <a:p>
            <a:pPr eaLnBrk="1" hangingPunct="1"/>
            <a:r>
              <a:rPr lang="en-US" sz="2800" smtClean="0"/>
              <a:t>Mass communication about items</a:t>
            </a:r>
          </a:p>
          <a:p>
            <a:pPr eaLnBrk="1" hangingPunct="1"/>
            <a:r>
              <a:rPr lang="en-US" sz="2800" smtClean="0"/>
              <a:t>Foreign and domestic societies benefit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810000"/>
            <a:ext cx="26511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Explain the purposes of each marketing function.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828800"/>
            <a:ext cx="79248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atin typeface="+mj-lt"/>
              </a:rPr>
              <a:t>1. MIM </a:t>
            </a:r>
            <a:r>
              <a:rPr lang="en-US" sz="3200" dirty="0">
                <a:latin typeface="+mj-lt"/>
              </a:rPr>
              <a:t>– (marketing information management) </a:t>
            </a:r>
            <a:r>
              <a:rPr lang="en-US" sz="3200" b="1" dirty="0">
                <a:latin typeface="+mj-lt"/>
              </a:rPr>
              <a:t>provides usable info. to make business decisions.  Ex. Surveys </a:t>
            </a:r>
            <a:r>
              <a:rPr lang="en-US" sz="3200" dirty="0">
                <a:latin typeface="+mj-lt"/>
              </a:rPr>
              <a:t>to determine preferences of products, develop prototype for testing, implement new process and gather info. about possible problems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924425"/>
            <a:ext cx="2362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715000" y="5257800"/>
            <a:ext cx="259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www.youtube.com/watch?v=LUyJ1gHBBR0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Explain the purposes of each marketing function.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533400" y="1828800"/>
            <a:ext cx="79248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 sz="3200" b="1" dirty="0">
                <a:latin typeface="Cambria" pitchFamily="18" charset="0"/>
              </a:rPr>
              <a:t>2. P</a:t>
            </a:r>
            <a:r>
              <a:rPr lang="en-US" sz="2400" b="1" dirty="0">
                <a:latin typeface="Cambria" pitchFamily="18" charset="0"/>
              </a:rPr>
              <a:t>roduct</a:t>
            </a:r>
            <a:r>
              <a:rPr lang="en-US" sz="3200" b="1" dirty="0">
                <a:latin typeface="Cambria" pitchFamily="18" charset="0"/>
              </a:rPr>
              <a:t> S</a:t>
            </a:r>
            <a:r>
              <a:rPr lang="en-US" sz="2400" b="1" dirty="0">
                <a:latin typeface="Cambria" pitchFamily="18" charset="0"/>
              </a:rPr>
              <a:t>ervice</a:t>
            </a:r>
            <a:r>
              <a:rPr lang="en-US" sz="3200" b="1" dirty="0">
                <a:latin typeface="Cambria" pitchFamily="18" charset="0"/>
              </a:rPr>
              <a:t> M</a:t>
            </a:r>
            <a:r>
              <a:rPr lang="en-US" sz="2400" b="1" dirty="0">
                <a:latin typeface="Cambria" pitchFamily="18" charset="0"/>
              </a:rPr>
              <a:t>anagement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dirty="0">
                <a:latin typeface="Cambria" pitchFamily="18" charset="0"/>
              </a:rPr>
              <a:t>– </a:t>
            </a:r>
            <a:r>
              <a:rPr lang="en-US" dirty="0"/>
              <a:t> </a:t>
            </a:r>
            <a:r>
              <a:rPr lang="en-US" sz="3200" b="1" dirty="0"/>
              <a:t>Designing, producing, maintaining, improving</a:t>
            </a:r>
            <a:r>
              <a:rPr lang="en-US" sz="3200" dirty="0"/>
              <a:t>, and obtaining products to meet customer’s wants and needs</a:t>
            </a:r>
          </a:p>
          <a:p>
            <a:pPr marL="0" lvl="1"/>
            <a:endParaRPr lang="en-US" sz="3200" dirty="0"/>
          </a:p>
          <a:p>
            <a:pPr marL="0" lvl="1"/>
            <a:endParaRPr lang="en-US" sz="3200" dirty="0"/>
          </a:p>
          <a:p>
            <a:pPr marL="0" lvl="1"/>
            <a:r>
              <a:rPr lang="en-US" sz="3200" b="1" dirty="0"/>
              <a:t>3. Pricing </a:t>
            </a:r>
            <a:r>
              <a:rPr lang="en-US" sz="3200" dirty="0"/>
              <a:t>– Determining a </a:t>
            </a:r>
            <a:r>
              <a:rPr lang="en-US" sz="3200" b="1" dirty="0"/>
              <a:t>value to charge </a:t>
            </a:r>
            <a:r>
              <a:rPr lang="en-US" sz="3200" dirty="0"/>
              <a:t>in order to make a profit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334000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1713" y="3352800"/>
            <a:ext cx="17049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548063"/>
            <a:ext cx="23907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382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www.youtube.com/watch?v=el0rQgN-Lrc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Explain the purposes of each marketing function.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533400" y="1828800"/>
            <a:ext cx="79248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 sz="3200" b="1" dirty="0">
                <a:latin typeface="Cambria" pitchFamily="18" charset="0"/>
              </a:rPr>
              <a:t>4. Distribution </a:t>
            </a:r>
            <a:r>
              <a:rPr lang="en-US" sz="3200" dirty="0">
                <a:latin typeface="Cambria" pitchFamily="18" charset="0"/>
              </a:rPr>
              <a:t>- </a:t>
            </a:r>
            <a:r>
              <a:rPr lang="en-US" sz="3200" b="1" dirty="0"/>
              <a:t>Transporting, storing, and handling goods from the manufacturer to the consumer</a:t>
            </a:r>
            <a:r>
              <a:rPr lang="en-US" sz="3200" dirty="0"/>
              <a:t>.  Large impact on pricing due to transportation costs.</a:t>
            </a:r>
          </a:p>
          <a:p>
            <a:pPr marL="0" lvl="1"/>
            <a:endParaRPr lang="en-US" sz="3200" dirty="0"/>
          </a:p>
          <a:p>
            <a:pPr marL="0" lvl="1"/>
            <a:r>
              <a:rPr lang="en-US" sz="3200" b="1" dirty="0"/>
              <a:t>5. Promotion </a:t>
            </a:r>
            <a:r>
              <a:rPr lang="en-US" sz="3200" dirty="0"/>
              <a:t>- Communication that is used to </a:t>
            </a:r>
            <a:r>
              <a:rPr lang="en-US" sz="3200" b="1" dirty="0"/>
              <a:t>inform, persuade, or remind </a:t>
            </a:r>
            <a:r>
              <a:rPr lang="en-US" sz="3200" dirty="0"/>
              <a:t>customers about a business’s products. (Advertising)</a:t>
            </a:r>
          </a:p>
          <a:p>
            <a:pPr marL="0" lvl="1"/>
            <a:endParaRPr lang="en-US" sz="3200" dirty="0"/>
          </a:p>
          <a:p>
            <a:pPr marL="0" lvl="1"/>
            <a:r>
              <a:rPr lang="en-US" sz="3200" dirty="0">
                <a:latin typeface="Cambria" pitchFamily="18" charset="0"/>
              </a:rPr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Explain the purposes of each marketing function.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533400" y="1828800"/>
            <a:ext cx="79248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 sz="2800" b="1" dirty="0">
                <a:latin typeface="Cambria" pitchFamily="18" charset="0"/>
              </a:rPr>
              <a:t>6. Selling</a:t>
            </a:r>
            <a:r>
              <a:rPr lang="en-US" sz="2800" b="1" dirty="0"/>
              <a:t> </a:t>
            </a:r>
            <a:r>
              <a:rPr lang="en-US" sz="2800" dirty="0"/>
              <a:t>- Determining and responding to customer’s needs and wants through </a:t>
            </a:r>
            <a:r>
              <a:rPr lang="en-US" sz="2800" b="1" dirty="0"/>
              <a:t>personalized communication </a:t>
            </a:r>
            <a:r>
              <a:rPr lang="en-US" sz="2800" dirty="0"/>
              <a:t>(face-to-face)</a:t>
            </a:r>
          </a:p>
          <a:p>
            <a:pPr marL="0" lvl="1"/>
            <a:endParaRPr lang="en-US" sz="2800" dirty="0" smtClean="0"/>
          </a:p>
          <a:p>
            <a:pPr marL="0" lvl="1"/>
            <a:r>
              <a:rPr lang="en-US" sz="2800" b="1" dirty="0" smtClean="0"/>
              <a:t>7. Financing </a:t>
            </a:r>
            <a:r>
              <a:rPr lang="en-US" sz="2800" dirty="0" smtClean="0"/>
              <a:t>– </a:t>
            </a:r>
            <a:r>
              <a:rPr lang="en-US" sz="2800" b="1" dirty="0" smtClean="0"/>
              <a:t>Manage cash needs of a business </a:t>
            </a:r>
            <a:r>
              <a:rPr lang="en-US" sz="2800" dirty="0" smtClean="0"/>
              <a:t>on a daily basis for future needs.  Most businesses struggle the first years.</a:t>
            </a:r>
          </a:p>
          <a:p>
            <a:pPr marL="0" lvl="1"/>
            <a:r>
              <a:rPr lang="en-US" sz="3200" dirty="0" smtClean="0">
                <a:latin typeface="Cambria" pitchFamily="18" charset="0"/>
              </a:rPr>
              <a:t> </a:t>
            </a:r>
            <a:endParaRPr lang="en-US" sz="3200" dirty="0"/>
          </a:p>
          <a:p>
            <a:pPr marL="0" lvl="1"/>
            <a:r>
              <a:rPr lang="en-US" sz="3200" dirty="0">
                <a:latin typeface="Cambria" pitchFamily="18" charset="0"/>
              </a:rPr>
              <a:t> </a:t>
            </a:r>
            <a:endParaRPr lang="en-US" sz="3200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5259388"/>
            <a:ext cx="1604963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Explain the interrelationships among marketing functions.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2286000"/>
            <a:ext cx="6019800" cy="3840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smtClean="0"/>
              <a:t>MIM			PSM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smtClean="0"/>
              <a:t>Pricing		Distribution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smtClean="0"/>
              <a:t>Promotion	Selling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smtClean="0"/>
              <a:t>Financing</a:t>
            </a:r>
          </a:p>
          <a:p>
            <a:pPr eaLnBrk="1" hangingPunct="1">
              <a:buFont typeface="Wingdings" pitchFamily="2" charset="2"/>
              <a:buNone/>
            </a:pPr>
            <a:endParaRPr lang="en-US" sz="3200" smtClean="0"/>
          </a:p>
          <a:p>
            <a:pPr eaLnBrk="1" hangingPunct="1">
              <a:buFont typeface="Wingdings" pitchFamily="2" charset="2"/>
              <a:buNone/>
            </a:pPr>
            <a:r>
              <a:rPr lang="en-US" sz="3200" smtClean="0"/>
              <a:t>How do they work together?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dirty="0" smtClean="0"/>
              <a:t>ACTIVITY 1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Make a list of all of the goods and services that you have used in the past 24 hours, and respond to the following questions:</a:t>
            </a:r>
          </a:p>
          <a:p>
            <a:pPr lvl="1" eaLnBrk="1" hangingPunct="1"/>
            <a:r>
              <a:rPr lang="en-US" sz="2800" smtClean="0"/>
              <a:t>How did you come to use these goods/services?</a:t>
            </a:r>
          </a:p>
          <a:p>
            <a:pPr lvl="1" eaLnBrk="1" hangingPunct="1"/>
            <a:r>
              <a:rPr lang="en-US" sz="2800" smtClean="0"/>
              <a:t>How did you find out about these goods/services?</a:t>
            </a:r>
          </a:p>
          <a:p>
            <a:pPr lvl="1" eaLnBrk="1" hangingPunct="1"/>
            <a:r>
              <a:rPr lang="en-US" sz="2800" smtClean="0"/>
              <a:t>Where did you obtain these goods/services?</a:t>
            </a:r>
          </a:p>
          <a:p>
            <a:pPr lvl="1" eaLnBrk="1" hangingPunct="1"/>
            <a:r>
              <a:rPr lang="en-US" sz="2800" smtClean="0"/>
              <a:t>How much did these goods/services cost?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Marketing?</a:t>
            </a:r>
            <a:endParaRPr 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Marketing – All activities to get product from manufacturer to consumer that are guided by </a:t>
            </a:r>
            <a:r>
              <a:rPr lang="en-US" sz="3200" b="1" dirty="0" smtClean="0">
                <a:solidFill>
                  <a:srgbClr val="FF0000"/>
                </a:solidFill>
              </a:rPr>
              <a:t>consumer’s</a:t>
            </a:r>
            <a:r>
              <a:rPr lang="en-US" sz="3200" dirty="0" smtClean="0"/>
              <a:t> wants and needs</a:t>
            </a:r>
          </a:p>
          <a:p>
            <a:pPr eaLnBrk="1" hangingPunct="1">
              <a:buFont typeface="Arial" charset="0"/>
              <a:buNone/>
            </a:pPr>
            <a:endParaRPr lang="en-US" sz="3200" dirty="0" smtClean="0"/>
          </a:p>
          <a:p>
            <a:pPr eaLnBrk="1" hangingPunct="1"/>
            <a:r>
              <a:rPr lang="en-US" sz="3200" dirty="0" smtClean="0"/>
              <a:t>Activities included the 4 foundations of Marketing &amp; the 7 functions of Marketing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Short Answer Quiz</a:t>
            </a:r>
            <a:endParaRPr lang="en-US" dirty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685800" y="1371600"/>
            <a:ext cx="723900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/>
              <a:t>Give an example of a need and a want.</a:t>
            </a:r>
          </a:p>
          <a:p>
            <a:pPr marL="609600" indent="-609600">
              <a:lnSpc>
                <a:spcPct val="80000"/>
              </a:lnSpc>
              <a:buFont typeface="Cambria" pitchFamily="18" charset="0"/>
              <a:buAutoNum type="arabicPeriod"/>
            </a:pPr>
            <a:endParaRPr lang="en-US" sz="2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/>
              <a:t>What is a target market?</a:t>
            </a:r>
          </a:p>
          <a:p>
            <a:pPr marL="609600" indent="-609600">
              <a:lnSpc>
                <a:spcPct val="80000"/>
              </a:lnSpc>
              <a:buFont typeface="Cambria" pitchFamily="18" charset="0"/>
              <a:buAutoNum type="arabicPeriod"/>
            </a:pPr>
            <a:endParaRPr lang="en-US" sz="2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/>
              <a:t>Give an example explaining who is a customer and who is a consumer.</a:t>
            </a:r>
          </a:p>
          <a:p>
            <a:pPr marL="609600" indent="-609600">
              <a:lnSpc>
                <a:spcPct val="80000"/>
              </a:lnSpc>
              <a:buFont typeface="Cambria" pitchFamily="18" charset="0"/>
              <a:buAutoNum type="arabicPeriod"/>
            </a:pPr>
            <a:endParaRPr lang="en-US" sz="2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/>
              <a:t>The </a:t>
            </a:r>
            <a:r>
              <a:rPr lang="en-US" sz="2800" i="1"/>
              <a:t>marketing concept</a:t>
            </a:r>
            <a:r>
              <a:rPr lang="en-US" sz="2800"/>
              <a:t> philosophy indicates that a business will satisfy the wants and needs of _______________ and still make a profit.</a:t>
            </a:r>
          </a:p>
          <a:p>
            <a:pPr marL="609600" indent="-609600">
              <a:lnSpc>
                <a:spcPct val="80000"/>
              </a:lnSpc>
              <a:buFont typeface="Cambria" pitchFamily="18" charset="0"/>
              <a:buAutoNum type="arabicPeriod"/>
            </a:pPr>
            <a:endParaRPr lang="en-US" sz="2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/>
              <a:t>List the two categories of products and give an example of each.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Identify marketing activities.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SWOT Analysis</a:t>
            </a:r>
          </a:p>
          <a:p>
            <a:pPr eaLnBrk="1" hangingPunct="1"/>
            <a:r>
              <a:rPr lang="en-US" smtClean="0"/>
              <a:t>Creating a Marketing Plan</a:t>
            </a:r>
          </a:p>
          <a:p>
            <a:pPr eaLnBrk="1" hangingPunct="1"/>
            <a:r>
              <a:rPr lang="en-US" smtClean="0"/>
              <a:t>7 Functions of Marketing</a:t>
            </a:r>
          </a:p>
          <a:p>
            <a:pPr eaLnBrk="1" hangingPunct="1"/>
            <a:r>
              <a:rPr lang="en-US" smtClean="0"/>
              <a:t>4 Foundations of Marketing</a:t>
            </a:r>
          </a:p>
          <a:p>
            <a:pPr lvl="1" eaLnBrk="1" hangingPunct="1"/>
            <a:r>
              <a:rPr lang="en-US" smtClean="0"/>
              <a:t>Economics  - study of allocating resources to maximize their uses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Business, Management, Entrepreneurship - study of operating and managing a business &amp; all the skills and concept necessary 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Communication Skills – interacting with people and organizations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Professional Development – ongoing growth within a career 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391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SWOT</a:t>
            </a:r>
            <a:endParaRPr lang="en-US" dirty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77073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Content Placeholder 3"/>
          <p:cNvSpPr>
            <a:spLocks noGrp="1"/>
          </p:cNvSpPr>
          <p:nvPr>
            <p:ph idx="1"/>
          </p:nvPr>
        </p:nvSpPr>
        <p:spPr>
          <a:xfrm flipV="1">
            <a:off x="457200" y="6400800"/>
            <a:ext cx="7620000" cy="22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848600" cy="1295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Two categories of products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7620000" cy="5715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</a:rPr>
              <a:t>Goods</a:t>
            </a:r>
            <a:r>
              <a:rPr lang="en-US" sz="3200" dirty="0" smtClean="0"/>
              <a:t> </a:t>
            </a:r>
            <a:r>
              <a:rPr lang="en-US" dirty="0" smtClean="0"/>
              <a:t>– tangible purchases</a:t>
            </a:r>
          </a:p>
          <a:p>
            <a:pPr lvl="1" eaLnBrk="1" hangingPunct="1"/>
            <a:r>
              <a:rPr lang="en-US" dirty="0" smtClean="0"/>
              <a:t>Durable vs. Nondurable</a:t>
            </a:r>
          </a:p>
          <a:p>
            <a:pPr lvl="1" eaLnBrk="1" hangingPunct="1"/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Consumer vs. Industrial</a:t>
            </a:r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eaLnBrk="1" hangingPunct="1"/>
            <a:r>
              <a:rPr lang="en-US" sz="3200" b="1" dirty="0" smtClean="0">
                <a:solidFill>
                  <a:srgbClr val="FF0000"/>
                </a:solidFill>
              </a:rPr>
              <a:t>Services</a:t>
            </a:r>
            <a:r>
              <a:rPr lang="en-US" dirty="0" smtClean="0"/>
              <a:t> – intangible purchases</a:t>
            </a:r>
          </a:p>
          <a:p>
            <a:pPr lvl="1" eaLnBrk="1" hangingPunct="1"/>
            <a:r>
              <a:rPr lang="en-US" dirty="0" smtClean="0"/>
              <a:t>Consumer vs. Industrial</a:t>
            </a:r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676400"/>
            <a:ext cx="142557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676400"/>
            <a:ext cx="1217613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3048000"/>
            <a:ext cx="13112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3505200"/>
            <a:ext cx="1714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5410200"/>
            <a:ext cx="17668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35413" y="5257800"/>
            <a:ext cx="12287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848600" cy="1295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can be marketed?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620000" cy="5181600"/>
          </a:xfrm>
        </p:spPr>
        <p:txBody>
          <a:bodyPr/>
          <a:lstStyle/>
          <a:p>
            <a:pPr eaLnBrk="1" hangingPunct="1"/>
            <a:r>
              <a:rPr lang="en-US" dirty="0" smtClean="0"/>
              <a:t>Organizations</a:t>
            </a:r>
          </a:p>
          <a:p>
            <a:pPr lvl="1" eaLnBrk="1" hangingPunct="1"/>
            <a:r>
              <a:rPr lang="en-US" dirty="0" smtClean="0"/>
              <a:t>Profit vs. Nonprofit</a:t>
            </a:r>
          </a:p>
          <a:p>
            <a:pPr lvl="1" eaLnBrk="1" hangingPunct="1"/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Places</a:t>
            </a:r>
          </a:p>
          <a:p>
            <a:pPr lvl="1" eaLnBrk="1" hangingPunct="1"/>
            <a:r>
              <a:rPr lang="en-US" dirty="0" smtClean="0"/>
              <a:t>Tourist attractions, Cities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Ideas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People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3338" y="1585913"/>
            <a:ext cx="10001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563688"/>
            <a:ext cx="11906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720975"/>
            <a:ext cx="16764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6013" y="3787775"/>
            <a:ext cx="8588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5181600"/>
            <a:ext cx="9810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581400" y="45720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hlinkClick r:id="rId8"/>
              </a:rPr>
              <a:t>https://www.youtube.com/watch?v=TubjfUFhecg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Explain where marketing occurs.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EVERYWHERE!!!!!!!!!!!</a:t>
            </a:r>
          </a:p>
          <a:p>
            <a:pPr marL="457200" lvl="1" indent="0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9663" y="2733675"/>
            <a:ext cx="2976562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973263"/>
            <a:ext cx="32686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645025"/>
            <a:ext cx="2535238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23963" y="4648200"/>
            <a:ext cx="20574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281113"/>
            <a:ext cx="32670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Explain the elements of the marketing concept.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Customer Orientation – Business focus on building relationships w/ customers to facilitate loyal, repeat customers for life.</a:t>
            </a:r>
          </a:p>
          <a:p>
            <a:pPr eaLnBrk="1" hangingPunct="1"/>
            <a:r>
              <a:rPr lang="en-US" sz="3200" smtClean="0"/>
              <a:t>Customer Satisfaction – Meet or exceed customer’s expectations</a:t>
            </a:r>
          </a:p>
          <a:p>
            <a:pPr eaLnBrk="1" hangingPunct="1"/>
            <a:r>
              <a:rPr lang="en-US" sz="3200" smtClean="0"/>
              <a:t>Customer Needs / Wants – Desires of the consumers that convert into purchases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Explain the elements of the marketing concept.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Company Approach – Employees working </a:t>
            </a:r>
            <a:r>
              <a:rPr lang="en-US" sz="3200" i="1" dirty="0" smtClean="0"/>
              <a:t>together</a:t>
            </a:r>
            <a:r>
              <a:rPr lang="en-US" sz="3200" dirty="0" smtClean="0"/>
              <a:t> to satisfy their customers to earn profits</a:t>
            </a:r>
          </a:p>
          <a:p>
            <a:pPr eaLnBrk="1" hangingPunct="1"/>
            <a:r>
              <a:rPr lang="en-US" sz="3200" dirty="0" smtClean="0"/>
              <a:t>Company Commitment – All employees focused on the </a:t>
            </a:r>
            <a:r>
              <a:rPr lang="en-US" sz="3200" i="1" dirty="0" smtClean="0"/>
              <a:t>customers</a:t>
            </a:r>
          </a:p>
          <a:p>
            <a:pPr eaLnBrk="1" hangingPunct="1"/>
            <a:r>
              <a:rPr lang="en-US" sz="3200" dirty="0" smtClean="0"/>
              <a:t>Company Goals – Goals should be focused on satisfying customers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675</TotalTime>
  <Words>779</Words>
  <Application>Microsoft Office PowerPoint</Application>
  <PresentationFormat>On-screen Show (4:3)</PresentationFormat>
  <Paragraphs>129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Adjacency</vt:lpstr>
      <vt:lpstr>Marketing Indicator 1.01</vt:lpstr>
      <vt:lpstr>What is Marketing?</vt:lpstr>
      <vt:lpstr>Identify marketing activities.</vt:lpstr>
      <vt:lpstr>SWOT</vt:lpstr>
      <vt:lpstr>Two categories of products</vt:lpstr>
      <vt:lpstr>What can be marketed?</vt:lpstr>
      <vt:lpstr>Explain where marketing occurs.</vt:lpstr>
      <vt:lpstr>Explain the elements of the marketing concept.</vt:lpstr>
      <vt:lpstr>Explain the elements of the marketing concept.</vt:lpstr>
      <vt:lpstr>Explain the elements of the marketing concept.</vt:lpstr>
      <vt:lpstr>Explain the role of marketing in a private/free  enterprise system.</vt:lpstr>
      <vt:lpstr>Describe ways in which consumers and businesses would be affected if marketing did not exist.</vt:lpstr>
      <vt:lpstr>Explain how marketing benefits our society.</vt:lpstr>
      <vt:lpstr>Explain the purposes of each marketing function.</vt:lpstr>
      <vt:lpstr>Explain the purposes of each marketing function.</vt:lpstr>
      <vt:lpstr>Explain the purposes of each marketing function.</vt:lpstr>
      <vt:lpstr>Explain the purposes of each marketing function.</vt:lpstr>
      <vt:lpstr>Explain the interrelationships among marketing functions.</vt:lpstr>
      <vt:lpstr>ACTIVITY 1</vt:lpstr>
      <vt:lpstr>Short Answer Quiz</vt:lpstr>
    </vt:vector>
  </TitlesOfParts>
  <Company>NRMPS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NRMS</dc:creator>
  <cp:lastModifiedBy>Cassidy Brauns</cp:lastModifiedBy>
  <cp:revision>58</cp:revision>
  <dcterms:created xsi:type="dcterms:W3CDTF">2010-09-29T18:44:05Z</dcterms:created>
  <dcterms:modified xsi:type="dcterms:W3CDTF">2013-09-05T18:15:10Z</dcterms:modified>
</cp:coreProperties>
</file>