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2" r:id="rId15"/>
    <p:sldId id="268" r:id="rId16"/>
    <p:sldId id="269"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9" autoAdjust="0"/>
    <p:restoredTop sz="86380" autoAdjust="0"/>
  </p:normalViewPr>
  <p:slideViewPr>
    <p:cSldViewPr>
      <p:cViewPr varScale="1">
        <p:scale>
          <a:sx n="64" d="100"/>
          <a:sy n="64" d="100"/>
        </p:scale>
        <p:origin x="-1338" y="-96"/>
      </p:cViewPr>
      <p:guideLst>
        <p:guide orient="horz" pos="2160"/>
        <p:guide pos="2880"/>
      </p:guideLst>
    </p:cSldViewPr>
  </p:slideViewPr>
  <p:outlineViewPr>
    <p:cViewPr>
      <p:scale>
        <a:sx n="33" d="100"/>
        <a:sy n="33" d="100"/>
      </p:scale>
      <p:origin x="0" y="177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A62608-0186-4FDC-9314-6D8BADFD82A3}" type="datetimeFigureOut">
              <a:rPr lang="en-US" smtClean="0"/>
              <a:pPr/>
              <a:t>9/21/2012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381655E-133A-4F48-89E6-26EDF5D4199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A62608-0186-4FDC-9314-6D8BADFD82A3}"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1655E-133A-4F48-89E6-26EDF5D419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A62608-0186-4FDC-9314-6D8BADFD82A3}"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1655E-133A-4F48-89E6-26EDF5D419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A62608-0186-4FDC-9314-6D8BADFD82A3}"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1655E-133A-4F48-89E6-26EDF5D4199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A62608-0186-4FDC-9314-6D8BADFD82A3}" type="datetimeFigureOut">
              <a:rPr lang="en-US" smtClean="0"/>
              <a:pPr/>
              <a:t>9/21/2012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381655E-133A-4F48-89E6-26EDF5D4199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A62608-0186-4FDC-9314-6D8BADFD82A3}"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1655E-133A-4F48-89E6-26EDF5D4199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A62608-0186-4FDC-9314-6D8BADFD82A3}" type="datetimeFigureOut">
              <a:rPr lang="en-US" smtClean="0"/>
              <a:pPr/>
              <a:t>9/21/2012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1655E-133A-4F48-89E6-26EDF5D4199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A62608-0186-4FDC-9314-6D8BADFD82A3}" type="datetimeFigureOut">
              <a:rPr lang="en-US" smtClean="0"/>
              <a:pPr/>
              <a:t>9/21/2012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1655E-133A-4F48-89E6-26EDF5D419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62608-0186-4FDC-9314-6D8BADFD82A3}" type="datetimeFigureOut">
              <a:rPr lang="en-US" smtClean="0"/>
              <a:pPr/>
              <a:t>9/21/2012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1655E-133A-4F48-89E6-26EDF5D419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A62608-0186-4FDC-9314-6D8BADFD82A3}"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1655E-133A-4F48-89E6-26EDF5D4199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A62608-0186-4FDC-9314-6D8BADFD82A3}" type="datetimeFigureOut">
              <a:rPr lang="en-US" smtClean="0"/>
              <a:pPr/>
              <a:t>9/21/2012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381655E-133A-4F48-89E6-26EDF5D4199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EA62608-0186-4FDC-9314-6D8BADFD82A3}" type="datetimeFigureOut">
              <a:rPr lang="en-US" smtClean="0"/>
              <a:pPr/>
              <a:t>9/21/2012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381655E-133A-4F48-89E6-26EDF5D419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 Id="rId5" Type="http://schemas.openxmlformats.org/officeDocument/2006/relationships/image" Target="../media/image9.wmf"/><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400" dirty="0" smtClean="0"/>
              <a:t>Marketing</a:t>
            </a:r>
            <a:endParaRPr lang="en-US" sz="4400" dirty="0"/>
          </a:p>
        </p:txBody>
      </p:sp>
      <p:sp>
        <p:nvSpPr>
          <p:cNvPr id="2" name="Title 1"/>
          <p:cNvSpPr>
            <a:spLocks noGrp="1"/>
          </p:cNvSpPr>
          <p:nvPr>
            <p:ph type="ctrTitle"/>
          </p:nvPr>
        </p:nvSpPr>
        <p:spPr/>
        <p:txBody>
          <a:bodyPr>
            <a:normAutofit fontScale="90000"/>
          </a:bodyPr>
          <a:lstStyle/>
          <a:p>
            <a:r>
              <a:rPr smtClean="0"/>
              <a:t>Indicator 1.04 </a:t>
            </a:r>
            <a:r>
              <a:rPr lang="en-US" dirty="0" smtClean="0"/>
              <a:t>–</a:t>
            </a:r>
            <a:r>
              <a:rPr smtClean="0"/>
              <a:t> Employ marketing information to develop a marketing plan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STRATEGIES CHANGE……</a:t>
            </a:r>
            <a:endParaRPr lang="en-US" dirty="0"/>
          </a:p>
        </p:txBody>
      </p:sp>
      <p:sp>
        <p:nvSpPr>
          <p:cNvPr id="3" name="Content Placeholder 2"/>
          <p:cNvSpPr>
            <a:spLocks noGrp="1"/>
          </p:cNvSpPr>
          <p:nvPr>
            <p:ph sz="quarter" idx="1"/>
          </p:nvPr>
        </p:nvSpPr>
        <p:spPr/>
        <p:txBody>
          <a:bodyPr/>
          <a:lstStyle/>
          <a:p>
            <a:r>
              <a:rPr lang="en-US" dirty="0" smtClean="0"/>
              <a:t>What factors cause that change?</a:t>
            </a:r>
          </a:p>
          <a:p>
            <a:pPr lvl="1"/>
            <a:r>
              <a:rPr lang="en-US" dirty="0" smtClean="0"/>
              <a:t>Different Goals</a:t>
            </a:r>
          </a:p>
          <a:p>
            <a:pPr lvl="1"/>
            <a:r>
              <a:rPr lang="en-US" dirty="0" smtClean="0"/>
              <a:t> Economic conditions change</a:t>
            </a:r>
          </a:p>
          <a:p>
            <a:pPr lvl="1"/>
            <a:r>
              <a:rPr lang="en-US" dirty="0" smtClean="0"/>
              <a:t>Political or influence of governmental agencies changes</a:t>
            </a:r>
          </a:p>
          <a:p>
            <a:pPr lvl="1"/>
            <a:r>
              <a:rPr lang="en-US" dirty="0" smtClean="0"/>
              <a:t>Demand changes reflecting new consumer attitudes</a:t>
            </a:r>
          </a:p>
          <a:p>
            <a:pPr lvl="1"/>
            <a:r>
              <a:rPr lang="en-US" dirty="0" smtClean="0"/>
              <a:t>Environmental changes</a:t>
            </a:r>
          </a:p>
          <a:p>
            <a:pPr lvl="1"/>
            <a:r>
              <a:rPr lang="en-US" dirty="0" smtClean="0"/>
              <a:t>Advancements in technology</a:t>
            </a:r>
          </a:p>
          <a:p>
            <a:pPr lvl="1"/>
            <a:r>
              <a:rPr lang="en-US" dirty="0" smtClean="0"/>
              <a:t>Actions of Competitors</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ACTIVITY</a:t>
            </a:r>
            <a:endParaRPr lang="en-US" sz="6000" dirty="0"/>
          </a:p>
        </p:txBody>
      </p:sp>
      <p:sp>
        <p:nvSpPr>
          <p:cNvPr id="3" name="Content Placeholder 2"/>
          <p:cNvSpPr>
            <a:spLocks noGrp="1"/>
          </p:cNvSpPr>
          <p:nvPr>
            <p:ph sz="quarter" idx="1"/>
          </p:nvPr>
        </p:nvSpPr>
        <p:spPr/>
        <p:txBody>
          <a:bodyPr/>
          <a:lstStyle/>
          <a:p>
            <a:pPr lvl="0"/>
            <a:r>
              <a:rPr lang="en-US" sz="4400" dirty="0" smtClean="0"/>
              <a:t>Think of 5 products that have “changed” in your lifetime</a:t>
            </a:r>
          </a:p>
          <a:p>
            <a:pPr lvl="1"/>
            <a:r>
              <a:rPr lang="en-US" sz="4400" dirty="0" smtClean="0"/>
              <a:t>How did they change?</a:t>
            </a:r>
          </a:p>
          <a:p>
            <a:pPr lvl="1"/>
            <a:r>
              <a:rPr lang="en-US" sz="4400" dirty="0" smtClean="0"/>
              <a:t>Why did they change?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06562"/>
          </a:xfrm>
        </p:spPr>
        <p:txBody>
          <a:bodyPr>
            <a:normAutofit fontScale="90000"/>
          </a:bodyPr>
          <a:lstStyle/>
          <a:p>
            <a:r>
              <a:rPr lang="en-US" dirty="0" smtClean="0"/>
              <a:t>WHY ARE MARKETING STRATEGIES IMPORTANT IN THE MARKETING MIX?</a:t>
            </a:r>
            <a:endParaRPr lang="en-US" dirty="0"/>
          </a:p>
        </p:txBody>
      </p:sp>
      <p:sp>
        <p:nvSpPr>
          <p:cNvPr id="3" name="Content Placeholder 2"/>
          <p:cNvSpPr>
            <a:spLocks noGrp="1"/>
          </p:cNvSpPr>
          <p:nvPr>
            <p:ph sz="quarter" idx="1"/>
          </p:nvPr>
        </p:nvSpPr>
        <p:spPr>
          <a:xfrm>
            <a:off x="914400" y="1981200"/>
            <a:ext cx="7772400" cy="4038600"/>
          </a:xfrm>
        </p:spPr>
        <p:txBody>
          <a:bodyPr/>
          <a:lstStyle/>
          <a:p>
            <a:r>
              <a:rPr lang="en-US" sz="2800" dirty="0" smtClean="0"/>
              <a:t>Marketing plan is created with marketing strategies for the marketing mix. Marketing strategies are important because they are the framework of conducting business.  They guide the allocation of a business’s resources.  It unites the marketing activities throughout the business and everyone is on the same page.  Eliminates chaos and confusion.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MASS MARKETING</a:t>
            </a:r>
            <a:endParaRPr lang="en-US" dirty="0"/>
          </a:p>
        </p:txBody>
      </p:sp>
      <p:sp>
        <p:nvSpPr>
          <p:cNvPr id="3" name="Content Placeholder 2"/>
          <p:cNvSpPr>
            <a:spLocks noGrp="1"/>
          </p:cNvSpPr>
          <p:nvPr>
            <p:ph sz="quarter" idx="1"/>
          </p:nvPr>
        </p:nvSpPr>
        <p:spPr/>
        <p:txBody>
          <a:bodyPr/>
          <a:lstStyle/>
          <a:p>
            <a:r>
              <a:rPr lang="en-US" dirty="0" smtClean="0"/>
              <a:t>Mass Market is when the group is considered as a whole with all the marketing activities; using a single marketing plan.</a:t>
            </a:r>
          </a:p>
          <a:p>
            <a:pPr lvl="1"/>
            <a:r>
              <a:rPr lang="en-US" dirty="0" smtClean="0"/>
              <a:t>Ex.  Chewing gum &amp; light bulbs</a:t>
            </a:r>
            <a:endParaRPr lang="en-US" dirty="0"/>
          </a:p>
        </p:txBody>
      </p:sp>
      <p:pic>
        <p:nvPicPr>
          <p:cNvPr id="19458" name="Picture 2" descr="C:\Users\Mandy\AppData\Local\Microsoft\Windows\Temporary Internet Files\Content.IE5\0INXBIZ2\MC900441942[1].wmf"/>
          <p:cNvPicPr>
            <a:picLocks noChangeAspect="1" noChangeArrowheads="1"/>
          </p:cNvPicPr>
          <p:nvPr/>
        </p:nvPicPr>
        <p:blipFill>
          <a:blip r:embed="rId2"/>
          <a:srcRect/>
          <a:stretch>
            <a:fillRect/>
          </a:stretch>
        </p:blipFill>
        <p:spPr bwMode="auto">
          <a:xfrm>
            <a:off x="2895600" y="3733800"/>
            <a:ext cx="3124200" cy="20383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MASS MARKETING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Advantages</a:t>
            </a:r>
          </a:p>
          <a:p>
            <a:pPr lvl="1"/>
            <a:r>
              <a:rPr lang="en-US" dirty="0" smtClean="0"/>
              <a:t>Don’t have to pay for the production of similar products</a:t>
            </a:r>
          </a:p>
          <a:p>
            <a:pPr lvl="1"/>
            <a:r>
              <a:rPr lang="en-US" dirty="0" smtClean="0"/>
              <a:t>Can price and distribute one type of product more easily than many</a:t>
            </a:r>
          </a:p>
          <a:p>
            <a:pPr lvl="1"/>
            <a:r>
              <a:rPr lang="en-US" dirty="0" smtClean="0"/>
              <a:t> Can send one promotional message to everyone</a:t>
            </a:r>
          </a:p>
          <a:p>
            <a:pPr lvl="1"/>
            <a:r>
              <a:rPr lang="en-US" dirty="0" smtClean="0"/>
              <a:t>Easier to manage, cost effective</a:t>
            </a:r>
          </a:p>
          <a:p>
            <a:pPr lvl="1"/>
            <a:r>
              <a:rPr lang="en-US" dirty="0" smtClean="0"/>
              <a:t>Predictable response rates</a:t>
            </a:r>
          </a:p>
          <a:p>
            <a:pPr lvl="1"/>
            <a:r>
              <a:rPr lang="en-US" dirty="0" smtClean="0"/>
              <a:t>Easy to set up.</a:t>
            </a:r>
          </a:p>
          <a:p>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Disadvantages:</a:t>
            </a:r>
          </a:p>
          <a:p>
            <a:pPr lvl="1"/>
            <a:r>
              <a:rPr lang="en-US" dirty="0" smtClean="0"/>
              <a:t>Diversity of the audience</a:t>
            </a:r>
          </a:p>
          <a:p>
            <a:pPr lvl="1"/>
            <a:r>
              <a:rPr lang="en-US" dirty="0" smtClean="0"/>
              <a:t>Unable to track return, low response rates</a:t>
            </a:r>
          </a:p>
          <a:p>
            <a:pPr lvl="1"/>
            <a:r>
              <a:rPr lang="en-US" dirty="0" smtClean="0"/>
              <a:t> </a:t>
            </a:r>
            <a:r>
              <a:rPr lang="en-US" dirty="0" err="1" smtClean="0"/>
              <a:t>Nonpersonal</a:t>
            </a:r>
            <a:endParaRPr lang="en-US" dirty="0" smtClean="0"/>
          </a:p>
          <a:p>
            <a:pPr lvl="1"/>
            <a:r>
              <a:rPr lang="en-US" dirty="0" smtClean="0"/>
              <a:t>Beliefs that everyone is the same</a:t>
            </a:r>
          </a:p>
          <a:p>
            <a:pPr lvl="1"/>
            <a:r>
              <a:rPr lang="en-US" dirty="0" smtClean="0"/>
              <a:t>Low profit margins</a:t>
            </a:r>
          </a:p>
          <a:p>
            <a:pPr lvl="1"/>
            <a:r>
              <a:rPr lang="en-US" dirty="0" smtClean="0"/>
              <a:t>High competition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TARGET MARKET?</a:t>
            </a:r>
            <a:endParaRPr lang="en-US" dirty="0"/>
          </a:p>
        </p:txBody>
      </p:sp>
      <p:sp>
        <p:nvSpPr>
          <p:cNvPr id="3" name="Content Placeholder 2"/>
          <p:cNvSpPr>
            <a:spLocks noGrp="1"/>
          </p:cNvSpPr>
          <p:nvPr>
            <p:ph sz="quarter" idx="1"/>
          </p:nvPr>
        </p:nvSpPr>
        <p:spPr>
          <a:xfrm>
            <a:off x="914400" y="1447800"/>
            <a:ext cx="3749040" cy="5105400"/>
          </a:xfrm>
        </p:spPr>
        <p:txBody>
          <a:bodyPr>
            <a:normAutofit lnSpcReduction="10000"/>
          </a:bodyPr>
          <a:lstStyle/>
          <a:p>
            <a:r>
              <a:rPr lang="en-US" dirty="0" smtClean="0"/>
              <a:t>Identified segments of the market that a business wants to have as their customers. For example, teenagers, mothers-to-be, single mothers, American Family, men .vs. women, or college freshman.  Each example has wants and needs that can be targeted and utilized to develop effective strategies to reach existing and/or potential customers.</a:t>
            </a:r>
            <a:endParaRPr lang="en-US" dirty="0"/>
          </a:p>
        </p:txBody>
      </p:sp>
      <p:pic>
        <p:nvPicPr>
          <p:cNvPr id="17410" name="Picture 2" descr="C:\Users\Mandy\AppData\Local\Microsoft\Windows\Temporary Internet Files\Content.IE5\9AJY1PC2\MP900448374[1].jpg"/>
          <p:cNvPicPr>
            <a:picLocks noGrp="1" noChangeAspect="1" noChangeArrowheads="1"/>
          </p:cNvPicPr>
          <p:nvPr>
            <p:ph sz="quarter" idx="2"/>
          </p:nvPr>
        </p:nvPicPr>
        <p:blipFill>
          <a:blip r:embed="rId2"/>
          <a:srcRect/>
          <a:stretch>
            <a:fillRect/>
          </a:stretch>
        </p:blipFill>
        <p:spPr bwMode="auto">
          <a:xfrm>
            <a:off x="4933950" y="2483908"/>
            <a:ext cx="3749675" cy="249978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IMPORTANCE OF TARGET MARKETS</a:t>
            </a:r>
            <a:endParaRPr lang="en-US" dirty="0"/>
          </a:p>
        </p:txBody>
      </p:sp>
      <p:sp>
        <p:nvSpPr>
          <p:cNvPr id="4" name="Content Placeholder 3"/>
          <p:cNvSpPr>
            <a:spLocks noGrp="1"/>
          </p:cNvSpPr>
          <p:nvPr>
            <p:ph sz="quarter" idx="2"/>
          </p:nvPr>
        </p:nvSpPr>
        <p:spPr/>
        <p:txBody>
          <a:bodyPr>
            <a:normAutofit/>
          </a:bodyPr>
          <a:lstStyle/>
          <a:p>
            <a:r>
              <a:rPr lang="en-US" dirty="0" smtClean="0"/>
              <a:t>A target market represents the people most likely to buy what you sell. These people have something in common that solidifies their desire for your product or service. And that something distinguishes them from the market at large.</a:t>
            </a:r>
            <a:endParaRPr lang="en-US" dirty="0"/>
          </a:p>
        </p:txBody>
      </p:sp>
      <p:pic>
        <p:nvPicPr>
          <p:cNvPr id="18435" name="Picture 3" descr="C:\Users\Mandy\AppData\Local\Microsoft\Windows\Temporary Internet Files\Content.IE5\SEIW4SLX\MC900383606[1].wmf"/>
          <p:cNvPicPr>
            <a:picLocks noGrp="1" noChangeAspect="1" noChangeArrowheads="1"/>
          </p:cNvPicPr>
          <p:nvPr>
            <p:ph sz="quarter" idx="1"/>
          </p:nvPr>
        </p:nvPicPr>
        <p:blipFill>
          <a:blip r:embed="rId2"/>
          <a:srcRect/>
          <a:stretch>
            <a:fillRect/>
          </a:stretch>
        </p:blipFill>
        <p:spPr bwMode="auto">
          <a:xfrm>
            <a:off x="574262" y="1752600"/>
            <a:ext cx="4174377" cy="3733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SEGMENTATION</a:t>
            </a:r>
            <a:endParaRPr lang="en-US" dirty="0"/>
          </a:p>
        </p:txBody>
      </p:sp>
      <p:sp>
        <p:nvSpPr>
          <p:cNvPr id="3" name="Content Placeholder 2"/>
          <p:cNvSpPr>
            <a:spLocks noGrp="1"/>
          </p:cNvSpPr>
          <p:nvPr>
            <p:ph sz="quarter" idx="1"/>
          </p:nvPr>
        </p:nvSpPr>
        <p:spPr/>
        <p:txBody>
          <a:bodyPr/>
          <a:lstStyle/>
          <a:p>
            <a:r>
              <a:rPr lang="en-US" dirty="0" smtClean="0"/>
              <a:t>Market Segmentation is the process of dividing a larger market into smaller parts. </a:t>
            </a:r>
          </a:p>
          <a:p>
            <a:pPr>
              <a:buNone/>
            </a:pPr>
            <a:endParaRPr lang="en-US" dirty="0"/>
          </a:p>
        </p:txBody>
      </p:sp>
      <p:sp>
        <p:nvSpPr>
          <p:cNvPr id="4" name="Content Placeholder 3"/>
          <p:cNvSpPr>
            <a:spLocks noGrp="1"/>
          </p:cNvSpPr>
          <p:nvPr>
            <p:ph sz="quarter" idx="2"/>
          </p:nvPr>
        </p:nvSpPr>
        <p:spPr/>
        <p:txBody>
          <a:bodyPr/>
          <a:lstStyle/>
          <a:p>
            <a:r>
              <a:rPr lang="en-US" dirty="0" smtClean="0"/>
              <a:t>Market segment is a subgroup of a larger market that share one or more characteristics.</a:t>
            </a:r>
          </a:p>
          <a:p>
            <a:endParaRPr lang="en-US" dirty="0"/>
          </a:p>
        </p:txBody>
      </p:sp>
      <p:pic>
        <p:nvPicPr>
          <p:cNvPr id="20482" name="Picture 2" descr="C:\Users\Mandy\AppData\Local\Microsoft\Windows\Temporary Internet Files\Content.IE5\SEIW4SLX\MC910217444[1].wmf"/>
          <p:cNvPicPr>
            <a:picLocks noChangeAspect="1" noChangeArrowheads="1"/>
          </p:cNvPicPr>
          <p:nvPr/>
        </p:nvPicPr>
        <p:blipFill>
          <a:blip r:embed="rId2"/>
          <a:srcRect/>
          <a:stretch>
            <a:fillRect/>
          </a:stretch>
        </p:blipFill>
        <p:spPr bwMode="auto">
          <a:xfrm>
            <a:off x="2895600" y="3657600"/>
            <a:ext cx="3200400" cy="2133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 SEGMENTATION</a:t>
            </a:r>
            <a:endParaRPr lang="en-US" dirty="0"/>
          </a:p>
        </p:txBody>
      </p:sp>
      <p:sp>
        <p:nvSpPr>
          <p:cNvPr id="3" name="Content Placeholder 2"/>
          <p:cNvSpPr>
            <a:spLocks noGrp="1"/>
          </p:cNvSpPr>
          <p:nvPr>
            <p:ph sz="quarter" idx="1"/>
          </p:nvPr>
        </p:nvSpPr>
        <p:spPr/>
        <p:txBody>
          <a:bodyPr/>
          <a:lstStyle/>
          <a:p>
            <a:r>
              <a:rPr lang="en-US" dirty="0" smtClean="0"/>
              <a:t>Advantages:</a:t>
            </a:r>
          </a:p>
          <a:p>
            <a:pPr lvl="1"/>
            <a:r>
              <a:rPr lang="en-US" dirty="0" smtClean="0"/>
              <a:t>Providing the products customers want</a:t>
            </a:r>
          </a:p>
          <a:p>
            <a:pPr lvl="1"/>
            <a:r>
              <a:rPr lang="en-US" dirty="0" smtClean="0"/>
              <a:t>Effective communication</a:t>
            </a:r>
          </a:p>
          <a:p>
            <a:pPr lvl="1"/>
            <a:r>
              <a:rPr lang="en-US" dirty="0" smtClean="0"/>
              <a:t>Higher response rate, </a:t>
            </a:r>
          </a:p>
          <a:p>
            <a:pPr lvl="1"/>
            <a:r>
              <a:rPr lang="en-US" dirty="0" smtClean="0"/>
              <a:t>Repeat and loyal customers</a:t>
            </a:r>
          </a:p>
          <a:p>
            <a:pPr lvl="1"/>
            <a:r>
              <a:rPr lang="en-US" dirty="0" smtClean="0"/>
              <a:t>Personal</a:t>
            </a:r>
          </a:p>
          <a:p>
            <a:endParaRPr lang="en-US" dirty="0"/>
          </a:p>
        </p:txBody>
      </p:sp>
      <p:sp>
        <p:nvSpPr>
          <p:cNvPr id="4" name="Content Placeholder 3"/>
          <p:cNvSpPr>
            <a:spLocks noGrp="1"/>
          </p:cNvSpPr>
          <p:nvPr>
            <p:ph sz="quarter" idx="2"/>
          </p:nvPr>
        </p:nvSpPr>
        <p:spPr/>
        <p:txBody>
          <a:bodyPr/>
          <a:lstStyle/>
          <a:p>
            <a:r>
              <a:rPr lang="en-US" dirty="0" smtClean="0"/>
              <a:t>Disadvantages:  </a:t>
            </a:r>
          </a:p>
          <a:p>
            <a:pPr lvl="1"/>
            <a:r>
              <a:rPr lang="en-US" dirty="0" smtClean="0"/>
              <a:t>More expensive, more difficult to produce</a:t>
            </a:r>
          </a:p>
          <a:p>
            <a:pPr lvl="1"/>
            <a:r>
              <a:rPr lang="en-US" dirty="0" smtClean="0"/>
              <a:t>Expensive to set up</a:t>
            </a:r>
          </a:p>
          <a:p>
            <a:pPr lvl="1"/>
            <a:r>
              <a:rPr lang="en-US" dirty="0" smtClean="0"/>
              <a:t>Requires more marketing research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WHY IS MARKET SEGMENTATION BEING USED MORE?</a:t>
            </a:r>
            <a:endParaRPr lang="en-US" dirty="0"/>
          </a:p>
        </p:txBody>
      </p:sp>
      <p:sp>
        <p:nvSpPr>
          <p:cNvPr id="3" name="Content Placeholder 2"/>
          <p:cNvSpPr>
            <a:spLocks noGrp="1"/>
          </p:cNvSpPr>
          <p:nvPr>
            <p:ph sz="quarter" idx="1"/>
          </p:nvPr>
        </p:nvSpPr>
        <p:spPr/>
        <p:txBody>
          <a:bodyPr/>
          <a:lstStyle/>
          <a:p>
            <a:r>
              <a:rPr lang="en-US" dirty="0" smtClean="0"/>
              <a:t>Better matching of customer’s needs</a:t>
            </a:r>
          </a:p>
          <a:p>
            <a:r>
              <a:rPr lang="en-US" dirty="0" smtClean="0"/>
              <a:t>Better profits &amp; opportunities for growth</a:t>
            </a:r>
          </a:p>
          <a:p>
            <a:r>
              <a:rPr lang="en-US" dirty="0" smtClean="0"/>
              <a:t>Repeat customers</a:t>
            </a:r>
          </a:p>
          <a:p>
            <a:r>
              <a:rPr lang="en-US" dirty="0" smtClean="0"/>
              <a:t>Target market communication</a:t>
            </a:r>
          </a:p>
          <a:p>
            <a:r>
              <a:rPr lang="en-US" dirty="0" smtClean="0"/>
              <a:t>More businesses operating globally creates more competition &amp; greater market share via market segments</a:t>
            </a:r>
          </a:p>
          <a:p>
            <a:r>
              <a:rPr lang="en-US" dirty="0" smtClean="0"/>
              <a:t> It is more efficient in the long run.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MARKETING MIX</a:t>
            </a:r>
            <a:endParaRPr lang="en-US" sz="5400" dirty="0"/>
          </a:p>
        </p:txBody>
      </p:sp>
      <p:sp>
        <p:nvSpPr>
          <p:cNvPr id="3" name="Content Placeholder 2"/>
          <p:cNvSpPr>
            <a:spLocks noGrp="1"/>
          </p:cNvSpPr>
          <p:nvPr>
            <p:ph sz="quarter" idx="1"/>
          </p:nvPr>
        </p:nvSpPr>
        <p:spPr/>
        <p:txBody>
          <a:bodyPr/>
          <a:lstStyle/>
          <a:p>
            <a:r>
              <a:rPr lang="en-US" dirty="0" smtClean="0"/>
              <a:t>Includes four basic strategies called the 4 P’s or elements of marketing.  For each strategy, decisions have to be made for each product the business offers to best reach their target market. </a:t>
            </a:r>
            <a:endParaRPr lang="en-US" dirty="0"/>
          </a:p>
        </p:txBody>
      </p:sp>
      <p:sp>
        <p:nvSpPr>
          <p:cNvPr id="4" name="Content Placeholder 3"/>
          <p:cNvSpPr>
            <a:spLocks noGrp="1"/>
          </p:cNvSpPr>
          <p:nvPr>
            <p:ph sz="quarter" idx="2"/>
          </p:nvPr>
        </p:nvSpPr>
        <p:spPr/>
        <p:txBody>
          <a:bodyPr>
            <a:normAutofit/>
          </a:bodyPr>
          <a:lstStyle/>
          <a:p>
            <a:r>
              <a:rPr lang="en-US" sz="4000" dirty="0" smtClean="0"/>
              <a:t>Product</a:t>
            </a:r>
          </a:p>
          <a:p>
            <a:r>
              <a:rPr lang="en-US" sz="4000" dirty="0" smtClean="0"/>
              <a:t>Place</a:t>
            </a:r>
          </a:p>
          <a:p>
            <a:r>
              <a:rPr lang="en-US" sz="4000" dirty="0" smtClean="0"/>
              <a:t>Price </a:t>
            </a:r>
          </a:p>
          <a:p>
            <a:r>
              <a:rPr lang="en-US" sz="4000" dirty="0" smtClean="0"/>
              <a:t>Promotion</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4 TYPES OF MARKET SEGMENTATION</a:t>
            </a:r>
            <a:endParaRPr lang="en-US" dirty="0"/>
          </a:p>
        </p:txBody>
      </p:sp>
      <p:sp>
        <p:nvSpPr>
          <p:cNvPr id="3" name="Content Placeholder 2"/>
          <p:cNvSpPr>
            <a:spLocks noGrp="1"/>
          </p:cNvSpPr>
          <p:nvPr>
            <p:ph sz="quarter" idx="1"/>
          </p:nvPr>
        </p:nvSpPr>
        <p:spPr/>
        <p:txBody>
          <a:bodyPr/>
          <a:lstStyle/>
          <a:p>
            <a:pPr algn="ctr"/>
            <a:endParaRPr lang="en-US" dirty="0" smtClean="0"/>
          </a:p>
          <a:p>
            <a:pPr algn="ctr"/>
            <a:endParaRPr lang="en-US" dirty="0" smtClean="0"/>
          </a:p>
          <a:p>
            <a:pPr algn="ctr"/>
            <a:r>
              <a:rPr lang="en-US" sz="4400" dirty="0" smtClean="0"/>
              <a:t>Demographic</a:t>
            </a:r>
          </a:p>
          <a:p>
            <a:pPr algn="ctr"/>
            <a:r>
              <a:rPr lang="en-US" sz="4400" dirty="0" smtClean="0"/>
              <a:t>Psychographic</a:t>
            </a:r>
          </a:p>
          <a:p>
            <a:pPr algn="ctr"/>
            <a:r>
              <a:rPr lang="en-US" sz="4400" dirty="0" smtClean="0"/>
              <a:t>Geographic</a:t>
            </a:r>
          </a:p>
          <a:p>
            <a:pPr algn="ctr"/>
            <a:r>
              <a:rPr lang="en-US" sz="4400" dirty="0" smtClean="0"/>
              <a:t>Behavioral</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DEMOGRAPHIC SEGMENTATION</a:t>
            </a:r>
            <a:endParaRPr lang="en-US" dirty="0"/>
          </a:p>
        </p:txBody>
      </p:sp>
      <p:sp>
        <p:nvSpPr>
          <p:cNvPr id="4" name="Content Placeholder 3"/>
          <p:cNvSpPr>
            <a:spLocks noGrp="1"/>
          </p:cNvSpPr>
          <p:nvPr>
            <p:ph sz="quarter" idx="1"/>
          </p:nvPr>
        </p:nvSpPr>
        <p:spPr/>
        <p:txBody>
          <a:bodyPr/>
          <a:lstStyle/>
          <a:p>
            <a:r>
              <a:rPr lang="en-US" dirty="0" smtClean="0"/>
              <a:t>Statistics that describe a population by personal characteristics such as age, gender, income, marital status, ethnicity, education, &amp; occupation.</a:t>
            </a:r>
            <a:endParaRPr lang="en-US" dirty="0"/>
          </a:p>
        </p:txBody>
      </p:sp>
      <p:sp>
        <p:nvSpPr>
          <p:cNvPr id="5" name="Content Placeholder 4"/>
          <p:cNvSpPr>
            <a:spLocks noGrp="1"/>
          </p:cNvSpPr>
          <p:nvPr>
            <p:ph sz="quarter" idx="2"/>
          </p:nvPr>
        </p:nvSpPr>
        <p:spPr/>
        <p:txBody>
          <a:bodyPr/>
          <a:lstStyle/>
          <a:p>
            <a:endParaRPr lang="en-US"/>
          </a:p>
        </p:txBody>
      </p:sp>
      <p:pic>
        <p:nvPicPr>
          <p:cNvPr id="21506" name="Picture 2" descr="C:\Users\Mandy\AppData\Local\Microsoft\Windows\Temporary Internet Files\Content.IE5\9AJY1PC2\MC900186236[1].wmf"/>
          <p:cNvPicPr>
            <a:picLocks noChangeAspect="1" noChangeArrowheads="1"/>
          </p:cNvPicPr>
          <p:nvPr/>
        </p:nvPicPr>
        <p:blipFill>
          <a:blip r:embed="rId2"/>
          <a:srcRect/>
          <a:stretch>
            <a:fillRect/>
          </a:stretch>
        </p:blipFill>
        <p:spPr bwMode="auto">
          <a:xfrm>
            <a:off x="5105400" y="1524000"/>
            <a:ext cx="1056132" cy="1820570"/>
          </a:xfrm>
          <a:prstGeom prst="rect">
            <a:avLst/>
          </a:prstGeom>
          <a:noFill/>
        </p:spPr>
      </p:pic>
      <p:pic>
        <p:nvPicPr>
          <p:cNvPr id="21507" name="Picture 3" descr="C:\Users\Mandy\AppData\Local\Microsoft\Windows\Temporary Internet Files\Content.IE5\ZY34DDEO\MC900186262[1].wmf"/>
          <p:cNvPicPr>
            <a:picLocks noChangeAspect="1" noChangeArrowheads="1"/>
          </p:cNvPicPr>
          <p:nvPr/>
        </p:nvPicPr>
        <p:blipFill>
          <a:blip r:embed="rId3"/>
          <a:srcRect/>
          <a:stretch>
            <a:fillRect/>
          </a:stretch>
        </p:blipFill>
        <p:spPr bwMode="auto">
          <a:xfrm>
            <a:off x="6738938" y="1819275"/>
            <a:ext cx="1460500" cy="1819275"/>
          </a:xfrm>
          <a:prstGeom prst="rect">
            <a:avLst/>
          </a:prstGeom>
          <a:noFill/>
        </p:spPr>
      </p:pic>
      <p:pic>
        <p:nvPicPr>
          <p:cNvPr id="21508" name="Picture 4" descr="C:\Users\Mandy\AppData\Local\Microsoft\Windows\Temporary Internet Files\Content.IE5\9AJY1PC2\MC900445470[1].wmf"/>
          <p:cNvPicPr>
            <a:picLocks noChangeAspect="1" noChangeArrowheads="1"/>
          </p:cNvPicPr>
          <p:nvPr/>
        </p:nvPicPr>
        <p:blipFill>
          <a:blip r:embed="rId4"/>
          <a:srcRect/>
          <a:stretch>
            <a:fillRect/>
          </a:stretch>
        </p:blipFill>
        <p:spPr bwMode="auto">
          <a:xfrm>
            <a:off x="5203825" y="3990975"/>
            <a:ext cx="1719263" cy="1724025"/>
          </a:xfrm>
          <a:prstGeom prst="rect">
            <a:avLst/>
          </a:prstGeom>
          <a:noFill/>
        </p:spPr>
      </p:pic>
      <p:pic>
        <p:nvPicPr>
          <p:cNvPr id="21509" name="Picture 5" descr="C:\Users\Mandy\AppData\Local\Microsoft\Windows\Temporary Internet Files\Content.IE5\ZY34DDEO\MC900097763[1].wmf"/>
          <p:cNvPicPr>
            <a:picLocks noChangeAspect="1" noChangeArrowheads="1"/>
          </p:cNvPicPr>
          <p:nvPr/>
        </p:nvPicPr>
        <p:blipFill>
          <a:blip r:embed="rId5"/>
          <a:srcRect/>
          <a:stretch>
            <a:fillRect/>
          </a:stretch>
        </p:blipFill>
        <p:spPr bwMode="auto">
          <a:xfrm>
            <a:off x="7061200" y="3949700"/>
            <a:ext cx="1690688" cy="18065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PSYCHOGRAPHIC SEGMENTATION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Defined:  Markets divided by social and psychological characteristics. (Lifestyles, morals, values, &amp; interests)</a:t>
            </a:r>
            <a:endParaRPr lang="en-US" dirty="0"/>
          </a:p>
        </p:txBody>
      </p:sp>
      <p:sp>
        <p:nvSpPr>
          <p:cNvPr id="4" name="Content Placeholder 3"/>
          <p:cNvSpPr>
            <a:spLocks noGrp="1"/>
          </p:cNvSpPr>
          <p:nvPr>
            <p:ph sz="quarter" idx="2"/>
          </p:nvPr>
        </p:nvSpPr>
        <p:spPr>
          <a:xfrm>
            <a:off x="4933950" y="1447800"/>
            <a:ext cx="3749040" cy="5181600"/>
          </a:xfrm>
        </p:spPr>
        <p:txBody>
          <a:bodyPr>
            <a:normAutofit fontScale="92500" lnSpcReduction="10000"/>
          </a:bodyPr>
          <a:lstStyle/>
          <a:p>
            <a:r>
              <a:rPr lang="en-US" dirty="0" smtClean="0"/>
              <a:t>Characteristics reflect consumer buying behaviors.  The characteristics are Interests, Habits, Activities, Lifestyles, Opinions, &amp; Hobbies.  These reflect who your customers are.  Businesses that use Marketing principles to guide their decision making must evaluate and reevaluate their customer’s wants and needs continuously to stay ahead in the game.    </a:t>
            </a:r>
          </a:p>
          <a:p>
            <a:pPr>
              <a:buNone/>
            </a:pPr>
            <a:endParaRPr lang="en-US" dirty="0"/>
          </a:p>
        </p:txBody>
      </p:sp>
      <p:pic>
        <p:nvPicPr>
          <p:cNvPr id="22530" name="Picture 2" descr="C:\Users\Mandy\AppData\Local\Microsoft\Windows\Temporary Internet Files\Content.IE5\9AJY1PC2\MC900295761[1].wmf"/>
          <p:cNvPicPr>
            <a:picLocks noChangeAspect="1" noChangeArrowheads="1"/>
          </p:cNvPicPr>
          <p:nvPr/>
        </p:nvPicPr>
        <p:blipFill>
          <a:blip r:embed="rId2"/>
          <a:srcRect/>
          <a:stretch>
            <a:fillRect/>
          </a:stretch>
        </p:blipFill>
        <p:spPr bwMode="auto">
          <a:xfrm>
            <a:off x="1371600" y="3733800"/>
            <a:ext cx="2820154" cy="267379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GEOGRAPHIC SEGMENTATION</a:t>
            </a:r>
            <a:endParaRPr lang="en-US" dirty="0"/>
          </a:p>
        </p:txBody>
      </p:sp>
      <p:sp>
        <p:nvSpPr>
          <p:cNvPr id="3" name="Content Placeholder 2"/>
          <p:cNvSpPr>
            <a:spLocks noGrp="1"/>
          </p:cNvSpPr>
          <p:nvPr>
            <p:ph sz="quarter" idx="1"/>
          </p:nvPr>
        </p:nvSpPr>
        <p:spPr/>
        <p:txBody>
          <a:bodyPr/>
          <a:lstStyle/>
          <a:p>
            <a:r>
              <a:rPr lang="en-US" dirty="0" smtClean="0"/>
              <a:t>Markets divided by where the customer lives.</a:t>
            </a:r>
          </a:p>
          <a:p>
            <a:endParaRPr lang="en-US" dirty="0"/>
          </a:p>
        </p:txBody>
      </p:sp>
      <p:sp>
        <p:nvSpPr>
          <p:cNvPr id="4" name="Content Placeholder 3"/>
          <p:cNvSpPr>
            <a:spLocks noGrp="1"/>
          </p:cNvSpPr>
          <p:nvPr>
            <p:ph sz="quarter" idx="2"/>
          </p:nvPr>
        </p:nvSpPr>
        <p:spPr/>
        <p:txBody>
          <a:bodyPr/>
          <a:lstStyle/>
          <a:p>
            <a:r>
              <a:rPr lang="en-US" dirty="0" smtClean="0"/>
              <a:t>It is valuable information because businesses can tailor their product mix based on location.  Characteristics are nations, states, regions, counties, cities, or neighborhoods.</a:t>
            </a:r>
            <a:endParaRPr lang="en-US" dirty="0"/>
          </a:p>
        </p:txBody>
      </p:sp>
      <p:pic>
        <p:nvPicPr>
          <p:cNvPr id="23555" name="Picture 3" descr="C:\Program Files (x86)\Microsoft Office\MEDIA\CAGCAT10\j0335112.wmf"/>
          <p:cNvPicPr>
            <a:picLocks noChangeAspect="1" noChangeArrowheads="1"/>
          </p:cNvPicPr>
          <p:nvPr/>
        </p:nvPicPr>
        <p:blipFill>
          <a:blip r:embed="rId2"/>
          <a:srcRect/>
          <a:stretch>
            <a:fillRect/>
          </a:stretch>
        </p:blipFill>
        <p:spPr bwMode="auto">
          <a:xfrm>
            <a:off x="1352398" y="3581400"/>
            <a:ext cx="2533802" cy="24384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BEHAVORIAL SEGMENTATION</a:t>
            </a:r>
            <a:endParaRPr lang="en-US" dirty="0"/>
          </a:p>
        </p:txBody>
      </p:sp>
      <p:sp>
        <p:nvSpPr>
          <p:cNvPr id="3" name="Content Placeholder 2"/>
          <p:cNvSpPr>
            <a:spLocks noGrp="1"/>
          </p:cNvSpPr>
          <p:nvPr>
            <p:ph sz="quarter" idx="1"/>
          </p:nvPr>
        </p:nvSpPr>
        <p:spPr/>
        <p:txBody>
          <a:bodyPr/>
          <a:lstStyle/>
          <a:p>
            <a:r>
              <a:rPr lang="en-US" dirty="0" smtClean="0"/>
              <a:t>Segmenting a market base on the way customers use a product or behave toward a product. </a:t>
            </a:r>
            <a:endParaRPr lang="en-US" dirty="0"/>
          </a:p>
        </p:txBody>
      </p:sp>
      <p:sp>
        <p:nvSpPr>
          <p:cNvPr id="4" name="Content Placeholder 3"/>
          <p:cNvSpPr>
            <a:spLocks noGrp="1"/>
          </p:cNvSpPr>
          <p:nvPr>
            <p:ph sz="quarter" idx="2"/>
          </p:nvPr>
        </p:nvSpPr>
        <p:spPr/>
        <p:txBody>
          <a:bodyPr>
            <a:normAutofit/>
          </a:bodyPr>
          <a:lstStyle/>
          <a:p>
            <a:r>
              <a:rPr lang="en-US" sz="2800" dirty="0" smtClean="0"/>
              <a:t>Types of behavioral segmentation:</a:t>
            </a:r>
          </a:p>
          <a:p>
            <a:pPr lvl="2"/>
            <a:r>
              <a:rPr lang="en-US" sz="2800" dirty="0" smtClean="0"/>
              <a:t>Product Benefits</a:t>
            </a:r>
          </a:p>
          <a:p>
            <a:pPr lvl="2"/>
            <a:r>
              <a:rPr lang="en-US" sz="2800" dirty="0" smtClean="0"/>
              <a:t>Usage</a:t>
            </a:r>
          </a:p>
          <a:p>
            <a:pPr lvl="2"/>
            <a:r>
              <a:rPr lang="en-US" sz="2800" dirty="0" smtClean="0"/>
              <a:t>Loyalty</a:t>
            </a:r>
          </a:p>
          <a:p>
            <a:pPr lvl="2"/>
            <a:r>
              <a:rPr lang="en-US" sz="2800" dirty="0" smtClean="0"/>
              <a:t>Occasions</a:t>
            </a:r>
          </a:p>
          <a:p>
            <a:pPr>
              <a:buNone/>
            </a:pPr>
            <a:r>
              <a:rPr lang="en-US" sz="2800" dirty="0" smtClean="0"/>
              <a:t>		</a:t>
            </a:r>
            <a:endParaRPr lang="en-US" sz="2800" dirty="0"/>
          </a:p>
        </p:txBody>
      </p:sp>
      <p:pic>
        <p:nvPicPr>
          <p:cNvPr id="24578" name="Picture 2" descr="C:\Program Files (x86)\Microsoft Office\MEDIA\CAGCAT10\j0305493.wmf"/>
          <p:cNvPicPr>
            <a:picLocks noChangeAspect="1" noChangeArrowheads="1"/>
          </p:cNvPicPr>
          <p:nvPr/>
        </p:nvPicPr>
        <p:blipFill>
          <a:blip r:embed="rId2"/>
          <a:srcRect/>
          <a:stretch>
            <a:fillRect/>
          </a:stretch>
        </p:blipFill>
        <p:spPr bwMode="auto">
          <a:xfrm>
            <a:off x="2057400" y="3962400"/>
            <a:ext cx="2971800" cy="22098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sz="quarter" idx="1"/>
          </p:nvPr>
        </p:nvSpPr>
        <p:spPr>
          <a:xfrm>
            <a:off x="914400" y="1447800"/>
            <a:ext cx="7772400" cy="5410200"/>
          </a:xfrm>
        </p:spPr>
        <p:txBody>
          <a:bodyPr/>
          <a:lstStyle/>
          <a:p>
            <a:pPr lvl="0"/>
            <a:endParaRPr lang="en-US" dirty="0" smtClean="0"/>
          </a:p>
          <a:p>
            <a:pPr lvl="0"/>
            <a:r>
              <a:rPr lang="en-US" sz="3200" dirty="0" smtClean="0"/>
              <a:t>Cut out 5 ads from magazines. Create a poster with the ads listing the target market the product and ad are designed to attract.  Be specific!  Include all 4 types of market </a:t>
            </a:r>
            <a:r>
              <a:rPr lang="en-US" sz="3200" dirty="0" smtClean="0"/>
              <a:t>segmentation!</a:t>
            </a:r>
          </a:p>
          <a:p>
            <a:pPr lvl="0">
              <a:buNone/>
            </a:pPr>
            <a:endParaRPr lang="en-US" sz="3200" dirty="0" smtClean="0"/>
          </a:p>
          <a:p>
            <a:pPr lvl="1"/>
            <a:r>
              <a:rPr lang="en-US" sz="2600" dirty="0" smtClean="0"/>
              <a:t>Try to choose smaller ads to fit on your posters</a:t>
            </a:r>
          </a:p>
          <a:p>
            <a:pPr lvl="1"/>
            <a:r>
              <a:rPr lang="en-US" sz="2600" dirty="0" smtClean="0"/>
              <a:t>Each advertisement should have a brief description (4 sentences) about why you think this is the target market </a:t>
            </a:r>
          </a:p>
          <a:p>
            <a:pPr lvl="1"/>
            <a:r>
              <a:rPr lang="en-US" sz="2600" dirty="0" smtClean="0"/>
              <a:t>Choose one advertisement for each element and you have </a:t>
            </a:r>
            <a:r>
              <a:rPr lang="en-US" sz="2600" smtClean="0"/>
              <a:t>one freebie</a:t>
            </a:r>
            <a:endParaRPr lang="en-US" sz="26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4 P’s</a:t>
            </a:r>
            <a:endParaRPr lang="en-US" sz="5400" dirty="0"/>
          </a:p>
        </p:txBody>
      </p:sp>
      <p:sp>
        <p:nvSpPr>
          <p:cNvPr id="3" name="Content Placeholder 2"/>
          <p:cNvSpPr>
            <a:spLocks noGrp="1"/>
          </p:cNvSpPr>
          <p:nvPr>
            <p:ph sz="quarter" idx="1"/>
          </p:nvPr>
        </p:nvSpPr>
        <p:spPr/>
        <p:txBody>
          <a:bodyPr>
            <a:normAutofit/>
          </a:bodyPr>
          <a:lstStyle/>
          <a:p>
            <a:r>
              <a:rPr lang="en-US" sz="4000" b="1" dirty="0" smtClean="0"/>
              <a:t>Product</a:t>
            </a:r>
            <a:r>
              <a:rPr lang="en-US" sz="4000" dirty="0" smtClean="0"/>
              <a:t>  - decisions include what to make or obtain as the business’s product mix.</a:t>
            </a:r>
          </a:p>
          <a:p>
            <a:pPr lvl="2"/>
            <a:r>
              <a:rPr lang="en-US" sz="3600" dirty="0" smtClean="0"/>
              <a:t>Level of quality, features, branding, packaging, service, and warranty are items to decide and develop for each product.</a:t>
            </a:r>
            <a:endParaRPr lang="en-US" sz="3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4 P’s</a:t>
            </a:r>
            <a:endParaRPr lang="en-US" sz="5400" dirty="0"/>
          </a:p>
        </p:txBody>
      </p:sp>
      <p:sp>
        <p:nvSpPr>
          <p:cNvPr id="3" name="Content Placeholder 2"/>
          <p:cNvSpPr>
            <a:spLocks noGrp="1"/>
          </p:cNvSpPr>
          <p:nvPr>
            <p:ph sz="quarter" idx="1"/>
          </p:nvPr>
        </p:nvSpPr>
        <p:spPr/>
        <p:txBody>
          <a:bodyPr>
            <a:normAutofit/>
          </a:bodyPr>
          <a:lstStyle/>
          <a:p>
            <a:r>
              <a:rPr lang="en-US" sz="4000" b="1" dirty="0" smtClean="0"/>
              <a:t>Place - </a:t>
            </a:r>
            <a:r>
              <a:rPr lang="en-US" sz="4000" dirty="0" smtClean="0"/>
              <a:t>decisions include where the customer can obtain the products.  Many businesses utilize multiple channels of distribution. </a:t>
            </a:r>
          </a:p>
          <a:p>
            <a:pPr lvl="2"/>
            <a:r>
              <a:rPr lang="en-US" sz="2800" dirty="0" smtClean="0"/>
              <a:t> For example, store locations, website, and catalogs are the standard for most retailers today.  Decisions of direct distribution or indirect distribution (intermediaries/middlemen) must be made.</a:t>
            </a:r>
          </a:p>
          <a:p>
            <a:pPr lvl="2"/>
            <a:endParaRPr lang="en-US" sz="2800" dirty="0"/>
          </a:p>
        </p:txBody>
      </p:sp>
      <p:sp>
        <p:nvSpPr>
          <p:cNvPr id="1025" name="Rectangle 1"/>
          <p:cNvSpPr>
            <a:spLocks noChangeArrowheads="1"/>
          </p:cNvSpPr>
          <p:nvPr/>
        </p:nvSpPr>
        <p:spPr bwMode="auto">
          <a:xfrm>
            <a:off x="0" y="0"/>
            <a:ext cx="23115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4 P’s</a:t>
            </a:r>
            <a:endParaRPr lang="en-US" sz="5400" dirty="0"/>
          </a:p>
        </p:txBody>
      </p:sp>
      <p:sp>
        <p:nvSpPr>
          <p:cNvPr id="3" name="Content Placeholder 2"/>
          <p:cNvSpPr>
            <a:spLocks noGrp="1"/>
          </p:cNvSpPr>
          <p:nvPr>
            <p:ph sz="quarter" idx="1"/>
          </p:nvPr>
        </p:nvSpPr>
        <p:spPr/>
        <p:txBody>
          <a:bodyPr>
            <a:normAutofit/>
          </a:bodyPr>
          <a:lstStyle/>
          <a:p>
            <a:r>
              <a:rPr lang="en-US" sz="4000" b="1" dirty="0" smtClean="0"/>
              <a:t>Price</a:t>
            </a:r>
            <a:r>
              <a:rPr lang="en-US" sz="4000" dirty="0" smtClean="0"/>
              <a:t> - decisions include determining what a customer is willing to pay</a:t>
            </a:r>
          </a:p>
          <a:p>
            <a:pPr lvl="2"/>
            <a:r>
              <a:rPr lang="en-US" sz="2800" dirty="0" smtClean="0"/>
              <a:t>What competition is charging, determining seasonal discounts and allowances, and credit terms.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The 4 P’s</a:t>
            </a:r>
            <a:endParaRPr lang="en-US" sz="5400" dirty="0"/>
          </a:p>
        </p:txBody>
      </p:sp>
      <p:sp>
        <p:nvSpPr>
          <p:cNvPr id="3" name="Content Placeholder 2"/>
          <p:cNvSpPr>
            <a:spLocks noGrp="1"/>
          </p:cNvSpPr>
          <p:nvPr>
            <p:ph sz="quarter" idx="1"/>
          </p:nvPr>
        </p:nvSpPr>
        <p:spPr/>
        <p:txBody>
          <a:bodyPr>
            <a:normAutofit/>
          </a:bodyPr>
          <a:lstStyle/>
          <a:p>
            <a:r>
              <a:rPr lang="en-US" sz="4000" b="1" dirty="0" smtClean="0"/>
              <a:t>Promotion - </a:t>
            </a:r>
            <a:r>
              <a:rPr lang="en-US" sz="3200" dirty="0" smtClean="0"/>
              <a:t>decisions include the promotional mix (advertising, sales promotion, selling, and publicity)</a:t>
            </a:r>
          </a:p>
          <a:p>
            <a:pPr>
              <a:buNone/>
            </a:pPr>
            <a:endParaRPr lang="en-US" sz="3200" dirty="0" smtClean="0"/>
          </a:p>
          <a:p>
            <a:pPr lvl="2"/>
            <a:r>
              <a:rPr lang="en-US" sz="2800" dirty="0" smtClean="0"/>
              <a:t>These decisions are based on the budget a business sets for the promotional mix.</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IMPORTANCE OF THE 4 P’S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Product is important to obtain or develop the best product mix within your market and your target market. </a:t>
            </a:r>
          </a:p>
          <a:p>
            <a:r>
              <a:rPr lang="en-US" dirty="0" smtClean="0"/>
              <a:t>Place is important because it is the avenues you come into contact with your customers.  This is the element that has direct impact on loyalty and repeat customers.</a:t>
            </a:r>
          </a:p>
          <a:p>
            <a:endParaRPr lang="en-US" dirty="0"/>
          </a:p>
        </p:txBody>
      </p:sp>
      <p:sp>
        <p:nvSpPr>
          <p:cNvPr id="4" name="Content Placeholder 3"/>
          <p:cNvSpPr>
            <a:spLocks noGrp="1"/>
          </p:cNvSpPr>
          <p:nvPr>
            <p:ph sz="quarter" idx="2"/>
          </p:nvPr>
        </p:nvSpPr>
        <p:spPr/>
        <p:txBody>
          <a:bodyPr>
            <a:normAutofit lnSpcReduction="10000"/>
          </a:bodyPr>
          <a:lstStyle/>
          <a:p>
            <a:r>
              <a:rPr lang="en-US" dirty="0" smtClean="0"/>
              <a:t>Price is important because it establishes your profit and set the quality level of your products/services.</a:t>
            </a:r>
          </a:p>
          <a:p>
            <a:r>
              <a:rPr lang="en-US" dirty="0" smtClean="0"/>
              <a:t>Promotion is important because it communicates with your customers so they know about your product mix.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ACTIVITY</a:t>
            </a:r>
            <a:endParaRPr lang="en-US" sz="6000" dirty="0"/>
          </a:p>
        </p:txBody>
      </p:sp>
      <p:sp>
        <p:nvSpPr>
          <p:cNvPr id="3" name="Content Placeholder 2"/>
          <p:cNvSpPr>
            <a:spLocks noGrp="1"/>
          </p:cNvSpPr>
          <p:nvPr>
            <p:ph sz="quarter" idx="1"/>
          </p:nvPr>
        </p:nvSpPr>
        <p:spPr/>
        <p:txBody>
          <a:bodyPr/>
          <a:lstStyle/>
          <a:p>
            <a:pPr lvl="1"/>
            <a:r>
              <a:rPr lang="en-US" sz="3000" dirty="0" smtClean="0"/>
              <a:t>Choose a product that you use frequently (toiletry items are good). </a:t>
            </a:r>
          </a:p>
          <a:p>
            <a:pPr lvl="1"/>
            <a:r>
              <a:rPr lang="en-US" sz="3200" dirty="0" smtClean="0"/>
              <a:t>List suggestions for improvements to the product and the marketing mix.  </a:t>
            </a:r>
          </a:p>
          <a:p>
            <a:pPr lvl="1"/>
            <a:r>
              <a:rPr lang="en-US" sz="3200" dirty="0" smtClean="0"/>
              <a:t>Explain how the improvements would increase satisfaction of the customer and the business.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rmAutofit fontScale="90000"/>
          </a:bodyPr>
          <a:lstStyle/>
          <a:p>
            <a:pPr algn="ctr"/>
            <a:r>
              <a:rPr lang="en-US" dirty="0" smtClean="0"/>
              <a:t/>
            </a:r>
            <a:br>
              <a:rPr lang="en-US" dirty="0" smtClean="0"/>
            </a:br>
            <a:r>
              <a:rPr lang="en-US" dirty="0" smtClean="0"/>
              <a:t/>
            </a:r>
            <a:br>
              <a:rPr lang="en-US" dirty="0" smtClean="0"/>
            </a:br>
            <a:r>
              <a:rPr lang="en-US" sz="3600" dirty="0" smtClean="0"/>
              <a:t>RELATIONSHIP OF GOALS, TACTICS, &amp; STRATEGIES TO THE MARKETING MIX</a:t>
            </a:r>
            <a:r>
              <a:rPr lang="en-US" dirty="0" smtClean="0"/>
              <a:t/>
            </a:r>
            <a:br>
              <a:rPr lang="en-US" dirty="0" smtClean="0"/>
            </a:br>
            <a:endParaRPr lang="en-US" dirty="0"/>
          </a:p>
        </p:txBody>
      </p:sp>
      <p:sp>
        <p:nvSpPr>
          <p:cNvPr id="5" name="Content Placeholder 4"/>
          <p:cNvSpPr>
            <a:spLocks noGrp="1"/>
          </p:cNvSpPr>
          <p:nvPr>
            <p:ph sz="quarter" idx="1"/>
          </p:nvPr>
        </p:nvSpPr>
        <p:spPr>
          <a:xfrm>
            <a:off x="914400" y="1447800"/>
            <a:ext cx="7772400" cy="5410200"/>
          </a:xfrm>
        </p:spPr>
        <p:txBody>
          <a:bodyPr>
            <a:normAutofit/>
          </a:bodyPr>
          <a:lstStyle/>
          <a:p>
            <a:r>
              <a:rPr lang="en-US" dirty="0" smtClean="0"/>
              <a:t>Mission Statement – the guiding principle for all business decisions and provides direction for planning.</a:t>
            </a:r>
          </a:p>
          <a:p>
            <a:pPr lvl="1"/>
            <a:r>
              <a:rPr lang="en-US" sz="2600" dirty="0" smtClean="0"/>
              <a:t>Goals/Objectives – established on a yearly basis and support the mission statement.  Goals must be measurable and have a deadline.</a:t>
            </a:r>
          </a:p>
          <a:p>
            <a:pPr lvl="2"/>
            <a:r>
              <a:rPr lang="en-US" sz="2600" dirty="0" smtClean="0"/>
              <a:t>Strategies – are then developed to accomplish goals and it reflects the method to achieve the goal (what to do).  </a:t>
            </a:r>
          </a:p>
          <a:p>
            <a:pPr lvl="3"/>
            <a:r>
              <a:rPr lang="en-US" sz="2600" dirty="0" smtClean="0"/>
              <a:t>Tactics – are then developed to accomplish the strategies; it is the how things will be done, daily actions. </a:t>
            </a:r>
          </a:p>
          <a:p>
            <a:pPr lvl="3">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182</TotalTime>
  <Words>1151</Words>
  <Application>Microsoft Office PowerPoint</Application>
  <PresentationFormat>On-screen Show (4:3)</PresentationFormat>
  <Paragraphs>124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Indicator 1.04 – Employ marketing information to develop a marketing plan</vt:lpstr>
      <vt:lpstr>THE MARKETING MIX</vt:lpstr>
      <vt:lpstr>The 4 P’s</vt:lpstr>
      <vt:lpstr>The 4 P’s</vt:lpstr>
      <vt:lpstr>The 4 P’s</vt:lpstr>
      <vt:lpstr>The 4 P’s</vt:lpstr>
      <vt:lpstr>IMPORTANCE OF THE 4 P’S </vt:lpstr>
      <vt:lpstr>ACTIVITY</vt:lpstr>
      <vt:lpstr>  RELATIONSHIP OF GOALS, TACTICS, &amp; STRATEGIES TO THE MARKETING MIX </vt:lpstr>
      <vt:lpstr>MARKETING STRATEGIES CHANGE……</vt:lpstr>
      <vt:lpstr>ACTIVITY</vt:lpstr>
      <vt:lpstr>WHY ARE MARKETING STRATEGIES IMPORTANT IN THE MARKETING MIX?</vt:lpstr>
      <vt:lpstr>MASS MARKETING</vt:lpstr>
      <vt:lpstr>MASS MARKETING</vt:lpstr>
      <vt:lpstr>WHAT IS A TARGET MARKET?</vt:lpstr>
      <vt:lpstr>IMPORTANCE OF TARGET MARKETS</vt:lpstr>
      <vt:lpstr>SEGMENTATION</vt:lpstr>
      <vt:lpstr>MARKET SEGMENTATION</vt:lpstr>
      <vt:lpstr>WHY IS MARKET SEGMENTATION BEING USED MORE?</vt:lpstr>
      <vt:lpstr>4 TYPES OF MARKET SEGMENTATION</vt:lpstr>
      <vt:lpstr>DEMOGRAPHIC SEGMENTATION</vt:lpstr>
      <vt:lpstr>PSYCHOGRAPHIC SEGMENTATION</vt:lpstr>
      <vt:lpstr>GEOGRAPHIC SEGMENTATION</vt:lpstr>
      <vt:lpstr>BEHAVORIAL SEGMENTATION</vt:lpstr>
      <vt:lpstr>ACTIVITY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Indicator 1.02 – Employ marketing information to develop a marketing plan</dc:title>
  <dc:creator>Mandy</dc:creator>
  <cp:lastModifiedBy>Cassidy Brauns</cp:lastModifiedBy>
  <cp:revision>16</cp:revision>
  <dcterms:created xsi:type="dcterms:W3CDTF">2011-08-04T14:58:17Z</dcterms:created>
  <dcterms:modified xsi:type="dcterms:W3CDTF">2012-09-21T10:45:26Z</dcterms:modified>
</cp:coreProperties>
</file>