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handoutMasterIdLst>
    <p:handoutMasterId r:id="rId18"/>
  </p:handoutMasterIdLst>
  <p:sldIdLst>
    <p:sldId id="256" r:id="rId2"/>
    <p:sldId id="315" r:id="rId3"/>
    <p:sldId id="337" r:id="rId4"/>
    <p:sldId id="320" r:id="rId5"/>
    <p:sldId id="338" r:id="rId6"/>
    <p:sldId id="318" r:id="rId7"/>
    <p:sldId id="316" r:id="rId8"/>
    <p:sldId id="339" r:id="rId9"/>
    <p:sldId id="266" r:id="rId10"/>
    <p:sldId id="317" r:id="rId11"/>
    <p:sldId id="272" r:id="rId12"/>
    <p:sldId id="332" r:id="rId13"/>
    <p:sldId id="333" r:id="rId14"/>
    <p:sldId id="334" r:id="rId15"/>
    <p:sldId id="335" r:id="rId16"/>
    <p:sldId id="336" r:id="rId17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120000"/>
      <a:buChar char="•"/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120000"/>
      <a:buChar char="•"/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120000"/>
      <a:buChar char="•"/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120000"/>
      <a:buChar char="•"/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120000"/>
      <a:buChar char="•"/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5" autoAdjust="0"/>
    <p:restoredTop sz="94627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9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7E55F10-637C-4A49-BBC7-60034D49CC9C}" type="datetimeFigureOut">
              <a:rPr lang="en-US"/>
              <a:pPr>
                <a:defRPr/>
              </a:pPr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3A49065-A884-4DAC-A2C4-F0CF15AC0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49953FA6-0EC1-49E0-8EDA-92910C0E2E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C0811-577B-427F-9FF7-F0E2544D3B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0EA91-4FBB-420E-A135-39A91482E2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91F91-E1F5-4437-A62A-7E7F44FE6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155E22CD-E7B0-4FEB-BA04-B043852FF9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D6CEF-9792-4079-A46A-50EE57B35E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3FCCC0-5256-416F-A603-C322BF8BC1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4F51A8CC-6A84-438D-8498-4A9BB40807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DA112-378E-447E-8BA5-F870A8B193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57E33-6856-46CF-93F5-4F7F2C0BB6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2934E5-C0AF-4C2F-A60E-075B1D5D6C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A6F737-818C-4EF5-A94B-D5E620687F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2D3F339-6189-4244-AF68-2EB77F463A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YDbFTai0iE&amp;feature=fvsr" TargetMode="Externa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youtube.com/watch?v=RHPLVHgTGd0&amp;feature=relmfu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spatial.files.wordpress.com/2008/03/poster_dunk_dannygreen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600" dirty="0" smtClean="0"/>
              <a:t>Marketing information management</a:t>
            </a:r>
          </a:p>
        </p:txBody>
      </p:sp>
      <p:pic>
        <p:nvPicPr>
          <p:cNvPr id="3075" name="Picture 5" descr="j025046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676400"/>
            <a:ext cx="5715000" cy="4419600"/>
          </a:xfrm>
        </p:spPr>
      </p:pic>
      <p:sp>
        <p:nvSpPr>
          <p:cNvPr id="2" name="TextBox 1"/>
          <p:cNvSpPr txBox="1"/>
          <p:nvPr/>
        </p:nvSpPr>
        <p:spPr>
          <a:xfrm>
            <a:off x="7239000" y="5638800"/>
            <a:ext cx="1828800" cy="10525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FontTx/>
              <a:buNone/>
              <a:defRPr/>
            </a:pPr>
            <a:r>
              <a:rPr lang="en-US" dirty="0"/>
              <a:t> Marketing</a:t>
            </a:r>
          </a:p>
          <a:p>
            <a:pPr algn="ctr">
              <a:buFontTx/>
              <a:buNone/>
              <a:defRPr/>
            </a:pPr>
            <a:r>
              <a:rPr lang="en-US" dirty="0"/>
              <a:t> </a:t>
            </a:r>
            <a:r>
              <a:rPr lang="en-US"/>
              <a:t>Indicator </a:t>
            </a:r>
            <a:r>
              <a:rPr lang="en-US" smtClean="0"/>
              <a:t>1</a:t>
            </a:r>
            <a:r>
              <a:rPr lang="en-US" smtClean="0"/>
              <a:t>.05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Business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382000" cy="4648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numCol="2"/>
          <a:lstStyle/>
          <a:p>
            <a:pPr>
              <a:defRPr/>
            </a:pPr>
            <a:r>
              <a:rPr lang="en-US" dirty="0" smtClean="0"/>
              <a:t>Type of competition</a:t>
            </a:r>
          </a:p>
          <a:p>
            <a:pPr>
              <a:defRPr/>
            </a:pPr>
            <a:r>
              <a:rPr lang="en-US" dirty="0" smtClean="0"/>
              <a:t>Competitors’ strengths</a:t>
            </a:r>
          </a:p>
          <a:p>
            <a:pPr>
              <a:defRPr/>
            </a:pPr>
            <a:r>
              <a:rPr lang="en-US" dirty="0" smtClean="0"/>
              <a:t>Competitors’ strategies</a:t>
            </a:r>
          </a:p>
          <a:p>
            <a:pPr>
              <a:defRPr/>
            </a:pPr>
            <a:r>
              <a:rPr lang="en-US" dirty="0" smtClean="0"/>
              <a:t>Economic conditions</a:t>
            </a:r>
          </a:p>
          <a:p>
            <a:pPr>
              <a:defRPr/>
            </a:pPr>
            <a:r>
              <a:rPr lang="en-US" dirty="0" smtClean="0"/>
              <a:t>Government regulations</a:t>
            </a:r>
          </a:p>
          <a:p>
            <a:pPr>
              <a:defRPr/>
            </a:pPr>
            <a:r>
              <a:rPr lang="en-US" dirty="0" smtClean="0"/>
              <a:t>New technology</a:t>
            </a:r>
          </a:p>
          <a:p>
            <a:pPr>
              <a:defRPr/>
            </a:pPr>
            <a:r>
              <a:rPr lang="en-US" dirty="0" smtClean="0"/>
              <a:t>Consumer protection</a:t>
            </a:r>
          </a:p>
          <a:p>
            <a:pPr>
              <a:defRPr/>
            </a:pPr>
            <a:r>
              <a:rPr lang="en-US" dirty="0" smtClean="0"/>
              <a:t>Ethical issues</a:t>
            </a:r>
          </a:p>
          <a:p>
            <a:pPr>
              <a:defRPr/>
            </a:pPr>
            <a:r>
              <a:rPr lang="en-US" dirty="0" smtClean="0"/>
              <a:t>Tax policies</a:t>
            </a:r>
          </a:p>
          <a:p>
            <a:pPr>
              <a:defRPr/>
            </a:pPr>
            <a:r>
              <a:rPr lang="en-US" dirty="0" smtClean="0"/>
              <a:t>Proposed laws</a:t>
            </a:r>
          </a:p>
          <a:p>
            <a:pPr>
              <a:defRPr/>
            </a:pPr>
            <a:r>
              <a:rPr lang="en-US" dirty="0" smtClean="0"/>
              <a:t>International markets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Why is Marketing Information Needed?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05000"/>
            <a:ext cx="5638800" cy="2133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effectLst/>
              </a:rPr>
              <a:t>To identify potential customers, potential products, marketing opportunities, solve marketing problems, implement marketing plans, and monitor marketing performance.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400" dirty="0" smtClean="0"/>
          </a:p>
        </p:txBody>
      </p:sp>
      <p:pic>
        <p:nvPicPr>
          <p:cNvPr id="8196" name="Picture 5" descr="j019857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610225" y="1828800"/>
            <a:ext cx="3152775" cy="3810000"/>
          </a:xfrm>
        </p:spPr>
      </p:pic>
      <p:sp>
        <p:nvSpPr>
          <p:cNvPr id="5" name="Rectangle 4"/>
          <p:cNvSpPr/>
          <p:nvPr/>
        </p:nvSpPr>
        <p:spPr>
          <a:xfrm>
            <a:off x="152400" y="5867400"/>
            <a:ext cx="8763000" cy="695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>
                <a:hlinkClick r:id="rId3"/>
              </a:rPr>
              <a:t>http://www.youtube.com/watch?v=ZYDbFTai0iE&amp;feature=fvsr</a:t>
            </a:r>
            <a:endParaRPr lang="en-US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304800" y="4724400"/>
            <a:ext cx="5257800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>
                <a:hlinkClick r:id="rId4"/>
              </a:rPr>
              <a:t>http://www.youtube.com/watch?v=RHPLVHgTGd0&amp;feature=relmfu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questions should marketers ask?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04800" y="1554162"/>
            <a:ext cx="86868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CA" sz="2400" dirty="0"/>
              <a:t>Who consumes our product?</a:t>
            </a:r>
          </a:p>
          <a:p>
            <a:pPr eaLnBrk="0" hangingPunct="0"/>
            <a:r>
              <a:rPr lang="en-CA" sz="2400" dirty="0"/>
              <a:t>Who decides on the purchase?</a:t>
            </a:r>
          </a:p>
          <a:p>
            <a:pPr eaLnBrk="0" hangingPunct="0"/>
            <a:r>
              <a:rPr lang="en-CA" sz="2400" dirty="0"/>
              <a:t>Who consumes our competitors’ products?</a:t>
            </a:r>
          </a:p>
          <a:p>
            <a:pPr eaLnBrk="0" hangingPunct="0"/>
            <a:endParaRPr lang="en-CA" sz="2400" dirty="0"/>
          </a:p>
          <a:p>
            <a:pPr eaLnBrk="0" hangingPunct="0"/>
            <a:r>
              <a:rPr lang="en-CA" sz="2400" dirty="0"/>
              <a:t>What products compete with ours?</a:t>
            </a:r>
          </a:p>
          <a:p>
            <a:pPr eaLnBrk="0" hangingPunct="0"/>
            <a:r>
              <a:rPr lang="en-CA" sz="2400" dirty="0"/>
              <a:t>What products complement ours?</a:t>
            </a:r>
          </a:p>
          <a:p>
            <a:pPr eaLnBrk="0" hangingPunct="0"/>
            <a:r>
              <a:rPr lang="en-CA" sz="2400" dirty="0"/>
              <a:t>What are the key benefits sought by consumers?</a:t>
            </a:r>
          </a:p>
          <a:p>
            <a:pPr eaLnBrk="0" hangingPunct="0"/>
            <a:endParaRPr lang="en-CA" sz="2400" dirty="0"/>
          </a:p>
          <a:p>
            <a:pPr eaLnBrk="0" hangingPunct="0"/>
            <a:r>
              <a:rPr lang="en-CA" sz="2400" dirty="0"/>
              <a:t>When do consumers buy</a:t>
            </a:r>
            <a:r>
              <a:rPr lang="en-CA" sz="2400" dirty="0" smtClean="0"/>
              <a:t>?</a:t>
            </a:r>
          </a:p>
          <a:p>
            <a:pPr eaLnBrk="0" hangingPunct="0">
              <a:buNone/>
            </a:pPr>
            <a:endParaRPr lang="en-CA" sz="2400" dirty="0"/>
          </a:p>
          <a:p>
            <a:pPr eaLnBrk="0" hangingPunct="0"/>
            <a:r>
              <a:rPr lang="en-CA" sz="2400" dirty="0"/>
              <a:t>How do consumers consume our product?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can learn from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General Market Data</a:t>
            </a:r>
          </a:p>
          <a:p>
            <a:pPr lvl="1"/>
            <a:r>
              <a:rPr lang="en-US" dirty="0" smtClean="0"/>
              <a:t>Size of Market</a:t>
            </a:r>
          </a:p>
          <a:p>
            <a:pPr lvl="1"/>
            <a:r>
              <a:rPr lang="en-US" dirty="0" smtClean="0"/>
              <a:t>Demographics</a:t>
            </a:r>
          </a:p>
          <a:p>
            <a:pPr lvl="1"/>
            <a:r>
              <a:rPr lang="en-US" dirty="0" smtClean="0"/>
              <a:t>Purchase Behaviors</a:t>
            </a:r>
          </a:p>
          <a:p>
            <a:pPr lvl="1"/>
            <a:r>
              <a:rPr lang="en-US" dirty="0" smtClean="0"/>
              <a:t>Future Trends</a:t>
            </a:r>
          </a:p>
          <a:p>
            <a:pPr lvl="1"/>
            <a:r>
              <a:rPr lang="en-US" dirty="0" smtClean="0"/>
              <a:t>Spectatorship or Participation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Individual Consumer Data</a:t>
            </a:r>
          </a:p>
          <a:p>
            <a:pPr lvl="1"/>
            <a:r>
              <a:rPr lang="en-US" dirty="0" smtClean="0"/>
              <a:t>Names and Numbers</a:t>
            </a:r>
          </a:p>
          <a:p>
            <a:pPr lvl="1"/>
            <a:r>
              <a:rPr lang="en-US" dirty="0" smtClean="0"/>
              <a:t>Product Usage (Frequency)</a:t>
            </a:r>
          </a:p>
          <a:p>
            <a:pPr lvl="1"/>
            <a:r>
              <a:rPr lang="en-US" dirty="0" smtClean="0"/>
              <a:t>Method of Payment</a:t>
            </a:r>
          </a:p>
          <a:p>
            <a:pPr lvl="1"/>
            <a:r>
              <a:rPr lang="en-US" dirty="0" smtClean="0"/>
              <a:t>Pattern of Consumption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181600"/>
            <a:ext cx="75438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effectLst/>
                <a:latin typeface="+mn-lt"/>
              </a:rPr>
              <a:t> Example: Purchasing tickets to the Carolina Panthers</a:t>
            </a:r>
            <a:endParaRPr lang="en-US" dirty="0">
              <a:solidFill>
                <a:schemeClr val="tx2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Competitor 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Direct Competitor (McDonalds vs. BK)</a:t>
            </a:r>
          </a:p>
          <a:p>
            <a:r>
              <a:rPr lang="en-US" sz="2800" dirty="0" smtClean="0"/>
              <a:t>Indirect Competitor (McDonalds vs. Taco Bell)</a:t>
            </a:r>
          </a:p>
          <a:p>
            <a:endParaRPr lang="en-US" sz="2800" dirty="0" smtClean="0"/>
          </a:p>
          <a:p>
            <a:r>
              <a:rPr lang="en-US" sz="2800" dirty="0" smtClean="0"/>
              <a:t>Usually located within 30-minute drive (Professional sports teams are different)</a:t>
            </a:r>
          </a:p>
          <a:p>
            <a:r>
              <a:rPr lang="en-US" sz="2800" dirty="0" smtClean="0"/>
              <a:t>Visitor competitors to gather data</a:t>
            </a:r>
          </a:p>
          <a:p>
            <a:r>
              <a:rPr lang="en-US" sz="2800" dirty="0" smtClean="0"/>
              <a:t>Hire “mystery shoppers” </a:t>
            </a:r>
          </a:p>
          <a:p>
            <a:endParaRPr lang="en-US" dirty="0"/>
          </a:p>
        </p:txBody>
      </p:sp>
      <p:pic>
        <p:nvPicPr>
          <p:cNvPr id="1026" name="Picture 2" descr="http://imspatial.files.wordpress.com/2008/03/poster_dunk_dannygreen.jpg?w=19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3581400"/>
            <a:ext cx="24384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Internal </a:t>
            </a:r>
          </a:p>
          <a:p>
            <a:pPr>
              <a:buNone/>
            </a:pPr>
            <a:r>
              <a:rPr lang="en-US" dirty="0" smtClean="0"/>
              <a:t>Within organization info</a:t>
            </a:r>
          </a:p>
          <a:p>
            <a:pPr lvl="1"/>
            <a:r>
              <a:rPr lang="en-US" dirty="0" smtClean="0"/>
              <a:t>Sales Records</a:t>
            </a:r>
          </a:p>
          <a:p>
            <a:pPr lvl="1"/>
            <a:r>
              <a:rPr lang="en-US" dirty="0" smtClean="0"/>
              <a:t>Accounting Records</a:t>
            </a:r>
          </a:p>
          <a:p>
            <a:pPr lvl="1"/>
            <a:r>
              <a:rPr lang="en-US" dirty="0" smtClean="0"/>
              <a:t>Communication within the organization (Complaints/Praise)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External</a:t>
            </a:r>
          </a:p>
          <a:p>
            <a:pPr>
              <a:buNone/>
            </a:pPr>
            <a:r>
              <a:rPr lang="en-US" dirty="0" smtClean="0"/>
              <a:t>	Outside organization info</a:t>
            </a:r>
          </a:p>
          <a:p>
            <a:pPr lvl="1"/>
            <a:r>
              <a:rPr lang="en-US" dirty="0" smtClean="0"/>
              <a:t>Census Reports</a:t>
            </a:r>
          </a:p>
          <a:p>
            <a:pPr lvl="1"/>
            <a:r>
              <a:rPr lang="en-US" dirty="0" smtClean="0"/>
              <a:t>Public Libraries</a:t>
            </a:r>
          </a:p>
          <a:p>
            <a:pPr lvl="1"/>
            <a:r>
              <a:rPr lang="en-US" dirty="0" smtClean="0"/>
              <a:t>State Agencies</a:t>
            </a:r>
          </a:p>
          <a:p>
            <a:pPr lvl="1"/>
            <a:r>
              <a:rPr lang="en-US" dirty="0" smtClean="0"/>
              <a:t>Chamber of Commerce</a:t>
            </a:r>
          </a:p>
          <a:p>
            <a:pPr lvl="1"/>
            <a:endParaRPr lang="en-US" dirty="0" smtClean="0"/>
          </a:p>
        </p:txBody>
      </p:sp>
      <p:pic>
        <p:nvPicPr>
          <p:cNvPr id="32770" name="Picture 2" descr="http://www.winepressofwords.com/wp-content/uploads/2010/11/accounting_recor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724400"/>
            <a:ext cx="2895600" cy="1940052"/>
          </a:xfrm>
          <a:prstGeom prst="rect">
            <a:avLst/>
          </a:prstGeom>
          <a:noFill/>
        </p:spPr>
      </p:pic>
      <p:pic>
        <p:nvPicPr>
          <p:cNvPr id="32772" name="Picture 4" descr="Census bureau 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4494783"/>
            <a:ext cx="2209800" cy="22245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Primary Sources</a:t>
            </a:r>
          </a:p>
          <a:p>
            <a:pPr lvl="1"/>
            <a:r>
              <a:rPr lang="en-US" dirty="0" smtClean="0"/>
              <a:t>Primary sources are original materials</a:t>
            </a:r>
          </a:p>
          <a:p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Interviews</a:t>
            </a:r>
          </a:p>
          <a:p>
            <a:pPr lvl="1"/>
            <a:r>
              <a:rPr lang="en-US" dirty="0" smtClean="0"/>
              <a:t>Newspaper articles</a:t>
            </a:r>
          </a:p>
          <a:p>
            <a:pPr lvl="1"/>
            <a:r>
              <a:rPr lang="en-US" dirty="0" smtClean="0"/>
              <a:t>Patents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Secondary Sources</a:t>
            </a:r>
          </a:p>
          <a:p>
            <a:pPr lvl="1"/>
            <a:r>
              <a:rPr lang="en-US" dirty="0" smtClean="0"/>
              <a:t>Information generated after reviewing primary data</a:t>
            </a:r>
          </a:p>
          <a:p>
            <a:pPr lvl="1"/>
            <a:r>
              <a:rPr lang="en-US" dirty="0" smtClean="0"/>
              <a:t>Conclusions you make from primary data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3843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/>
              <a:t>Marketing Information - </a:t>
            </a:r>
            <a:r>
              <a:rPr lang="en-US" sz="3600" dirty="0" smtClean="0"/>
              <a:t>data collected from internal sources, external sources or marketing research</a:t>
            </a:r>
            <a:endParaRPr lang="en-US" sz="3600" b="1" dirty="0" smtClean="0"/>
          </a:p>
          <a:p>
            <a:r>
              <a:rPr lang="en-US" sz="3600" b="1" dirty="0" smtClean="0"/>
              <a:t>Facts -</a:t>
            </a:r>
            <a:r>
              <a:rPr lang="en-US" dirty="0" smtClean="0"/>
              <a:t> something that actually exists; reality; truth</a:t>
            </a:r>
          </a:p>
          <a:p>
            <a:r>
              <a:rPr lang="en-US" sz="3600" b="1" dirty="0" smtClean="0"/>
              <a:t>Predictions -</a:t>
            </a:r>
            <a:r>
              <a:rPr lang="en-US" dirty="0" smtClean="0"/>
              <a:t> a forecast of something to happen</a:t>
            </a:r>
          </a:p>
          <a:p>
            <a:r>
              <a:rPr lang="en-US" b="1" dirty="0" smtClean="0"/>
              <a:t>Analysis - </a:t>
            </a:r>
            <a:r>
              <a:rPr lang="en-US" dirty="0" smtClean="0"/>
              <a:t>the process of summarizing, combining, or comparing information so that decisions can be made. 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638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Market Share Analysis - </a:t>
            </a:r>
            <a:r>
              <a:rPr lang="en-US" dirty="0" smtClean="0"/>
              <a:t>the percentage of all sales within a market that is held by one brand/product or company.  Normally measured by sales revenue (dollars sold) or sales volume (the number of units sold)</a:t>
            </a:r>
          </a:p>
          <a:p>
            <a:pPr>
              <a:lnSpc>
                <a:spcPct val="80000"/>
              </a:lnSpc>
            </a:pPr>
            <a:r>
              <a:rPr lang="en-US" b="1" dirty="0" smtClean="0"/>
              <a:t>Sales Volume Analysis </a:t>
            </a:r>
            <a:r>
              <a:rPr lang="en-US" dirty="0" smtClean="0"/>
              <a:t>- A detailed study of an organization's sales, in terms of units or revenue, for a specified period.</a:t>
            </a:r>
          </a:p>
          <a:p>
            <a:pPr>
              <a:lnSpc>
                <a:spcPct val="80000"/>
              </a:lnSpc>
            </a:pPr>
            <a:r>
              <a:rPr lang="en-US" b="1" dirty="0" smtClean="0"/>
              <a:t>Product information reports</a:t>
            </a:r>
            <a:r>
              <a:rPr lang="en-US" dirty="0" smtClean="0"/>
              <a:t>– types of products that sell best at various times of year; colors or sizes of products customers prefer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28600"/>
            <a:ext cx="8991600" cy="381000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Autofit/>
          </a:bodyPr>
          <a:lstStyle/>
          <a:p>
            <a:r>
              <a:rPr lang="en-US" sz="2500" b="1" dirty="0" smtClean="0"/>
              <a:t>Request and Complaint Reports - </a:t>
            </a:r>
            <a:r>
              <a:rPr lang="en-US" sz="2500" dirty="0" smtClean="0"/>
              <a:t>A record of customers and the product(s) that they requested, along with records of complaints made by customers.</a:t>
            </a:r>
          </a:p>
          <a:p>
            <a:r>
              <a:rPr lang="en-US" sz="2500" b="1" dirty="0" smtClean="0"/>
              <a:t>Lost Sales Reports - </a:t>
            </a:r>
            <a:r>
              <a:rPr lang="en-US" sz="2500" dirty="0" smtClean="0"/>
              <a:t>cancelled orders or under stocked items</a:t>
            </a:r>
            <a:endParaRPr lang="en-US" sz="2500" b="1" dirty="0" smtClean="0"/>
          </a:p>
          <a:p>
            <a:r>
              <a:rPr lang="en-US" sz="2500" b="1" dirty="0" smtClean="0"/>
              <a:t>Call Report - </a:t>
            </a:r>
            <a:r>
              <a:rPr lang="en-US" sz="2500" dirty="0" smtClean="0"/>
              <a:t>records of sales people’s meeting or contact with customers</a:t>
            </a:r>
          </a:p>
          <a:p>
            <a:r>
              <a:rPr lang="en-US" sz="2500" b="1" dirty="0" smtClean="0"/>
              <a:t>Activity Report </a:t>
            </a:r>
            <a:r>
              <a:rPr lang="en-US" sz="2500" dirty="0" smtClean="0"/>
              <a:t>- reports requiring salespeople to provide details (such as number of calls made, new accounts opened, displays arranged, dealer sales meetings attended and so on) as a measure of their activity in a given period.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	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Sales</a:t>
            </a:r>
          </a:p>
          <a:p>
            <a:r>
              <a:rPr lang="en-US" dirty="0" smtClean="0"/>
              <a:t>Inventory</a:t>
            </a:r>
          </a:p>
          <a:p>
            <a:r>
              <a:rPr lang="en-US" dirty="0" smtClean="0"/>
              <a:t>Payroll</a:t>
            </a:r>
          </a:p>
          <a:p>
            <a:endParaRPr lang="en-US" dirty="0"/>
          </a:p>
        </p:txBody>
      </p:sp>
      <p:pic>
        <p:nvPicPr>
          <p:cNvPr id="1026" name="Picture 2" descr="http://www.carolinaats.com/users/img/A119/payday1%5b1%5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0"/>
            <a:ext cx="3733800" cy="1990644"/>
          </a:xfrm>
          <a:prstGeom prst="rect">
            <a:avLst/>
          </a:prstGeom>
          <a:noFill/>
        </p:spPr>
      </p:pic>
      <p:pic>
        <p:nvPicPr>
          <p:cNvPr id="1028" name="Picture 4" descr="http://blog.portableworkforce.com/wp-content/uploads/2011/08/inventory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733800"/>
            <a:ext cx="4324233" cy="2819400"/>
          </a:xfrm>
          <a:prstGeom prst="rect">
            <a:avLst/>
          </a:prstGeom>
          <a:noFill/>
        </p:spPr>
      </p:pic>
      <p:pic>
        <p:nvPicPr>
          <p:cNvPr id="1030" name="Picture 6" descr="http://www.expressionsofexcellence.com/GIFs/creative_selling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1295400"/>
            <a:ext cx="2059901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2100"/>
            <a:ext cx="8991600" cy="13843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Three types of information used in marketing decision making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62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Customer </a:t>
            </a:r>
          </a:p>
          <a:p>
            <a:pPr>
              <a:defRPr/>
            </a:pPr>
            <a:r>
              <a:rPr lang="en-US" dirty="0" smtClean="0"/>
              <a:t>Marketing mix</a:t>
            </a:r>
          </a:p>
          <a:p>
            <a:pPr>
              <a:defRPr/>
            </a:pPr>
            <a:r>
              <a:rPr lang="en-US" dirty="0" smtClean="0"/>
              <a:t>Business Environment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Customer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numCol="3"/>
          <a:lstStyle/>
          <a:p>
            <a:pPr>
              <a:defRPr/>
            </a:pPr>
            <a:r>
              <a:rPr lang="en-US" dirty="0" smtClean="0"/>
              <a:t>Age</a:t>
            </a:r>
          </a:p>
          <a:p>
            <a:pPr>
              <a:defRPr/>
            </a:pPr>
            <a:r>
              <a:rPr lang="en-US" dirty="0" smtClean="0"/>
              <a:t>Gender</a:t>
            </a:r>
          </a:p>
          <a:p>
            <a:pPr>
              <a:defRPr/>
            </a:pPr>
            <a:r>
              <a:rPr lang="en-US" dirty="0" smtClean="0"/>
              <a:t>Income</a:t>
            </a:r>
          </a:p>
          <a:p>
            <a:pPr>
              <a:defRPr/>
            </a:pPr>
            <a:r>
              <a:rPr lang="en-US" dirty="0" smtClean="0"/>
              <a:t>Education</a:t>
            </a:r>
          </a:p>
          <a:p>
            <a:pPr>
              <a:defRPr/>
            </a:pPr>
            <a:r>
              <a:rPr lang="en-US" dirty="0" smtClean="0"/>
              <a:t>Family size</a:t>
            </a:r>
          </a:p>
          <a:p>
            <a:pPr>
              <a:defRPr/>
            </a:pPr>
            <a:r>
              <a:rPr lang="en-US" dirty="0" smtClean="0"/>
              <a:t>Home ownership</a:t>
            </a:r>
          </a:p>
          <a:p>
            <a:pPr>
              <a:defRPr/>
            </a:pPr>
            <a:r>
              <a:rPr lang="en-US" dirty="0" smtClean="0"/>
              <a:t>Address</a:t>
            </a:r>
          </a:p>
          <a:p>
            <a:pPr>
              <a:defRPr/>
            </a:pPr>
            <a:r>
              <a:rPr lang="en-US" dirty="0" smtClean="0"/>
              <a:t>Occupation</a:t>
            </a:r>
          </a:p>
          <a:p>
            <a:pPr>
              <a:defRPr/>
            </a:pPr>
            <a:r>
              <a:rPr lang="en-US" dirty="0" smtClean="0"/>
              <a:t>How money is spent</a:t>
            </a:r>
          </a:p>
          <a:p>
            <a:pPr>
              <a:defRPr/>
            </a:pPr>
            <a:r>
              <a:rPr lang="en-US" dirty="0" smtClean="0"/>
              <a:t>Attitudes</a:t>
            </a:r>
          </a:p>
          <a:p>
            <a:pPr>
              <a:defRPr/>
            </a:pPr>
            <a:r>
              <a:rPr lang="en-US" dirty="0" smtClean="0"/>
              <a:t>Primary needs</a:t>
            </a:r>
          </a:p>
          <a:p>
            <a:pPr>
              <a:defRPr/>
            </a:pPr>
            <a:r>
              <a:rPr lang="en-US" dirty="0" smtClean="0"/>
              <a:t>Product purchases</a:t>
            </a:r>
          </a:p>
          <a:p>
            <a:pPr>
              <a:defRPr/>
            </a:pPr>
            <a:r>
              <a:rPr lang="en-US" dirty="0" smtClean="0"/>
              <a:t>Purchase frequency</a:t>
            </a:r>
          </a:p>
          <a:p>
            <a:pPr>
              <a:defRPr/>
            </a:pPr>
            <a:r>
              <a:rPr lang="en-US" dirty="0" smtClean="0"/>
              <a:t>Brand preferences</a:t>
            </a:r>
          </a:p>
          <a:p>
            <a:pPr>
              <a:defRPr/>
            </a:pPr>
            <a:r>
              <a:rPr lang="en-US" dirty="0" smtClean="0"/>
              <a:t>Information needs</a:t>
            </a:r>
          </a:p>
          <a:p>
            <a:pPr>
              <a:defRPr/>
            </a:pPr>
            <a:r>
              <a:rPr lang="en-US" dirty="0" smtClean="0"/>
              <a:t>Media preferences</a:t>
            </a:r>
          </a:p>
          <a:p>
            <a:pPr>
              <a:defRPr/>
            </a:pPr>
            <a:r>
              <a:rPr lang="en-US" dirty="0" smtClean="0"/>
              <a:t>Shopping behavior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2 people near you 10 questions from the slide before. You are to ask both people the same questions and see if you can develop </a:t>
            </a:r>
            <a:r>
              <a:rPr lang="en-US" smtClean="0"/>
              <a:t>similar information.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Marketing Mix (4 P’s)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038600" cy="54864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b="1" dirty="0" smtClean="0">
                <a:effectLst/>
              </a:rPr>
              <a:t>Product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ffectLst/>
              </a:rPr>
              <a:t>Basic Products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ffectLst/>
              </a:rPr>
              <a:t>Product Features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Repairs</a:t>
            </a:r>
          </a:p>
          <a:p>
            <a:pPr>
              <a:lnSpc>
                <a:spcPct val="90000"/>
              </a:lnSpc>
              <a:buNone/>
            </a:pPr>
            <a:r>
              <a:rPr lang="en-US" sz="2800" b="1" dirty="0" smtClean="0"/>
              <a:t>Price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Credit Choice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Discounts</a:t>
            </a:r>
          </a:p>
          <a:p>
            <a:pPr>
              <a:lnSpc>
                <a:spcPct val="90000"/>
              </a:lnSpc>
              <a:buNone/>
            </a:pPr>
            <a:r>
              <a:rPr lang="en-US" sz="2800" b="1" dirty="0" smtClean="0"/>
              <a:t>Place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effectLst/>
              </a:rPr>
              <a:t>Distribution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Selling Locations</a:t>
            </a:r>
            <a:endParaRPr lang="en-US" sz="2800" dirty="0" smtClean="0">
              <a:effectLst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b="1" dirty="0" smtClean="0"/>
              <a:t>Promotion</a:t>
            </a:r>
            <a:endParaRPr lang="en-US" sz="2800" b="1" dirty="0" smtClean="0"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ffectLst/>
              </a:rPr>
              <a:t>Services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Promotion Methods</a:t>
            </a:r>
            <a:endParaRPr lang="en-US" sz="2800" dirty="0" smtClean="0"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ffectLst/>
              </a:rPr>
              <a:t>Product packaging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ffectLst/>
              </a:rPr>
              <a:t>Guarantees</a:t>
            </a:r>
          </a:p>
        </p:txBody>
      </p:sp>
      <p:pic>
        <p:nvPicPr>
          <p:cNvPr id="6148" name="Picture 5" descr="MC900363626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29200" y="1524000"/>
            <a:ext cx="3122613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2418</TotalTime>
  <Words>604</Words>
  <Application>Microsoft Office PowerPoint</Application>
  <PresentationFormat>On-screen Show (4:3)</PresentationFormat>
  <Paragraphs>135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Trek</vt:lpstr>
      <vt:lpstr>Marketing information management</vt:lpstr>
      <vt:lpstr>Vocabulary</vt:lpstr>
      <vt:lpstr>Vocabulary</vt:lpstr>
      <vt:lpstr>Vocabulary</vt:lpstr>
      <vt:lpstr> VOCABULARY</vt:lpstr>
      <vt:lpstr>Three types of information used in marketing decision making</vt:lpstr>
      <vt:lpstr>Customer Information</vt:lpstr>
      <vt:lpstr>ACTIVITY</vt:lpstr>
      <vt:lpstr>Marketing Mix (4 P’s)</vt:lpstr>
      <vt:lpstr>Business Environment</vt:lpstr>
      <vt:lpstr>Why is Marketing Information Needed?</vt:lpstr>
      <vt:lpstr>What questions should marketers ask?</vt:lpstr>
      <vt:lpstr>What you can learn from data</vt:lpstr>
      <vt:lpstr>Competitor DATA</vt:lpstr>
      <vt:lpstr>Sources of data</vt:lpstr>
      <vt:lpstr>Sources of data</vt:lpstr>
    </vt:vector>
  </TitlesOfParts>
  <Company>NRMPS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Acquire foundational knowledge of marketing-information management to understand its nature and scope</dc:title>
  <dc:creator>NRMS</dc:creator>
  <cp:lastModifiedBy>Administrator</cp:lastModifiedBy>
  <cp:revision>115</cp:revision>
  <cp:lastPrinted>2011-06-14T12:29:46Z</cp:lastPrinted>
  <dcterms:created xsi:type="dcterms:W3CDTF">2010-10-26T13:54:26Z</dcterms:created>
  <dcterms:modified xsi:type="dcterms:W3CDTF">2012-10-02T11:29:06Z</dcterms:modified>
</cp:coreProperties>
</file>