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5" r:id="rId13"/>
    <p:sldId id="274" r:id="rId14"/>
    <p:sldId id="276" r:id="rId15"/>
    <p:sldId id="266" r:id="rId16"/>
    <p:sldId id="272" r:id="rId17"/>
    <p:sldId id="267" r:id="rId18"/>
    <p:sldId id="268" r:id="rId19"/>
    <p:sldId id="269" r:id="rId20"/>
    <p:sldId id="270" r:id="rId2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8734C-5692-4A3F-814D-AA7AEDE6115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C28EB-3F94-4EAB-B9A4-19A85AE54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0038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126AC-3BEA-45FC-BDD6-0B1B552779D5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ADE7-6691-489E-8CE6-C1C9E6B5DE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540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ADE7-6691-489E-8CE6-C1C9E6B5DE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61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3192-5698-4978-B077-B7D760D30944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CB48-0593-413B-A050-3A53177BCE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prosoftwar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4" y="685800"/>
            <a:ext cx="7772400" cy="838200"/>
          </a:xfrm>
        </p:spPr>
        <p:txBody>
          <a:bodyPr/>
          <a:lstStyle/>
          <a:p>
            <a:r>
              <a:rPr lang="en-US" b="1" dirty="0" smtClean="0"/>
              <a:t>2.01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534400" cy="17526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3600" b="1" cap="none" dirty="0" smtClean="0">
                <a:solidFill>
                  <a:schemeClr val="tx1"/>
                </a:solidFill>
              </a:rPr>
              <a:t>Implement organizational skills to improve efficiency/workflow</a:t>
            </a:r>
            <a:endParaRPr lang="en-US" sz="3600" b="1" cap="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DEVELOP </a:t>
            </a:r>
            <a:r>
              <a:rPr lang="en-US" sz="3600" b="1" dirty="0" smtClean="0"/>
              <a:t>A PRODUCTION SCHEDULE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Establish a </a:t>
            </a:r>
            <a:r>
              <a:rPr lang="en-US" b="1" dirty="0" smtClean="0"/>
              <a:t>budget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an </a:t>
            </a:r>
            <a:r>
              <a:rPr lang="en-US" b="1" dirty="0" smtClean="0"/>
              <a:t>appropriate site/venue</a:t>
            </a:r>
          </a:p>
          <a:p>
            <a:pPr marL="971550" lvl="1" indent="-514350"/>
            <a:r>
              <a:rPr lang="en-US" dirty="0" smtClean="0"/>
              <a:t>Checklist for site/venue &amp; technical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b="1" dirty="0" smtClean="0"/>
              <a:t>all elements </a:t>
            </a:r>
            <a:r>
              <a:rPr lang="en-US" dirty="0" smtClean="0"/>
              <a:t>that should be monitored</a:t>
            </a:r>
          </a:p>
          <a:p>
            <a:pPr marL="971550" lvl="1" indent="-514350"/>
            <a:r>
              <a:rPr lang="en-US" dirty="0" smtClean="0"/>
              <a:t>Break the elements into individual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</a:t>
            </a:r>
            <a:r>
              <a:rPr lang="en-US" b="1" dirty="0" smtClean="0">
                <a:solidFill>
                  <a:srgbClr val="FF0000"/>
                </a:solidFill>
              </a:rPr>
              <a:t>overall timeline </a:t>
            </a:r>
            <a:r>
              <a:rPr lang="en-US" dirty="0" smtClean="0"/>
              <a:t>for all essential tasks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DEVELOP </a:t>
            </a:r>
            <a:r>
              <a:rPr lang="en-US" sz="3600" b="1" dirty="0" smtClean="0"/>
              <a:t>A PRODUCTION SCHEDULE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5. Establish </a:t>
            </a:r>
            <a:r>
              <a:rPr lang="en-US" b="1" dirty="0"/>
              <a:t>risk management </a:t>
            </a:r>
            <a:r>
              <a:rPr lang="en-US" b="1" dirty="0" smtClean="0"/>
              <a:t>plan</a:t>
            </a:r>
          </a:p>
          <a:p>
            <a:pPr marL="971550" lvl="1" indent="-514350"/>
            <a:r>
              <a:rPr lang="en-US" dirty="0" smtClean="0"/>
              <a:t>Minimal, normal and worse case scenarios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b="1" dirty="0" smtClean="0"/>
              <a:t>Implement</a:t>
            </a:r>
            <a:r>
              <a:rPr lang="en-US" dirty="0" smtClean="0"/>
              <a:t> production schedule </a:t>
            </a:r>
          </a:p>
          <a:p>
            <a:pPr marL="514350" indent="-514350">
              <a:buNone/>
            </a:pPr>
            <a:r>
              <a:rPr lang="en-US" dirty="0" smtClean="0"/>
              <a:t>7. </a:t>
            </a:r>
            <a:r>
              <a:rPr lang="en-US" b="1" dirty="0" smtClean="0"/>
              <a:t>Reflect and evaluate </a:t>
            </a:r>
            <a:r>
              <a:rPr lang="en-US" dirty="0"/>
              <a:t>the </a:t>
            </a:r>
            <a:r>
              <a:rPr lang="en-US" dirty="0" smtClean="0"/>
              <a:t>schedule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269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sz="2400" b="1" u="sng" dirty="0" smtClean="0"/>
              <a:t>Create a Production Schedule </a:t>
            </a:r>
            <a:r>
              <a:rPr lang="en-US" sz="2400" b="1" u="sng" dirty="0" smtClean="0"/>
              <a:t>PPT for an </a:t>
            </a:r>
            <a:r>
              <a:rPr lang="en-US" sz="2400" b="1" u="sng" dirty="0" smtClean="0"/>
              <a:t>AK</a:t>
            </a:r>
            <a:r>
              <a:rPr lang="en-US" sz="2400" b="1" u="sng" dirty="0" smtClean="0"/>
              <a:t>HS </a:t>
            </a:r>
            <a:r>
              <a:rPr lang="en-US" sz="2400" b="1" u="sng" dirty="0" smtClean="0"/>
              <a:t>Homecoming Dance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Establish a </a:t>
            </a:r>
            <a:r>
              <a:rPr lang="en-US" sz="2000" b="1" dirty="0" smtClean="0"/>
              <a:t>budget</a:t>
            </a:r>
          </a:p>
          <a:p>
            <a:pPr marL="914400" lvl="1" indent="-514350"/>
            <a:r>
              <a:rPr lang="en-US" sz="1600" b="1" dirty="0" smtClean="0"/>
              <a:t>School is giving you </a:t>
            </a:r>
            <a:r>
              <a:rPr lang="en-US" sz="1600" b="1" dirty="0" smtClean="0">
                <a:solidFill>
                  <a:srgbClr val="FF0000"/>
                </a:solidFill>
              </a:rPr>
              <a:t>$1000 plus ticket costs </a:t>
            </a:r>
            <a:r>
              <a:rPr lang="en-US" sz="1600" b="1" dirty="0" smtClean="0"/>
              <a:t>(You decide how much each ticket will be)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Select an </a:t>
            </a:r>
            <a:r>
              <a:rPr lang="en-US" sz="2000" b="1" dirty="0" smtClean="0"/>
              <a:t>appropriate Venue</a:t>
            </a:r>
          </a:p>
          <a:p>
            <a:pPr marL="971550" lvl="1" indent="-514350"/>
            <a:r>
              <a:rPr lang="en-US" sz="1800" b="1" u="sng" dirty="0" smtClean="0">
                <a:solidFill>
                  <a:srgbClr val="FF0000"/>
                </a:solidFill>
              </a:rPr>
              <a:t>Create a checklist </a:t>
            </a:r>
            <a:r>
              <a:rPr lang="en-US" sz="1800" dirty="0" smtClean="0"/>
              <a:t>of what the venue needs to include: (Sound System/Dance floor..)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 smtClean="0">
                <a:solidFill>
                  <a:srgbClr val="FF0000"/>
                </a:solidFill>
              </a:rPr>
              <a:t>List all elements </a:t>
            </a:r>
            <a:r>
              <a:rPr lang="en-US" sz="2000" dirty="0" smtClean="0"/>
              <a:t>that should be monitored</a:t>
            </a:r>
          </a:p>
          <a:p>
            <a:pPr marL="971550" lvl="1" indent="-514350"/>
            <a:r>
              <a:rPr lang="en-US" sz="1800" dirty="0" smtClean="0"/>
              <a:t>Break the elements into individual tasks: (DJ/Band, Catering, Chaperons, etc.)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000" dirty="0" smtClean="0"/>
              <a:t>Create an </a:t>
            </a:r>
            <a:r>
              <a:rPr lang="en-US" sz="2000" b="1" u="sng" dirty="0" smtClean="0">
                <a:solidFill>
                  <a:srgbClr val="FF0000"/>
                </a:solidFill>
              </a:rPr>
              <a:t>overall timeline </a:t>
            </a:r>
            <a:r>
              <a:rPr lang="en-US" sz="2000" dirty="0" smtClean="0"/>
              <a:t>for all essential tasks: </a:t>
            </a:r>
          </a:p>
          <a:p>
            <a:pPr marL="971550" lvl="1" indent="-514350"/>
            <a:r>
              <a:rPr lang="en-US" sz="1600" dirty="0" smtClean="0"/>
              <a:t>When will caterer have to be there? When will DJ/Band need to set up? When will people be able to arrive and leave?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000" dirty="0" smtClean="0"/>
              <a:t>Establish </a:t>
            </a:r>
            <a:r>
              <a:rPr lang="en-US" sz="2000" b="1" dirty="0" smtClean="0"/>
              <a:t>risk management plan:</a:t>
            </a:r>
          </a:p>
          <a:p>
            <a:pPr marL="971550" lvl="1" indent="-514350"/>
            <a:r>
              <a:rPr lang="en-US" sz="1600" dirty="0" smtClean="0"/>
              <a:t>What is the secondary venue option if the first falls through?  What happens if the caterer doesn’t show up?  What happens if the DJ/Band doesn’t show up?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000" b="1" dirty="0" smtClean="0"/>
              <a:t>Implement</a:t>
            </a:r>
            <a:r>
              <a:rPr lang="en-US" sz="2000" dirty="0" smtClean="0"/>
              <a:t> production schedule</a:t>
            </a:r>
          </a:p>
          <a:p>
            <a:pPr marL="971550" lvl="1" indent="-514350"/>
            <a:r>
              <a:rPr lang="en-US" sz="1600" b="1" dirty="0" smtClean="0">
                <a:solidFill>
                  <a:srgbClr val="FF0000"/>
                </a:solidFill>
              </a:rPr>
              <a:t>Present your plan to the class via PPT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000" b="1" dirty="0" smtClean="0"/>
              <a:t>Reflect and evaluate </a:t>
            </a:r>
            <a:r>
              <a:rPr lang="en-US" sz="2000" dirty="0" smtClean="0"/>
              <a:t>the schedule</a:t>
            </a:r>
          </a:p>
          <a:p>
            <a:pPr marL="971550" lvl="1" indent="-514350"/>
            <a:r>
              <a:rPr lang="en-US" sz="1600" b="1" dirty="0" smtClean="0"/>
              <a:t>Class will review </a:t>
            </a:r>
            <a:r>
              <a:rPr lang="en-US" sz="1600" dirty="0" smtClean="0"/>
              <a:t>the plan for accuracy in reaching the target market, organization of schedule, if all elements were planned for, etc.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Schedule tournaments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657600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Tournament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Organized among a number of competitors, contesting with each other within the discipline of a well-defined game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TYPES</a:t>
            </a:r>
            <a:r>
              <a:rPr lang="en-US" sz="4000" b="1" dirty="0" smtClean="0"/>
              <a:t> OF TOURNAMENTS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Round Robin </a:t>
            </a:r>
            <a:r>
              <a:rPr lang="en-US" dirty="0" smtClean="0"/>
              <a:t>– </a:t>
            </a:r>
          </a:p>
          <a:p>
            <a:pPr marL="971550" lvl="1" indent="-514350"/>
            <a:r>
              <a:rPr lang="en-US" dirty="0" smtClean="0"/>
              <a:t>Everyone plays each other </a:t>
            </a:r>
            <a:r>
              <a:rPr lang="en-US" b="1" dirty="0" smtClean="0"/>
              <a:t>at least one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Double Elimination </a:t>
            </a:r>
            <a:r>
              <a:rPr lang="en-US" dirty="0" smtClean="0"/>
              <a:t>– </a:t>
            </a:r>
          </a:p>
          <a:p>
            <a:pPr marL="971550" lvl="1" indent="-514350"/>
            <a:r>
              <a:rPr lang="en-US" dirty="0" smtClean="0"/>
              <a:t>Teams must lose twice, after one loss they move into losers bracket to play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Single Elimination – </a:t>
            </a:r>
          </a:p>
          <a:p>
            <a:pPr marL="971550" lvl="1" indent="-514350"/>
            <a:r>
              <a:rPr lang="en-US" dirty="0" smtClean="0"/>
              <a:t>When you lose you no longer play in the tournament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Multistage – </a:t>
            </a:r>
          </a:p>
          <a:p>
            <a:pPr lvl="1"/>
            <a:r>
              <a:rPr lang="en-US" dirty="0" smtClean="0"/>
              <a:t>Games are played during same period but at different locations over a period of time</a:t>
            </a:r>
          </a:p>
          <a:p>
            <a:pPr lvl="1"/>
            <a:r>
              <a:rPr lang="en-US" dirty="0" smtClean="0"/>
              <a:t>Compete at different levels or stages</a:t>
            </a:r>
          </a:p>
          <a:p>
            <a:pPr lvl="2"/>
            <a:r>
              <a:rPr lang="en-US" b="1" u="sng" dirty="0" smtClean="0"/>
              <a:t>Example: </a:t>
            </a:r>
            <a:r>
              <a:rPr lang="en-US" dirty="0" smtClean="0"/>
              <a:t>A basketball team wins a </a:t>
            </a:r>
            <a:r>
              <a:rPr lang="en-US" b="1" dirty="0" smtClean="0">
                <a:solidFill>
                  <a:srgbClr val="FF0000"/>
                </a:solidFill>
              </a:rPr>
              <a:t>postseason playoff game </a:t>
            </a:r>
            <a:r>
              <a:rPr lang="en-US" dirty="0" smtClean="0"/>
              <a:t>and proceeds to </a:t>
            </a:r>
            <a:r>
              <a:rPr lang="en-US" b="1" dirty="0" smtClean="0">
                <a:solidFill>
                  <a:srgbClr val="FF0000"/>
                </a:solidFill>
              </a:rPr>
              <a:t>play another team for the regional championship</a:t>
            </a:r>
          </a:p>
        </p:txBody>
      </p:sp>
    </p:spTree>
    <p:extLst>
      <p:ext uri="{BB962C8B-B14F-4D97-AF65-F5344CB8AC3E}">
        <p14:creationId xmlns="" xmlns:p14="http://schemas.microsoft.com/office/powerpoint/2010/main" val="13788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  Heats </a:t>
            </a:r>
          </a:p>
          <a:p>
            <a:pPr lvl="1"/>
            <a:r>
              <a:rPr lang="en-US" dirty="0" smtClean="0"/>
              <a:t>A round of competition</a:t>
            </a:r>
          </a:p>
          <a:p>
            <a:pPr lvl="2"/>
            <a:r>
              <a:rPr lang="en-US" dirty="0" smtClean="0"/>
              <a:t>Example: Swim Meet</a:t>
            </a:r>
          </a:p>
          <a:p>
            <a:pPr>
              <a:buNone/>
            </a:pPr>
            <a:r>
              <a:rPr lang="en-US" b="1" dirty="0" smtClean="0"/>
              <a:t>6.  Ladder  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Individual </a:t>
            </a:r>
            <a:r>
              <a:rPr lang="en-US" dirty="0" smtClean="0"/>
              <a:t>contests ranked on a ladder </a:t>
            </a:r>
          </a:p>
          <a:p>
            <a:pPr lvl="2"/>
            <a:r>
              <a:rPr lang="en-US" dirty="0" smtClean="0"/>
              <a:t>Can move up or down based on results</a:t>
            </a:r>
          </a:p>
          <a:p>
            <a:pPr>
              <a:buNone/>
            </a:pPr>
            <a:r>
              <a:rPr lang="en-US" b="1" dirty="0" smtClean="0"/>
              <a:t>7.  Scramble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Golf:</a:t>
            </a:r>
            <a:r>
              <a:rPr lang="en-US" dirty="0" smtClean="0"/>
              <a:t>  Players select the best “drive” and all shoot from that spot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TOURNAMENTS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35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FACTORS TO CONSIDER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WHEN PLANNING A TOURNAMENT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Venue</a:t>
            </a:r>
          </a:p>
          <a:p>
            <a:r>
              <a:rPr lang="en-US" b="1" dirty="0" smtClean="0"/>
              <a:t>Date and Time</a:t>
            </a:r>
          </a:p>
          <a:p>
            <a:r>
              <a:rPr lang="en-US" b="1" dirty="0" smtClean="0"/>
              <a:t>Weather obstacles</a:t>
            </a:r>
          </a:p>
          <a:p>
            <a:r>
              <a:rPr lang="en-US" b="1" dirty="0" smtClean="0"/>
              <a:t>Participants </a:t>
            </a:r>
          </a:p>
          <a:p>
            <a:pPr lvl="1"/>
            <a:r>
              <a:rPr lang="en-US" dirty="0" smtClean="0"/>
              <a:t>Location (Travel requirements)</a:t>
            </a:r>
          </a:p>
          <a:p>
            <a:pPr lvl="1"/>
            <a:r>
              <a:rPr lang="en-US" dirty="0" smtClean="0"/>
              <a:t>How many?</a:t>
            </a:r>
          </a:p>
          <a:p>
            <a:r>
              <a:rPr lang="en-US" b="1" dirty="0" smtClean="0"/>
              <a:t>Costs and Budget</a:t>
            </a:r>
          </a:p>
          <a:p>
            <a:r>
              <a:rPr lang="en-US" b="1" dirty="0" smtClean="0"/>
              <a:t>The economy </a:t>
            </a:r>
          </a:p>
          <a:p>
            <a:r>
              <a:rPr lang="en-US" b="1" dirty="0" smtClean="0"/>
              <a:t>Local governmental regulations</a:t>
            </a:r>
          </a:p>
          <a:p>
            <a:r>
              <a:rPr lang="en-US" b="1" dirty="0" smtClean="0"/>
              <a:t>Volunteer support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600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1135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TECHNOLOGY USED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 SCHEDULING TOURNAMENTS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technology to create a tournament schedule is highly effective and cost-saving: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sz="2400" dirty="0" smtClean="0">
                <a:hlinkClick r:id="rId2"/>
              </a:rPr>
              <a:t>Purchased Software</a:t>
            </a:r>
          </a:p>
          <a:p>
            <a:pPr lvl="1"/>
            <a:r>
              <a:rPr lang="en-US" sz="2400" dirty="0" smtClean="0">
                <a:hlinkClick r:id="rId2"/>
              </a:rPr>
              <a:t>Microsoft Excel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435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11352"/>
          </a:xfrm>
        </p:spPr>
        <p:txBody>
          <a:bodyPr>
            <a:normAutofit/>
          </a:bodyPr>
          <a:lstStyle/>
          <a:p>
            <a:r>
              <a:rPr lang="en-US" b="1" dirty="0" smtClean="0"/>
              <a:t>DETERMINING THE </a:t>
            </a:r>
            <a:r>
              <a:rPr lang="en-US" b="1" dirty="0" smtClean="0">
                <a:solidFill>
                  <a:srgbClr val="FF0000"/>
                </a:solidFill>
              </a:rPr>
              <a:t>TIMEFRAME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Determine: </a:t>
            </a:r>
          </a:p>
          <a:p>
            <a:pPr lvl="1"/>
            <a:r>
              <a:rPr lang="en-US" b="1" u="sng" dirty="0" smtClean="0"/>
              <a:t>Average length </a:t>
            </a:r>
            <a:r>
              <a:rPr lang="en-US" dirty="0" smtClean="0"/>
              <a:t>of competition</a:t>
            </a:r>
          </a:p>
          <a:p>
            <a:pPr lvl="1"/>
            <a:r>
              <a:rPr lang="en-US" b="1" u="sng" dirty="0" smtClean="0"/>
              <a:t>Number of competitors </a:t>
            </a:r>
          </a:p>
          <a:p>
            <a:pPr lvl="1"/>
            <a:r>
              <a:rPr lang="en-US" b="1" u="sng" dirty="0" smtClean="0"/>
              <a:t>Number of games </a:t>
            </a:r>
            <a:r>
              <a:rPr lang="en-US" dirty="0" smtClean="0"/>
              <a:t>per day/hour</a:t>
            </a:r>
          </a:p>
          <a:p>
            <a:pPr lvl="1"/>
            <a:r>
              <a:rPr lang="en-US" b="1" u="sng" dirty="0" smtClean="0"/>
              <a:t>Timeframe for set-up and take-down </a:t>
            </a:r>
            <a:r>
              <a:rPr lang="en-US" dirty="0" smtClean="0"/>
              <a:t>of each game</a:t>
            </a:r>
          </a:p>
          <a:p>
            <a:pPr lvl="1"/>
            <a:r>
              <a:rPr lang="en-US" b="1" u="sng" dirty="0" smtClean="0"/>
              <a:t>Timeframe for Non-sporting events</a:t>
            </a:r>
          </a:p>
          <a:p>
            <a:pPr lvl="2"/>
            <a:r>
              <a:rPr lang="en-US" dirty="0" smtClean="0"/>
              <a:t> Introductions, ceremonies, songs, intermission and post game interviews</a:t>
            </a:r>
          </a:p>
          <a:p>
            <a:pPr lvl="1"/>
            <a:r>
              <a:rPr lang="en-US" b="1" u="sng" dirty="0" smtClean="0"/>
              <a:t>Timeframe of concessions and merchandise sales operation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9173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Develop Production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chedules for Events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135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PROCEDURE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OF SCHEDULING TOURNAMENTS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30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</a:t>
            </a:r>
            <a:r>
              <a:rPr lang="en-US" b="1" dirty="0" smtClean="0"/>
              <a:t>approval of Sanctioning Bodies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b="1" dirty="0" smtClean="0"/>
              <a:t>time(s) and date(s)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Reserve </a:t>
            </a:r>
            <a:r>
              <a:rPr lang="en-US" b="1" dirty="0" smtClean="0"/>
              <a:t>venue(</a:t>
            </a:r>
            <a:r>
              <a:rPr lang="en-US" dirty="0" smtClean="0"/>
              <a:t>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b="1" dirty="0" smtClean="0">
                <a:solidFill>
                  <a:srgbClr val="FF0000"/>
                </a:solidFill>
              </a:rPr>
              <a:t>Tournament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</a:t>
            </a:r>
            <a:r>
              <a:rPr lang="en-US" b="1" dirty="0" smtClean="0"/>
              <a:t>Tournament 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Notify </a:t>
            </a:r>
            <a:r>
              <a:rPr lang="en-US" b="1" dirty="0" smtClean="0"/>
              <a:t>Tournament 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Create </a:t>
            </a:r>
            <a:r>
              <a:rPr lang="en-US" b="1" dirty="0" smtClean="0">
                <a:solidFill>
                  <a:srgbClr val="FF0000"/>
                </a:solidFill>
              </a:rPr>
              <a:t>Production Schedule </a:t>
            </a:r>
            <a:r>
              <a:rPr lang="en-US" dirty="0" smtClean="0"/>
              <a:t>of tournaments </a:t>
            </a:r>
          </a:p>
          <a:p>
            <a:pPr marL="914400" lvl="1" indent="-514350"/>
            <a:r>
              <a:rPr lang="en-US" dirty="0" smtClean="0"/>
              <a:t>Include all time lines of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Recruit and organize </a:t>
            </a:r>
            <a:r>
              <a:rPr lang="en-US" dirty="0" smtClean="0"/>
              <a:t>volunteers, police, administrators and other personnel to operate the tournament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5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PRODUCTION SCHEDULE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/>
              <a:t>Detailed timelines </a:t>
            </a:r>
            <a:r>
              <a:rPr lang="en-US" b="1" dirty="0" smtClean="0"/>
              <a:t>that establish when each activity will be performed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Before an event can take place, a variety of activities need to be completed to prepare the site or facility</a:t>
            </a:r>
          </a:p>
          <a:p>
            <a:pPr lvl="1">
              <a:lnSpc>
                <a:spcPct val="150000"/>
              </a:lnSpc>
            </a:pPr>
            <a:r>
              <a:rPr lang="en-US" b="1" u="sng" dirty="0" smtClean="0"/>
              <a:t>Production scheduling: </a:t>
            </a:r>
            <a:r>
              <a:rPr lang="en-US" dirty="0" smtClean="0"/>
              <a:t>management and allocation of resources, events and processes to create goods and services</a:t>
            </a: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sz="2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PURPOSE </a:t>
            </a:r>
            <a:r>
              <a:rPr lang="en-US" sz="4000" b="1" dirty="0" smtClean="0"/>
              <a:t>OF USING A </a:t>
            </a:r>
            <a:br>
              <a:rPr lang="en-US" sz="4000" b="1" dirty="0" smtClean="0"/>
            </a:br>
            <a:r>
              <a:rPr lang="en-US" sz="4000" b="1" dirty="0" smtClean="0"/>
              <a:t>PRODUCTION SCHEDULE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Outline all of the activities needed to prepare for the event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Keeps the event on schedule with minimal issues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Provides timing of tasks, personnel &amp; locations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COMPONENTS </a:t>
            </a:r>
            <a:r>
              <a:rPr lang="en-US" sz="4000" b="1" dirty="0" smtClean="0"/>
              <a:t>OF A </a:t>
            </a:r>
            <a:br>
              <a:rPr lang="en-US" sz="4000" b="1" dirty="0" smtClean="0"/>
            </a:br>
            <a:r>
              <a:rPr lang="en-US" sz="4000" b="1" dirty="0" smtClean="0"/>
              <a:t>PRODUCTION SCHEDULE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Date of the event</a:t>
            </a:r>
          </a:p>
          <a:p>
            <a:r>
              <a:rPr lang="en-US" dirty="0" smtClean="0"/>
              <a:t>Key contact information			</a:t>
            </a:r>
          </a:p>
          <a:p>
            <a:r>
              <a:rPr lang="en-US" dirty="0" smtClean="0"/>
              <a:t>Access to event locations (“Load In”)</a:t>
            </a:r>
          </a:p>
          <a:p>
            <a:r>
              <a:rPr lang="en-US" dirty="0" smtClean="0"/>
              <a:t>Lights, audio &amp; sound checks</a:t>
            </a:r>
          </a:p>
          <a:p>
            <a:r>
              <a:rPr lang="en-US" dirty="0" smtClean="0"/>
              <a:t>Crew/cast arrival times</a:t>
            </a:r>
          </a:p>
          <a:p>
            <a:r>
              <a:rPr lang="en-US" dirty="0" smtClean="0"/>
              <a:t>Rehearsal times/breaks</a:t>
            </a:r>
          </a:p>
          <a:p>
            <a:r>
              <a:rPr lang="en-US" dirty="0" smtClean="0"/>
              <a:t>Event times</a:t>
            </a:r>
          </a:p>
          <a:p>
            <a:r>
              <a:rPr lang="en-US" dirty="0" smtClean="0"/>
              <a:t>Departure times (“Load Out”)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FACTORS THAT IMPACT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PRODUCTION SCHEDULING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03920" cy="4797552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Personnel </a:t>
            </a:r>
            <a:r>
              <a:rPr lang="en-US" dirty="0" smtClean="0"/>
              <a:t>– absenteeism, lateness or types</a:t>
            </a:r>
          </a:p>
          <a:p>
            <a:r>
              <a:rPr lang="en-US" b="1" dirty="0" smtClean="0"/>
              <a:t>Materials</a:t>
            </a:r>
            <a:r>
              <a:rPr lang="en-US" dirty="0" smtClean="0"/>
              <a:t> – wrong types or quantities</a:t>
            </a:r>
          </a:p>
          <a:p>
            <a:r>
              <a:rPr lang="en-US" b="1" dirty="0" smtClean="0"/>
              <a:t>Equipment/facilities </a:t>
            </a:r>
            <a:r>
              <a:rPr lang="en-US" dirty="0" smtClean="0"/>
              <a:t>– bathrooms, concessions, parking </a:t>
            </a:r>
          </a:p>
          <a:p>
            <a:r>
              <a:rPr lang="en-US" b="1" dirty="0" smtClean="0"/>
              <a:t>Utilities</a:t>
            </a:r>
            <a:r>
              <a:rPr lang="en-US" dirty="0" smtClean="0"/>
              <a:t> – availability, type or distance from venue</a:t>
            </a:r>
          </a:p>
          <a:p>
            <a:r>
              <a:rPr lang="en-US" b="1" dirty="0" smtClean="0"/>
              <a:t>Environmental conditions	</a:t>
            </a:r>
            <a:r>
              <a:rPr lang="en-US" dirty="0" smtClean="0"/>
              <a:t>			</a:t>
            </a:r>
          </a:p>
          <a:p>
            <a:r>
              <a:rPr lang="en-US" b="1" dirty="0" smtClean="0"/>
              <a:t>Safety procedures </a:t>
            </a:r>
            <a:r>
              <a:rPr lang="en-US" dirty="0" smtClean="0"/>
              <a:t>and </a:t>
            </a:r>
            <a:r>
              <a:rPr lang="en-US" b="1" dirty="0" smtClean="0"/>
              <a:t>Emergency Protocol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PRODUCTION-PLANNING TOOLS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Knowledgeable event </a:t>
            </a:r>
            <a:r>
              <a:rPr lang="en-US" b="1" dirty="0" smtClean="0">
                <a:solidFill>
                  <a:srgbClr val="FF0000"/>
                </a:solidFill>
              </a:rPr>
              <a:t>production team</a:t>
            </a:r>
          </a:p>
          <a:p>
            <a:r>
              <a:rPr lang="en-US" dirty="0" smtClean="0"/>
              <a:t>Film editing software </a:t>
            </a:r>
          </a:p>
          <a:p>
            <a:r>
              <a:rPr lang="en-US" dirty="0" smtClean="0"/>
              <a:t>Film scripts</a:t>
            </a:r>
          </a:p>
          <a:p>
            <a:r>
              <a:rPr lang="en-US" b="1" dirty="0" smtClean="0"/>
              <a:t>Planning lists </a:t>
            </a:r>
          </a:p>
          <a:p>
            <a:r>
              <a:rPr lang="en-US" b="1" dirty="0" smtClean="0"/>
              <a:t>Necessary supplies</a:t>
            </a:r>
          </a:p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PDAs</a:t>
            </a:r>
          </a:p>
          <a:p>
            <a:r>
              <a:rPr lang="en-US" dirty="0" smtClean="0"/>
              <a:t>Laptops</a:t>
            </a:r>
          </a:p>
          <a:p>
            <a:r>
              <a:rPr lang="en-US" dirty="0" smtClean="0"/>
              <a:t>Sketchbooks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assistants</a:t>
            </a:r>
          </a:p>
          <a:p>
            <a:r>
              <a:rPr lang="en-US" dirty="0" smtClean="0"/>
              <a:t>Notebooks</a:t>
            </a:r>
          </a:p>
          <a:p>
            <a:r>
              <a:rPr lang="en-US" dirty="0" smtClean="0"/>
              <a:t>Site plans/maps</a:t>
            </a:r>
          </a:p>
          <a:p>
            <a:r>
              <a:rPr lang="en-US" b="1" dirty="0" smtClean="0"/>
              <a:t>Signage</a:t>
            </a:r>
          </a:p>
          <a:p>
            <a:r>
              <a:rPr lang="en-US" b="1" dirty="0" smtClean="0"/>
              <a:t>Project evaluation &amp; review techniques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PRODUCTION SCHEDULE VS.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PROJECT PLAN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658982"/>
          <a:ext cx="8686800" cy="497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465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Production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Plan</a:t>
                      </a:r>
                      <a:endParaRPr lang="en-US" dirty="0"/>
                    </a:p>
                  </a:txBody>
                  <a:tcPr/>
                </a:tc>
              </a:tr>
              <a:tr h="41778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How best to make it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Detailed schedule of tasks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List priorities, constraints &amp; conflicts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Monitoring execution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Managing changes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What to make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When to make it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How much to make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Where to make it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Materials required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Resources required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No real time controls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Overview/goal of event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PROCEDURES FOR DEVELOPING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 PRODUCTION SCHEDULE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&amp; Development</a:t>
            </a:r>
          </a:p>
          <a:p>
            <a:pPr marL="971550" lvl="1" indent="-514350"/>
            <a:r>
              <a:rPr lang="en-US" b="1" dirty="0" smtClean="0"/>
              <a:t>Use the past as a tool</a:t>
            </a:r>
          </a:p>
          <a:p>
            <a:pPr marL="971550" lvl="1" indent="-514350"/>
            <a:r>
              <a:rPr lang="en-US" b="1" dirty="0" smtClean="0"/>
              <a:t>Know your finances, resources, partnerships, political climate, environmental concerns &amp; timing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Represent your target market</a:t>
            </a:r>
          </a:p>
          <a:p>
            <a:pPr marL="971550" lvl="1" indent="-514350"/>
            <a:r>
              <a:rPr lang="en-US" b="1" dirty="0" smtClean="0"/>
              <a:t>Keep it focused on your target market’s demographics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</a:t>
            </a:r>
          </a:p>
          <a:p>
            <a:pPr marL="971550" lvl="1" indent="-514350"/>
            <a:r>
              <a:rPr lang="en-US" b="1" dirty="0" smtClean="0"/>
              <a:t>Keep it entertaining and use appropriate colors/layouts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– adjust when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Coordination/Implementation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841</Words>
  <Application>Microsoft Office PowerPoint</Application>
  <PresentationFormat>On-screen Show (4:3)</PresentationFormat>
  <Paragraphs>170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2.01</vt:lpstr>
      <vt:lpstr>Develop Production Schedules for Events</vt:lpstr>
      <vt:lpstr>PRODUCTION SCHEDULE</vt:lpstr>
      <vt:lpstr>PURPOSE OF USING A  PRODUCTION SCHEDULE</vt:lpstr>
      <vt:lpstr>COMPONENTS OF A  PRODUCTION SCHEDULE</vt:lpstr>
      <vt:lpstr>FACTORS THAT IMPACT  PRODUCTION SCHEDULING</vt:lpstr>
      <vt:lpstr>PRODUCTION-PLANNING TOOLS</vt:lpstr>
      <vt:lpstr>PRODUCTION SCHEDULE VS. PROJECT PLAN</vt:lpstr>
      <vt:lpstr>PROCEDURES FOR DEVELOPING  A PRODUCTION SCHEDULE</vt:lpstr>
      <vt:lpstr>DEVELOP A PRODUCTION SCHEDULE</vt:lpstr>
      <vt:lpstr>DEVELOP A PRODUCTION SCHEDULE</vt:lpstr>
      <vt:lpstr>“You Do”</vt:lpstr>
      <vt:lpstr>Schedule tournaments</vt:lpstr>
      <vt:lpstr>Tournament</vt:lpstr>
      <vt:lpstr>TYPES OF TOURNAMENTS </vt:lpstr>
      <vt:lpstr>Slide 16</vt:lpstr>
      <vt:lpstr>FACTORS TO CONSIDER  WHEN PLANNING A TOURNAMENT</vt:lpstr>
      <vt:lpstr>TECHNOLOGY USED  IN SCHEDULING TOURNAMENTS</vt:lpstr>
      <vt:lpstr>DETERMINING THE TIMEFRAME</vt:lpstr>
      <vt:lpstr>PROCEDURE  OF SCHEDULING TOURNAMENTS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and Entertainment I</dc:title>
  <dc:creator>WCPSS</dc:creator>
  <cp:lastModifiedBy>Cassidy Brauns</cp:lastModifiedBy>
  <cp:revision>48</cp:revision>
  <cp:lastPrinted>2012-09-02T21:00:25Z</cp:lastPrinted>
  <dcterms:created xsi:type="dcterms:W3CDTF">2012-07-24T14:51:41Z</dcterms:created>
  <dcterms:modified xsi:type="dcterms:W3CDTF">2012-11-20T17:49:20Z</dcterms:modified>
</cp:coreProperties>
</file>