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81" r:id="rId3"/>
    <p:sldId id="257" r:id="rId4"/>
    <p:sldId id="258" r:id="rId5"/>
    <p:sldId id="275" r:id="rId6"/>
    <p:sldId id="276" r:id="rId7"/>
    <p:sldId id="259" r:id="rId8"/>
    <p:sldId id="277" r:id="rId9"/>
    <p:sldId id="278" r:id="rId10"/>
    <p:sldId id="280" r:id="rId11"/>
    <p:sldId id="263" r:id="rId12"/>
    <p:sldId id="279" r:id="rId13"/>
    <p:sldId id="282" r:id="rId14"/>
    <p:sldId id="28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1164FE-2187-4AFA-9460-153B49DCA01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294E47-3FC5-490D-A02D-900D4654E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49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7A6095-A4F1-4DAC-96C4-EF071217487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59DF4D-50C2-4C2E-8C27-5C1C99A6C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projectmanagervideos?v=qELyWijpJRE" TargetMode="External"/><Relationship Id="rId2" Type="http://schemas.openxmlformats.org/officeDocument/2006/relationships/hyperlink" Target="http://www.youtube.com/watch?v=9LSnINglkQA&amp;NR=1&amp;feature=endscre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61VgkKz8mBU" TargetMode="External"/><Relationship Id="rId4" Type="http://schemas.openxmlformats.org/officeDocument/2006/relationships/hyperlink" Target="http://www.youtube.com/watch?v=80c-LRRJ0W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1447800"/>
          </a:xfrm>
        </p:spPr>
        <p:txBody>
          <a:bodyPr/>
          <a:lstStyle/>
          <a:p>
            <a:r>
              <a:rPr lang="en-US" b="1" dirty="0" smtClean="0"/>
              <a:t>SEM1 - 2.02    A - Operations</a:t>
            </a:r>
            <a:endParaRPr lang="en-US" b="1" dirty="0"/>
          </a:p>
        </p:txBody>
      </p:sp>
      <p:pic>
        <p:nvPicPr>
          <p:cNvPr id="8194" name="Picture 2" descr="C:\Users\julie smigiel\AppData\Local\Microsoft\Windows\Temporary Internet Files\Content.IE5\16PHTEDH\MC900237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23590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527" y="3429000"/>
            <a:ext cx="9028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PE - Utilize project-management skills to improve workflow and minimize costs.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5334000"/>
            <a:ext cx="6095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PI - Develop a Project Plan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0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Describe project-planning tools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34511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Tools include:</a:t>
            </a:r>
          </a:p>
          <a:p>
            <a:pPr lvl="1"/>
            <a:r>
              <a:rPr lang="en-US" sz="3600" dirty="0" smtClean="0"/>
              <a:t>Computer </a:t>
            </a:r>
            <a:r>
              <a:rPr lang="en-US" sz="3600" dirty="0"/>
              <a:t>Software/Charts and </a:t>
            </a:r>
            <a:r>
              <a:rPr lang="en-US" sz="3600" dirty="0" smtClean="0"/>
              <a:t>Graphs</a:t>
            </a:r>
          </a:p>
          <a:p>
            <a:pPr lvl="2"/>
            <a:r>
              <a:rPr lang="en-US" sz="3600" dirty="0" smtClean="0"/>
              <a:t>Used for organization &amp; responsibility of tasks, personnel, and how to monitor &amp; keep it on time</a:t>
            </a:r>
          </a:p>
          <a:p>
            <a:pPr lvl="2"/>
            <a:r>
              <a:rPr lang="en-US" sz="3600" dirty="0" smtClean="0"/>
              <a:t>Able to locate information quickly &amp; efficiently</a:t>
            </a:r>
          </a:p>
          <a:p>
            <a:pPr lvl="2"/>
            <a:r>
              <a:rPr lang="en-US" sz="3600" dirty="0" smtClean="0"/>
              <a:t>Contingency plan help to develop quick and complete revised project plans</a:t>
            </a:r>
          </a:p>
          <a:p>
            <a:pPr lvl="2"/>
            <a:r>
              <a:rPr lang="en-US" sz="3600" dirty="0" smtClean="0"/>
              <a:t>Visually “see” the projects progress and monitor</a:t>
            </a:r>
          </a:p>
          <a:p>
            <a:pPr lvl="2"/>
            <a:r>
              <a:rPr lang="en-US" sz="3600" dirty="0" smtClean="0"/>
              <a:t>Track progress and determine any overlap </a:t>
            </a:r>
          </a:p>
          <a:p>
            <a:pPr marL="594360" lvl="2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in time or resources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670" y="1033914"/>
            <a:ext cx="1604555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41" y="5410200"/>
            <a:ext cx="1565275" cy="1154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48422" cy="944562"/>
          </a:xfrm>
        </p:spPr>
        <p:txBody>
          <a:bodyPr>
            <a:noAutofit/>
          </a:bodyPr>
          <a:lstStyle/>
          <a:p>
            <a:r>
              <a:rPr lang="en-US" b="1" u="sng" dirty="0"/>
              <a:t>P</a:t>
            </a:r>
            <a:r>
              <a:rPr lang="en-US" b="1" u="sng" dirty="0" smtClean="0"/>
              <a:t>rocedures for developing a project 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What are the objectives or goals and time periods</a:t>
            </a:r>
          </a:p>
          <a:p>
            <a:r>
              <a:rPr lang="en-US" sz="3200" b="1" dirty="0" smtClean="0"/>
              <a:t>What is the project – be precise</a:t>
            </a:r>
          </a:p>
          <a:p>
            <a:pPr lvl="1"/>
            <a:r>
              <a:rPr lang="en-US" sz="3000" b="1" dirty="0" smtClean="0"/>
              <a:t>Time</a:t>
            </a:r>
          </a:p>
          <a:p>
            <a:pPr lvl="1"/>
            <a:r>
              <a:rPr lang="en-US" sz="3000" b="1" dirty="0" smtClean="0"/>
              <a:t>Cost</a:t>
            </a:r>
          </a:p>
          <a:p>
            <a:pPr lvl="1"/>
            <a:r>
              <a:rPr lang="en-US" sz="3000" b="1" dirty="0" smtClean="0"/>
              <a:t>Outcome</a:t>
            </a:r>
          </a:p>
          <a:p>
            <a:r>
              <a:rPr lang="en-US" sz="3200" b="1" dirty="0" smtClean="0"/>
              <a:t>Can the project be completed</a:t>
            </a:r>
          </a:p>
          <a:p>
            <a:pPr lvl="1"/>
            <a:r>
              <a:rPr lang="en-US" sz="3000" b="1" dirty="0" smtClean="0"/>
              <a:t>In the time frame allocated</a:t>
            </a:r>
          </a:p>
          <a:p>
            <a:pPr lvl="1"/>
            <a:r>
              <a:rPr lang="en-US" sz="3000" b="1" dirty="0" smtClean="0"/>
              <a:t>Within the cost range predicted</a:t>
            </a:r>
          </a:p>
          <a:p>
            <a:pPr lvl="1"/>
            <a:r>
              <a:rPr lang="en-US" sz="3000" b="1" dirty="0" smtClean="0"/>
              <a:t>Reach the quality range forecasted</a:t>
            </a:r>
            <a:endParaRPr lang="en-US" sz="3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1752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657600"/>
            <a:ext cx="2095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1"/>
            <a:ext cx="2209799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4559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Needs/items to complete the project</a:t>
            </a:r>
          </a:p>
          <a:p>
            <a:pPr lvl="1"/>
            <a:r>
              <a:rPr lang="en-US" sz="3000" b="1" dirty="0" smtClean="0"/>
              <a:t>Materials</a:t>
            </a:r>
          </a:p>
          <a:p>
            <a:pPr lvl="1"/>
            <a:r>
              <a:rPr lang="en-US" sz="3000" b="1" dirty="0" smtClean="0"/>
              <a:t>Human resources</a:t>
            </a:r>
          </a:p>
          <a:p>
            <a:pPr lvl="1"/>
            <a:r>
              <a:rPr lang="en-US" sz="3000" b="1" dirty="0" smtClean="0"/>
              <a:t>Money</a:t>
            </a:r>
          </a:p>
          <a:p>
            <a:pPr lvl="1"/>
            <a:r>
              <a:rPr lang="en-US" sz="3000" b="1" dirty="0" smtClean="0"/>
              <a:t>Schedule</a:t>
            </a:r>
          </a:p>
          <a:p>
            <a:pPr lvl="1"/>
            <a:r>
              <a:rPr lang="en-US" sz="3000" b="1" dirty="0" smtClean="0"/>
              <a:t>Spending plan</a:t>
            </a:r>
            <a:endParaRPr lang="en-US" sz="3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>
            <a:normAutofit/>
          </a:bodyPr>
          <a:lstStyle/>
          <a:p>
            <a:r>
              <a:rPr lang="en-US" b="1" u="sng" dirty="0"/>
              <a:t>Procedures for developing a project plan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133601"/>
            <a:ext cx="2095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33023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48200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57675"/>
            <a:ext cx="20288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SEM1 2.02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Students get into groups of 5 around  their poster paper.  </a:t>
            </a:r>
          </a:p>
          <a:p>
            <a:r>
              <a:rPr lang="en-US" b="1" dirty="0" smtClean="0"/>
              <a:t>Students should have two types of sticky notes</a:t>
            </a:r>
          </a:p>
          <a:p>
            <a:r>
              <a:rPr lang="en-US" b="1" dirty="0" smtClean="0"/>
              <a:t>Students select a project to complete</a:t>
            </a:r>
          </a:p>
          <a:p>
            <a:pPr lvl="1"/>
            <a:r>
              <a:rPr lang="en-US" b="1" dirty="0" smtClean="0"/>
              <a:t>Think new products</a:t>
            </a:r>
          </a:p>
          <a:p>
            <a:r>
              <a:rPr lang="en-US" b="1" dirty="0" smtClean="0"/>
              <a:t>Students place sticky notes on paper that denote elements required to complete the project</a:t>
            </a:r>
          </a:p>
          <a:p>
            <a:r>
              <a:rPr lang="en-US" b="1" dirty="0" smtClean="0"/>
              <a:t>Students select a heading that elements fall into</a:t>
            </a:r>
          </a:p>
          <a:p>
            <a:r>
              <a:rPr lang="en-US" b="1" dirty="0" smtClean="0"/>
              <a:t>Students arrange all sticky notes under headings to show all elements required to create a plan for the project</a:t>
            </a:r>
          </a:p>
          <a:p>
            <a:r>
              <a:rPr lang="en-US" b="1" dirty="0" smtClean="0"/>
              <a:t>Present </a:t>
            </a:r>
            <a:r>
              <a:rPr lang="en-US" b="1" smtClean="0"/>
              <a:t>their project</a:t>
            </a: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1735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New Products for sticky notes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Roller Blades that can fly</a:t>
            </a:r>
          </a:p>
          <a:p>
            <a:r>
              <a:rPr lang="en-US" b="1" dirty="0" smtClean="0"/>
              <a:t>Parka jacket with built in warmer for you and cooler for your food</a:t>
            </a:r>
          </a:p>
          <a:p>
            <a:r>
              <a:rPr lang="en-US" b="1" dirty="0" smtClean="0"/>
              <a:t>Tailgate BBQ grill with swivel ball hitch for traveling and a  satellite hook up for TV</a:t>
            </a:r>
          </a:p>
          <a:p>
            <a:r>
              <a:rPr lang="en-US" b="1" dirty="0" smtClean="0"/>
              <a:t>Wrist band player that responds to hymning</a:t>
            </a:r>
          </a:p>
          <a:p>
            <a:r>
              <a:rPr lang="en-US" b="1" dirty="0" smtClean="0"/>
              <a:t>Video </a:t>
            </a:r>
            <a:r>
              <a:rPr lang="en-US" b="1" smtClean="0"/>
              <a:t>game </a:t>
            </a:r>
            <a:r>
              <a:rPr lang="en-US" b="1" smtClean="0"/>
              <a:t>console </a:t>
            </a:r>
            <a:r>
              <a:rPr lang="en-US" b="1" dirty="0" smtClean="0"/>
              <a:t>that plays any platform game and also allows you to play virtual games on another planet</a:t>
            </a:r>
          </a:p>
          <a:p>
            <a:r>
              <a:rPr lang="en-US" b="1" dirty="0" smtClean="0"/>
              <a:t> Baseball </a:t>
            </a:r>
            <a:r>
              <a:rPr lang="en-US" b="1" dirty="0" smtClean="0"/>
              <a:t>bat that provides a hologram about what you did right or wrong with you hitting</a:t>
            </a:r>
          </a:p>
          <a:p>
            <a:r>
              <a:rPr lang="en-US" b="1" dirty="0" smtClean="0"/>
              <a:t>Running shoes that have a built-in devise telling you how far you have traveled, calories burned and a projector to show cars where you are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 ways to plan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Project Planning Explained Simply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www.youtube.com/watch?v=9LSnINglkQA&amp;NR=1&amp;feature=endscreen</a:t>
            </a:r>
            <a:endParaRPr lang="en-US" dirty="0"/>
          </a:p>
          <a:p>
            <a:endParaRPr lang="en-US" dirty="0"/>
          </a:p>
          <a:p>
            <a:r>
              <a:rPr lang="en-US" dirty="0"/>
              <a:t>Technology-Software</a:t>
            </a:r>
            <a:r>
              <a:rPr lang="en-US" dirty="0" smtClean="0"/>
              <a:t>: Use software instead of excel, etc. 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www.youtube.com/user/projectmanagervideos?v=qELyWijpJRE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Sticky Notes</a:t>
            </a:r>
            <a:r>
              <a:rPr lang="en-US" dirty="0" smtClean="0"/>
              <a:t>: Good activity, show video and then students prepare plan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www.youtube.com/watch?v=80c-LRRJ0W8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Project Overview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www.youtube.com/watch?v=61VgkKz8mBU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32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a Project Plan?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3200" b="1" dirty="0" smtClean="0"/>
              <a:t>Project</a:t>
            </a:r>
            <a:r>
              <a:rPr lang="en-US" sz="3200" dirty="0" smtClean="0"/>
              <a:t> is a unique task with a beginning and an end</a:t>
            </a:r>
          </a:p>
          <a:p>
            <a:r>
              <a:rPr lang="en-US" sz="3200" b="1" dirty="0" smtClean="0"/>
              <a:t>Project plan </a:t>
            </a:r>
            <a:r>
              <a:rPr lang="en-US" sz="3200" dirty="0" smtClean="0"/>
              <a:t>is a specific plan for accomplishing a project’s objectives</a:t>
            </a:r>
          </a:p>
          <a:p>
            <a:pPr lvl="1"/>
            <a:r>
              <a:rPr lang="en-US" sz="2800" dirty="0" smtClean="0"/>
              <a:t>The plan may be custom for each unique project.</a:t>
            </a:r>
          </a:p>
          <a:p>
            <a:r>
              <a:rPr lang="en-US" sz="3200" dirty="0" smtClean="0"/>
              <a:t>A road map to bridge the gap between concept and reality – you can mentally walk through your project from start to finish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julie smigiel\AppData\Local\Microsoft\Windows\Temporary Internet Files\Content.IE5\O1WE5FAB\MC9003836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05400"/>
            <a:ext cx="3870848" cy="14938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49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does Project Planning?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Project Manager</a:t>
            </a:r>
          </a:p>
          <a:p>
            <a:pPr lvl="1"/>
            <a:r>
              <a:rPr lang="en-US" dirty="0" smtClean="0"/>
              <a:t>Creates the plan.</a:t>
            </a:r>
          </a:p>
          <a:p>
            <a:pPr lvl="1"/>
            <a:r>
              <a:rPr lang="en-US" dirty="0" smtClean="0"/>
              <a:t>Responsible for the project’s completion.</a:t>
            </a:r>
          </a:p>
          <a:p>
            <a:pPr lvl="1"/>
            <a:r>
              <a:rPr lang="en-US" dirty="0" smtClean="0"/>
              <a:t>May involve stakeholders and participants.</a:t>
            </a:r>
          </a:p>
          <a:p>
            <a:r>
              <a:rPr lang="en-US" b="1" dirty="0" smtClean="0"/>
              <a:t>Stakeholders</a:t>
            </a:r>
          </a:p>
          <a:p>
            <a:pPr lvl="1"/>
            <a:r>
              <a:rPr lang="en-US" dirty="0" smtClean="0"/>
              <a:t>Benefit from successful project completion</a:t>
            </a:r>
          </a:p>
          <a:p>
            <a:pPr lvl="1"/>
            <a:r>
              <a:rPr lang="en-US" dirty="0" smtClean="0"/>
              <a:t>The Project Manager should know why these people care and what they want to prepare properly – you must engage &amp; understand them!</a:t>
            </a:r>
          </a:p>
          <a:p>
            <a:r>
              <a:rPr lang="en-US" b="1" dirty="0" smtClean="0"/>
              <a:t>Participants</a:t>
            </a:r>
          </a:p>
          <a:p>
            <a:pPr lvl="1"/>
            <a:r>
              <a:rPr lang="en-US" dirty="0" smtClean="0"/>
              <a:t>Role in the project as authority figures, team members, experts, consultants, or support services personnel – you must also involve all of these people as they all have  helpful information</a:t>
            </a:r>
            <a:endParaRPr lang="en-US" dirty="0"/>
          </a:p>
        </p:txBody>
      </p:sp>
      <p:pic>
        <p:nvPicPr>
          <p:cNvPr id="6146" name="Picture 2" descr="C:\Users\julie smigiel\AppData\Local\Microsoft\Windows\Temporary Internet Files\Content.IE5\3233NH8G\MC9002331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38225"/>
            <a:ext cx="1676400" cy="2924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Explain the importance of project planning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533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Gives direction for making decisions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Identifies and offers solutions to changes or problems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It helps you to achieve your objectives by telling everyone involved what/how/when/where you wish to accomplish your project plan – define your project exactly	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Coordinates the different parts of the project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Motivates and keeps project moving forward &amp; on track	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Helps deal with uncertainty – answers questions; the ability to be pro-active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Describe uses of project plans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plans are useful in planning:</a:t>
            </a:r>
          </a:p>
          <a:p>
            <a:pPr lvl="1"/>
            <a:r>
              <a:rPr lang="en-US" sz="2800" dirty="0" smtClean="0"/>
              <a:t> Sporting events</a:t>
            </a:r>
          </a:p>
          <a:p>
            <a:pPr lvl="1"/>
            <a:r>
              <a:rPr lang="en-US" sz="2800" dirty="0" smtClean="0"/>
              <a:t>Concerts</a:t>
            </a:r>
          </a:p>
          <a:p>
            <a:pPr lvl="1"/>
            <a:r>
              <a:rPr lang="en-US" sz="2800" dirty="0" smtClean="0"/>
              <a:t>Movie Filming</a:t>
            </a:r>
          </a:p>
          <a:p>
            <a:pPr lvl="1"/>
            <a:r>
              <a:rPr lang="en-US" sz="2800" dirty="0" smtClean="0"/>
              <a:t>Television Show</a:t>
            </a:r>
          </a:p>
          <a:p>
            <a:pPr lvl="1"/>
            <a:r>
              <a:rPr lang="en-US" sz="2800" dirty="0" smtClean="0"/>
              <a:t>Camps</a:t>
            </a:r>
          </a:p>
          <a:p>
            <a:pPr lvl="1"/>
            <a:r>
              <a:rPr lang="en-US" sz="2800" dirty="0" smtClean="0"/>
              <a:t>Product Promotion</a:t>
            </a:r>
          </a:p>
          <a:p>
            <a:pPr lvl="1"/>
            <a:r>
              <a:rPr lang="en-US" sz="2800" dirty="0" smtClean="0"/>
              <a:t>Advertising a product or service</a:t>
            </a:r>
          </a:p>
          <a:p>
            <a:pPr lvl="1"/>
            <a:r>
              <a:rPr lang="en-US" sz="2800" dirty="0" smtClean="0"/>
              <a:t>Marketing a product or service</a:t>
            </a:r>
          </a:p>
          <a:p>
            <a:pPr lvl="1"/>
            <a:r>
              <a:rPr lang="en-US" sz="2800" dirty="0" smtClean="0"/>
              <a:t>School  Assignments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4669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Identify Factors Affecting Project Planning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 Narrow" pitchFamily="34" charset="0"/>
              </a:rPr>
              <a:t>• The project’s objectives may change</a:t>
            </a:r>
          </a:p>
          <a:p>
            <a:pPr marL="0" indent="0">
              <a:buNone/>
            </a:pPr>
            <a:r>
              <a:rPr lang="en-US" sz="3200" b="1" dirty="0" smtClean="0">
                <a:latin typeface="Arial Narrow" pitchFamily="34" charset="0"/>
              </a:rPr>
              <a:t>• The information available may be wrong</a:t>
            </a:r>
          </a:p>
          <a:p>
            <a:pPr marL="0" indent="0">
              <a:buNone/>
            </a:pPr>
            <a:r>
              <a:rPr lang="en-US" sz="3200" b="1" dirty="0" smtClean="0">
                <a:latin typeface="Arial Narrow" pitchFamily="34" charset="0"/>
              </a:rPr>
              <a:t>• Past success  </a:t>
            </a:r>
          </a:p>
          <a:p>
            <a:pPr marL="0" indent="0">
              <a:buNone/>
            </a:pPr>
            <a:r>
              <a:rPr lang="en-US" sz="3200" b="1" dirty="0" smtClean="0">
                <a:latin typeface="Arial Narrow" pitchFamily="34" charset="0"/>
              </a:rPr>
              <a:t>• Personal insight and experience </a:t>
            </a:r>
          </a:p>
          <a:p>
            <a:pPr marL="0" indent="0">
              <a:buFont typeface="Arial" charset="0"/>
              <a:buChar char="•"/>
            </a:pPr>
            <a:r>
              <a:rPr lang="en-US" sz="3200" b="1" dirty="0" smtClean="0">
                <a:latin typeface="Arial Narrow" pitchFamily="34" charset="0"/>
              </a:rPr>
              <a:t>Change is inevitable – prepare for it!</a:t>
            </a:r>
          </a:p>
          <a:p>
            <a:pPr marL="0" indent="0">
              <a:buNone/>
            </a:pPr>
            <a:r>
              <a:rPr lang="en-US" sz="3200" b="1" dirty="0" smtClean="0">
                <a:latin typeface="Arial Narrow" pitchFamily="34" charset="0"/>
              </a:rPr>
              <a:t> </a:t>
            </a:r>
          </a:p>
          <a:p>
            <a:pPr marL="0" indent="0">
              <a:buNone/>
            </a:pPr>
            <a:endParaRPr lang="en-US" sz="3200" b="1" dirty="0" smtClean="0">
              <a:latin typeface="Arial Narrow" pitchFamily="34" charset="0"/>
            </a:endParaRPr>
          </a:p>
        </p:txBody>
      </p:sp>
      <p:pic>
        <p:nvPicPr>
          <p:cNvPr id="9218" name="Picture 2" descr="C:\Users\julie smigiel\AppData\Local\Microsoft\Windows\Temporary Internet Files\Content.IE5\3233NH8G\MP9004423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00600"/>
            <a:ext cx="2590800" cy="1722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julie smigiel\AppData\Local\Microsoft\Windows\Temporary Internet Files\Content.IE5\O1WE5FAB\MP90038753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4400"/>
            <a:ext cx="130492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61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/>
              <a:t>Describe components of project plans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820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Project overview </a:t>
            </a:r>
            <a:r>
              <a:rPr lang="en-US" dirty="0" smtClean="0"/>
              <a:t>- The reason for the project. </a:t>
            </a:r>
          </a:p>
          <a:p>
            <a:pPr marL="777240" lvl="1" indent="-457200"/>
            <a:r>
              <a:rPr lang="en-US" dirty="0" smtClean="0"/>
              <a:t>Precisely define so that objectives can be achieved.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Objectives</a:t>
            </a:r>
            <a:r>
              <a:rPr lang="en-US" dirty="0" smtClean="0"/>
              <a:t> - What will the project achieve?  </a:t>
            </a:r>
          </a:p>
          <a:p>
            <a:pPr marL="777240" lvl="1" indent="-457200"/>
            <a:r>
              <a:rPr lang="en-US" dirty="0" smtClean="0"/>
              <a:t>What are the goals?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List of Materials</a:t>
            </a:r>
            <a:r>
              <a:rPr lang="en-US" dirty="0" smtClean="0"/>
              <a:t> – What will I need to complete the plan?</a:t>
            </a:r>
          </a:p>
          <a:p>
            <a:pPr marL="777240" lvl="1" indent="-457200"/>
            <a:r>
              <a:rPr lang="en-US" dirty="0" smtClean="0"/>
              <a:t>Money, human resources, tools, equipment.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Risks</a:t>
            </a:r>
            <a:r>
              <a:rPr lang="en-US" dirty="0" smtClean="0"/>
              <a:t> – What are the risks associated with the project?</a:t>
            </a:r>
          </a:p>
          <a:p>
            <a:pPr marL="777240" lvl="1" indent="-457200"/>
            <a:r>
              <a:rPr lang="en-US" dirty="0" smtClean="0"/>
              <a:t>How will the risks be addressed?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Timeline</a:t>
            </a:r>
            <a:r>
              <a:rPr lang="en-US" dirty="0" smtClean="0"/>
              <a:t> - A schedule of how the project will proceed.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Organization</a:t>
            </a:r>
            <a:r>
              <a:rPr lang="en-US" dirty="0" smtClean="0"/>
              <a:t> – Who is in charge and responsible for each step?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Cost Estimates </a:t>
            </a:r>
            <a:r>
              <a:rPr lang="en-US" dirty="0" smtClean="0"/>
              <a:t>-  How much money will each task need?</a:t>
            </a:r>
          </a:p>
          <a:p>
            <a:pPr marL="777240" lvl="1" indent="-457200"/>
            <a:r>
              <a:rPr lang="en-US" dirty="0" smtClean="0"/>
              <a:t>These will be estimates only.</a:t>
            </a:r>
          </a:p>
          <a:p>
            <a:pPr marL="777240" lvl="1" indent="-457200"/>
            <a:r>
              <a:rPr lang="en-US" dirty="0" smtClean="0"/>
              <a:t> Can be revised as work is completed.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u="sng" dirty="0"/>
              <a:t>N</a:t>
            </a:r>
            <a:r>
              <a:rPr lang="en-US" b="1" u="sng" dirty="0" smtClean="0"/>
              <a:t>eed for flexibility in project planning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Plans are not set in stone, so anticipate that the plan may change due to challenges or to overcome any type of obstacles</a:t>
            </a:r>
          </a:p>
          <a:p>
            <a:r>
              <a:rPr lang="en-US" sz="3600" dirty="0" smtClean="0"/>
              <a:t>Changes may affect other parts of the plan so you must have contingency plans in place </a:t>
            </a:r>
          </a:p>
          <a:p>
            <a:r>
              <a:rPr lang="en-US" sz="3600" dirty="0" smtClean="0"/>
              <a:t>Monitor your project consistently (think ahead) so the quality of your project does not suffer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76800"/>
            <a:ext cx="9525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33" y="5562600"/>
            <a:ext cx="22354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62600"/>
            <a:ext cx="1066800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492</TotalTime>
  <Words>835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SEM1 - 2.02    A - Operations</vt:lpstr>
      <vt:lpstr>Different ways to plan a project</vt:lpstr>
      <vt:lpstr>What is a Project Plan?</vt:lpstr>
      <vt:lpstr>Who does Project Planning?</vt:lpstr>
      <vt:lpstr>Explain the importance of project planning</vt:lpstr>
      <vt:lpstr>Describe uses of project plans</vt:lpstr>
      <vt:lpstr>Identify Factors Affecting Project Planning</vt:lpstr>
      <vt:lpstr>Describe components of project plans</vt:lpstr>
      <vt:lpstr>Need for flexibility in project planning</vt:lpstr>
      <vt:lpstr>Describe project-planning tools</vt:lpstr>
      <vt:lpstr>Procedures for developing a project plan</vt:lpstr>
      <vt:lpstr>Procedures for developing a project plan</vt:lpstr>
      <vt:lpstr>SEM1 2.02 Activity</vt:lpstr>
      <vt:lpstr>New Products for sticky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2.02 Project-Management Skills</dc:title>
  <dc:creator>esr</dc:creator>
  <cp:lastModifiedBy>Cassidy Brauns</cp:lastModifiedBy>
  <cp:revision>42</cp:revision>
  <cp:lastPrinted>2012-09-14T02:38:48Z</cp:lastPrinted>
  <dcterms:created xsi:type="dcterms:W3CDTF">2012-07-24T15:17:52Z</dcterms:created>
  <dcterms:modified xsi:type="dcterms:W3CDTF">2012-11-29T18:36:56Z</dcterms:modified>
</cp:coreProperties>
</file>