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handoutMasterIdLst>
    <p:handoutMasterId r:id="rId15"/>
  </p:handoutMasterIdLst>
  <p:sldIdLst>
    <p:sldId id="256" r:id="rId2"/>
    <p:sldId id="315" r:id="rId3"/>
    <p:sldId id="272" r:id="rId4"/>
    <p:sldId id="337" r:id="rId5"/>
    <p:sldId id="332" r:id="rId6"/>
    <p:sldId id="333" r:id="rId7"/>
    <p:sldId id="336" r:id="rId8"/>
    <p:sldId id="335" r:id="rId9"/>
    <p:sldId id="320" r:id="rId10"/>
    <p:sldId id="318" r:id="rId11"/>
    <p:sldId id="316" r:id="rId12"/>
    <p:sldId id="266" r:id="rId13"/>
    <p:sldId id="317" r:id="rId14"/>
  </p:sldIdLst>
  <p:sldSz cx="9144000" cy="6858000" type="screen4x3"/>
  <p:notesSz cx="6858000" cy="9144000"/>
  <p:defaultTextStyle>
    <a:defPPr>
      <a:defRPr lang="en-US"/>
    </a:defPPr>
    <a:lvl1pPr algn="l" rtl="0" fontAlgn="base">
      <a:lnSpc>
        <a:spcPct val="80000"/>
      </a:lnSpc>
      <a:spcBef>
        <a:spcPct val="20000"/>
      </a:spcBef>
      <a:spcAft>
        <a:spcPct val="0"/>
      </a:spcAft>
      <a:buClr>
        <a:schemeClr val="hlink"/>
      </a:buClr>
      <a:buSzPct val="120000"/>
      <a:buChar char="•"/>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lnSpc>
        <a:spcPct val="80000"/>
      </a:lnSpc>
      <a:spcBef>
        <a:spcPct val="20000"/>
      </a:spcBef>
      <a:spcAft>
        <a:spcPct val="0"/>
      </a:spcAft>
      <a:buClr>
        <a:schemeClr val="hlink"/>
      </a:buClr>
      <a:buSzPct val="120000"/>
      <a:buChar char="•"/>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lnSpc>
        <a:spcPct val="80000"/>
      </a:lnSpc>
      <a:spcBef>
        <a:spcPct val="20000"/>
      </a:spcBef>
      <a:spcAft>
        <a:spcPct val="0"/>
      </a:spcAft>
      <a:buClr>
        <a:schemeClr val="hlink"/>
      </a:buClr>
      <a:buSzPct val="120000"/>
      <a:buChar char="•"/>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lnSpc>
        <a:spcPct val="80000"/>
      </a:lnSpc>
      <a:spcBef>
        <a:spcPct val="20000"/>
      </a:spcBef>
      <a:spcAft>
        <a:spcPct val="0"/>
      </a:spcAft>
      <a:buClr>
        <a:schemeClr val="hlink"/>
      </a:buClr>
      <a:buSzPct val="120000"/>
      <a:buChar char="•"/>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lnSpc>
        <a:spcPct val="80000"/>
      </a:lnSpc>
      <a:spcBef>
        <a:spcPct val="20000"/>
      </a:spcBef>
      <a:spcAft>
        <a:spcPct val="0"/>
      </a:spcAft>
      <a:buClr>
        <a:schemeClr val="hlink"/>
      </a:buClr>
      <a:buSzPct val="120000"/>
      <a:buChar char="•"/>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C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2" autoAdjust="0"/>
    <p:restoredTop sz="94627" autoAdjust="0"/>
  </p:normalViewPr>
  <p:slideViewPr>
    <p:cSldViewPr>
      <p:cViewPr>
        <p:scale>
          <a:sx n="75" d="100"/>
          <a:sy n="75" d="100"/>
        </p:scale>
        <p:origin x="-1236" y="12"/>
      </p:cViewPr>
      <p:guideLst>
        <p:guide orient="horz" pos="2160"/>
        <p:guide pos="2880"/>
      </p:guideLst>
    </p:cSldViewPr>
  </p:slideViewPr>
  <p:outlineViewPr>
    <p:cViewPr>
      <p:scale>
        <a:sx n="33" d="100"/>
        <a:sy n="33" d="100"/>
      </p:scale>
      <p:origin x="0" y="31974"/>
    </p:cViewPr>
  </p:outlineViewPr>
  <p:notesTextViewPr>
    <p:cViewPr>
      <p:scale>
        <a:sx n="100" d="100"/>
        <a:sy n="100" d="100"/>
      </p:scale>
      <p:origin x="0" y="0"/>
    </p:cViewPr>
  </p:notesTextViewPr>
  <p:sorterViewPr>
    <p:cViewPr>
      <p:scale>
        <a:sx n="126" d="100"/>
        <a:sy n="12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7E55F10-637C-4A49-BBC7-60034D49CC9C}" type="datetimeFigureOut">
              <a:rPr lang="en-US"/>
              <a:pPr>
                <a:defRPr/>
              </a:pPr>
              <a:t>11/29/2012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3A49065-A884-4DAC-A2C4-F0CF15AC0E60}" type="slidenum">
              <a:rPr lang="en-US"/>
              <a:pPr>
                <a:defRPr/>
              </a:pPr>
              <a:t>‹#›</a:t>
            </a:fld>
            <a:endParaRPr lang="en-US"/>
          </a:p>
        </p:txBody>
      </p:sp>
    </p:spTree>
    <p:extLst>
      <p:ext uri="{BB962C8B-B14F-4D97-AF65-F5344CB8AC3E}">
        <p14:creationId xmlns:p14="http://schemas.microsoft.com/office/powerpoint/2010/main" xmlns="" val="34392590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49953FA6-0EC1-49E0-8EDA-92910C0E2E8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9C0811-577B-427F-9FF7-F0E2544D3B0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80EA91-4FBB-420E-A135-39A91482E2B2}"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991F91-E1F5-4437-A62A-7E7F44FE6B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155E22CD-E7B0-4FEB-BA04-B043852FF98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pPr>
              <a:defRPr/>
            </a:pPr>
            <a:fld id="{17DD6CEF-9792-4079-A46A-50EE57B35E79}"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123FCCC0-5256-416F-A603-C322BF8BC14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4F51A8CC-6A84-438D-8498-4A9BB40807D8}"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8DA112-378E-447E-8BA5-F870A8B1937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1A57E33-6856-46CF-93F5-4F7F2C0BB6E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2934E5-C0AF-4C2F-A60E-075B1D5D6CE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36A6F737-818C-4EF5-A94B-D5E620687F16}"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12D3F339-6189-4244-AF68-2EB77F463ADB}"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RHPLVHgTGd0&amp;feature=relmfu"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228600"/>
            <a:ext cx="8686800" cy="1981200"/>
          </a:xfrm>
        </p:spPr>
        <p:txBody>
          <a:bodyPr>
            <a:noAutofit/>
          </a:bodyPr>
          <a:lstStyle/>
          <a:p>
            <a:pPr algn="ctr" eaLnBrk="1" hangingPunct="1">
              <a:defRPr/>
            </a:pPr>
            <a:r>
              <a:rPr lang="en-US" sz="4400" dirty="0" smtClean="0"/>
              <a:t>SEM1 2.03</a:t>
            </a:r>
            <a:br>
              <a:rPr lang="en-US" sz="4400" dirty="0" smtClean="0"/>
            </a:br>
            <a:r>
              <a:rPr lang="en-US" sz="4400" dirty="0" smtClean="0"/>
              <a:t>A - Marketing information management</a:t>
            </a:r>
          </a:p>
        </p:txBody>
      </p:sp>
      <p:sp>
        <p:nvSpPr>
          <p:cNvPr id="3" name="Content Placeholder 2"/>
          <p:cNvSpPr>
            <a:spLocks noGrp="1"/>
          </p:cNvSpPr>
          <p:nvPr>
            <p:ph idx="1"/>
          </p:nvPr>
        </p:nvSpPr>
        <p:spPr>
          <a:xfrm>
            <a:off x="76200" y="2286000"/>
            <a:ext cx="8915400" cy="4419600"/>
          </a:xfrm>
        </p:spPr>
        <p:txBody>
          <a:bodyPr>
            <a:normAutofit/>
          </a:bodyPr>
          <a:lstStyle/>
          <a:p>
            <a:pPr marL="0" indent="0">
              <a:buNone/>
            </a:pPr>
            <a:endParaRPr lang="en-US" sz="3600" b="1" dirty="0" smtClean="0">
              <a:solidFill>
                <a:schemeClr val="tx1"/>
              </a:solidFill>
            </a:endParaRPr>
          </a:p>
          <a:p>
            <a:r>
              <a:rPr lang="en-US" sz="3600" b="1" dirty="0" smtClean="0">
                <a:solidFill>
                  <a:schemeClr val="tx1"/>
                </a:solidFill>
              </a:rPr>
              <a:t>PE – Acquire foundational knowledge of marketing information management to understand its nature &amp; scope</a:t>
            </a:r>
          </a:p>
          <a:p>
            <a:pPr marL="0" indent="0">
              <a:buNone/>
            </a:pPr>
            <a:endParaRPr lang="en-US" sz="3600" b="1" dirty="0" smtClean="0">
              <a:solidFill>
                <a:schemeClr val="tx1"/>
              </a:solidFill>
            </a:endParaRPr>
          </a:p>
          <a:p>
            <a:r>
              <a:rPr lang="en-US" sz="3600" b="1" dirty="0" smtClean="0">
                <a:solidFill>
                  <a:srgbClr val="FF0000"/>
                </a:solidFill>
              </a:rPr>
              <a:t>PI – Explain the need for sport/event marketing information</a:t>
            </a:r>
            <a:endParaRPr lang="en-US" sz="3600"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15124" y="4114800"/>
            <a:ext cx="2428875" cy="1433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8991600" cy="990600"/>
          </a:xfrm>
        </p:spPr>
        <p:txBody>
          <a:bodyPr>
            <a:normAutofit fontScale="90000"/>
          </a:bodyPr>
          <a:lstStyle/>
          <a:p>
            <a:pPr algn="ctr">
              <a:defRPr/>
            </a:pPr>
            <a:r>
              <a:rPr lang="en-US" sz="4400" dirty="0" smtClean="0"/>
              <a:t>Types of data - External Reports</a:t>
            </a:r>
            <a:endParaRPr lang="en-US" sz="4400" dirty="0"/>
          </a:p>
        </p:txBody>
      </p:sp>
      <p:sp>
        <p:nvSpPr>
          <p:cNvPr id="5" name="Content Placeholder 4"/>
          <p:cNvSpPr>
            <a:spLocks noGrp="1"/>
          </p:cNvSpPr>
          <p:nvPr>
            <p:ph idx="1"/>
          </p:nvPr>
        </p:nvSpPr>
        <p:spPr>
          <a:xfrm>
            <a:off x="457200" y="1524000"/>
            <a:ext cx="8229600" cy="5105400"/>
          </a:xfrm>
        </p:spPr>
        <p:txBody>
          <a:bodyPr>
            <a:normAutofit/>
          </a:bodyPr>
          <a:lstStyle/>
          <a:p>
            <a:pPr>
              <a:defRPr/>
            </a:pPr>
            <a:r>
              <a:rPr lang="en-US" sz="3600" dirty="0" smtClean="0"/>
              <a:t>All marketing information (internal &amp; external) must be objective &amp; accurate data collected in an organized &amp; systematic manner</a:t>
            </a:r>
          </a:p>
          <a:p>
            <a:pPr>
              <a:defRPr/>
            </a:pPr>
            <a:r>
              <a:rPr lang="en-US" sz="3600" b="1" dirty="0" smtClean="0"/>
              <a:t>Types</a:t>
            </a:r>
          </a:p>
          <a:p>
            <a:pPr lvl="1">
              <a:defRPr/>
            </a:pPr>
            <a:r>
              <a:rPr lang="en-US" b="1" dirty="0" smtClean="0"/>
              <a:t>Customer </a:t>
            </a:r>
          </a:p>
          <a:p>
            <a:pPr lvl="1">
              <a:defRPr/>
            </a:pPr>
            <a:r>
              <a:rPr lang="en-US" b="1" dirty="0" smtClean="0"/>
              <a:t>Marketing mix</a:t>
            </a:r>
          </a:p>
          <a:p>
            <a:pPr lvl="1">
              <a:defRPr/>
            </a:pPr>
            <a:r>
              <a:rPr lang="en-US" b="1" dirty="0" smtClean="0"/>
              <a:t>Business Environment</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191000" y="3962400"/>
            <a:ext cx="142875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205537" y="3314299"/>
            <a:ext cx="1762125"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876924" y="5334000"/>
            <a:ext cx="981076"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pPr algn="ctr">
              <a:defRPr/>
            </a:pPr>
            <a:r>
              <a:rPr lang="en-US" sz="4400" dirty="0" smtClean="0"/>
              <a:t>Data - Customer Information</a:t>
            </a:r>
            <a:endParaRPr lang="en-US" sz="4400" dirty="0"/>
          </a:p>
        </p:txBody>
      </p:sp>
      <p:sp>
        <p:nvSpPr>
          <p:cNvPr id="3" name="Content Placeholder 2"/>
          <p:cNvSpPr>
            <a:spLocks noGrp="1"/>
          </p:cNvSpPr>
          <p:nvPr>
            <p:ph idx="1"/>
          </p:nvPr>
        </p:nvSpPr>
        <p:spPr>
          <a:xfrm>
            <a:off x="228600" y="1143000"/>
            <a:ext cx="8686800" cy="5638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numCol="3"/>
          <a:lstStyle/>
          <a:p>
            <a:pPr>
              <a:defRPr/>
            </a:pPr>
            <a:r>
              <a:rPr lang="en-US" dirty="0" smtClean="0"/>
              <a:t>Age</a:t>
            </a:r>
          </a:p>
          <a:p>
            <a:pPr>
              <a:defRPr/>
            </a:pPr>
            <a:r>
              <a:rPr lang="en-US" dirty="0" smtClean="0"/>
              <a:t>Gender</a:t>
            </a:r>
          </a:p>
          <a:p>
            <a:pPr>
              <a:defRPr/>
            </a:pPr>
            <a:r>
              <a:rPr lang="en-US" dirty="0" smtClean="0"/>
              <a:t>Income</a:t>
            </a:r>
          </a:p>
          <a:p>
            <a:pPr>
              <a:defRPr/>
            </a:pPr>
            <a:r>
              <a:rPr lang="en-US" dirty="0" smtClean="0"/>
              <a:t>Education</a:t>
            </a:r>
          </a:p>
          <a:p>
            <a:pPr>
              <a:defRPr/>
            </a:pPr>
            <a:r>
              <a:rPr lang="en-US" dirty="0" smtClean="0"/>
              <a:t>Family size</a:t>
            </a:r>
          </a:p>
          <a:p>
            <a:pPr>
              <a:defRPr/>
            </a:pPr>
            <a:r>
              <a:rPr lang="en-US" dirty="0" smtClean="0"/>
              <a:t>Home ownership</a:t>
            </a:r>
          </a:p>
          <a:p>
            <a:pPr>
              <a:defRPr/>
            </a:pPr>
            <a:r>
              <a:rPr lang="en-US" dirty="0" smtClean="0"/>
              <a:t>Address</a:t>
            </a:r>
          </a:p>
          <a:p>
            <a:pPr>
              <a:defRPr/>
            </a:pPr>
            <a:r>
              <a:rPr lang="en-US" dirty="0" smtClean="0"/>
              <a:t>Occupation</a:t>
            </a:r>
          </a:p>
          <a:p>
            <a:pPr>
              <a:defRPr/>
            </a:pPr>
            <a:r>
              <a:rPr lang="en-US" dirty="0" smtClean="0"/>
              <a:t>How money is spent</a:t>
            </a:r>
          </a:p>
          <a:p>
            <a:pPr>
              <a:defRPr/>
            </a:pPr>
            <a:r>
              <a:rPr lang="en-US" dirty="0" smtClean="0"/>
              <a:t>Attitudes</a:t>
            </a:r>
          </a:p>
          <a:p>
            <a:pPr>
              <a:defRPr/>
            </a:pPr>
            <a:r>
              <a:rPr lang="en-US" dirty="0" smtClean="0"/>
              <a:t>Primary needs</a:t>
            </a:r>
          </a:p>
          <a:p>
            <a:pPr>
              <a:defRPr/>
            </a:pPr>
            <a:r>
              <a:rPr lang="en-US" dirty="0" smtClean="0"/>
              <a:t>Product purchases</a:t>
            </a:r>
          </a:p>
          <a:p>
            <a:pPr>
              <a:defRPr/>
            </a:pPr>
            <a:r>
              <a:rPr lang="en-US" dirty="0" smtClean="0"/>
              <a:t>Purchase frequency</a:t>
            </a:r>
          </a:p>
          <a:p>
            <a:pPr>
              <a:defRPr/>
            </a:pPr>
            <a:r>
              <a:rPr lang="en-US" dirty="0" smtClean="0"/>
              <a:t>Brand  preferences</a:t>
            </a:r>
          </a:p>
          <a:p>
            <a:pPr>
              <a:defRPr/>
            </a:pPr>
            <a:r>
              <a:rPr lang="en-US" dirty="0" smtClean="0"/>
              <a:t>Information needs</a:t>
            </a:r>
          </a:p>
          <a:p>
            <a:pPr>
              <a:defRPr/>
            </a:pPr>
            <a:r>
              <a:rPr lang="en-US" dirty="0" smtClean="0"/>
              <a:t>Media preferences</a:t>
            </a:r>
          </a:p>
          <a:p>
            <a:pPr>
              <a:defRPr/>
            </a:pPr>
            <a:r>
              <a:rPr lang="en-US" dirty="0" smtClean="0"/>
              <a:t>Shopping behavior</a:t>
            </a:r>
          </a:p>
          <a:p>
            <a:pPr>
              <a:defRPr/>
            </a:pPr>
            <a:r>
              <a:rPr lang="en-US" dirty="0" smtClean="0"/>
              <a:t>Feedback</a:t>
            </a:r>
          </a:p>
          <a:p>
            <a:pPr>
              <a:defRPr/>
            </a:pPr>
            <a:r>
              <a:rPr lang="en-US" dirty="0" smtClean="0"/>
              <a:t>Expectations</a:t>
            </a:r>
          </a:p>
          <a:p>
            <a:pPr marL="0" indent="0">
              <a:buNone/>
              <a:defRPr/>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3360" y="5562600"/>
            <a:ext cx="1524000" cy="12384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384300"/>
          </a:xfrm>
        </p:spPr>
        <p:txBody>
          <a:bodyPr>
            <a:normAutofit/>
          </a:bodyPr>
          <a:lstStyle/>
          <a:p>
            <a:pPr algn="ctr" eaLnBrk="1" hangingPunct="1">
              <a:defRPr/>
            </a:pPr>
            <a:r>
              <a:rPr lang="en-US" sz="4400" dirty="0" smtClean="0"/>
              <a:t>Data - Marketing Mix (4 P’s)</a:t>
            </a:r>
          </a:p>
        </p:txBody>
      </p:sp>
      <p:sp>
        <p:nvSpPr>
          <p:cNvPr id="6147" name="Rectangle 3"/>
          <p:cNvSpPr>
            <a:spLocks noGrp="1" noChangeArrowheads="1"/>
          </p:cNvSpPr>
          <p:nvPr>
            <p:ph type="body" sz="half" idx="1"/>
          </p:nvPr>
        </p:nvSpPr>
        <p:spPr>
          <a:xfrm>
            <a:off x="228600" y="1371600"/>
            <a:ext cx="4267200" cy="5486400"/>
          </a:xfrm>
        </p:spPr>
        <p:txBody>
          <a:bodyPr>
            <a:normAutofit fontScale="77500" lnSpcReduction="20000"/>
          </a:bodyPr>
          <a:lstStyle/>
          <a:p>
            <a:pPr eaLnBrk="1" hangingPunct="1">
              <a:lnSpc>
                <a:spcPct val="90000"/>
              </a:lnSpc>
              <a:buNone/>
            </a:pPr>
            <a:r>
              <a:rPr lang="en-US" sz="3100" b="1" dirty="0" smtClean="0">
                <a:effectLst/>
              </a:rPr>
              <a:t>Data can be used to determine your Marketing Mix</a:t>
            </a:r>
          </a:p>
          <a:p>
            <a:pPr eaLnBrk="1" hangingPunct="1">
              <a:lnSpc>
                <a:spcPct val="90000"/>
              </a:lnSpc>
              <a:buNone/>
            </a:pPr>
            <a:r>
              <a:rPr lang="en-US" sz="3100" b="1" u="sng" dirty="0" smtClean="0">
                <a:effectLst/>
              </a:rPr>
              <a:t>Product</a:t>
            </a:r>
          </a:p>
          <a:p>
            <a:pPr eaLnBrk="1" hangingPunct="1">
              <a:lnSpc>
                <a:spcPct val="90000"/>
              </a:lnSpc>
            </a:pPr>
            <a:r>
              <a:rPr lang="en-US" sz="2800" dirty="0" smtClean="0">
                <a:effectLst/>
              </a:rPr>
              <a:t>Basic Product Type</a:t>
            </a:r>
          </a:p>
          <a:p>
            <a:pPr eaLnBrk="1" hangingPunct="1">
              <a:lnSpc>
                <a:spcPct val="90000"/>
              </a:lnSpc>
            </a:pPr>
            <a:r>
              <a:rPr lang="en-US" sz="2800" dirty="0" smtClean="0">
                <a:effectLst/>
              </a:rPr>
              <a:t>Product Features</a:t>
            </a:r>
          </a:p>
          <a:p>
            <a:pPr>
              <a:lnSpc>
                <a:spcPct val="90000"/>
              </a:lnSpc>
            </a:pPr>
            <a:r>
              <a:rPr lang="en-US" sz="2800" dirty="0" smtClean="0"/>
              <a:t>Good or Service</a:t>
            </a:r>
          </a:p>
          <a:p>
            <a:pPr>
              <a:lnSpc>
                <a:spcPct val="90000"/>
              </a:lnSpc>
            </a:pPr>
            <a:r>
              <a:rPr lang="en-US" sz="2800" dirty="0" smtClean="0"/>
              <a:t>Packaging</a:t>
            </a:r>
          </a:p>
          <a:p>
            <a:pPr>
              <a:lnSpc>
                <a:spcPct val="90000"/>
              </a:lnSpc>
              <a:buNone/>
            </a:pPr>
            <a:r>
              <a:rPr lang="en-US" sz="3100" b="1" u="sng" dirty="0" smtClean="0"/>
              <a:t>Price</a:t>
            </a:r>
          </a:p>
          <a:p>
            <a:pPr>
              <a:lnSpc>
                <a:spcPct val="90000"/>
              </a:lnSpc>
            </a:pPr>
            <a:r>
              <a:rPr lang="en-US" sz="2800" dirty="0" smtClean="0"/>
              <a:t>Credit Choice</a:t>
            </a:r>
          </a:p>
          <a:p>
            <a:pPr>
              <a:lnSpc>
                <a:spcPct val="90000"/>
              </a:lnSpc>
            </a:pPr>
            <a:r>
              <a:rPr lang="en-US" sz="2800" dirty="0" smtClean="0"/>
              <a:t>Discounts</a:t>
            </a:r>
          </a:p>
          <a:p>
            <a:pPr>
              <a:lnSpc>
                <a:spcPct val="90000"/>
              </a:lnSpc>
            </a:pPr>
            <a:r>
              <a:rPr lang="en-US" sz="2800" dirty="0" smtClean="0"/>
              <a:t>Market</a:t>
            </a:r>
          </a:p>
          <a:p>
            <a:pPr>
              <a:lnSpc>
                <a:spcPct val="90000"/>
              </a:lnSpc>
              <a:buNone/>
            </a:pPr>
            <a:r>
              <a:rPr lang="en-US" sz="3100" b="1" u="sng" dirty="0" smtClean="0"/>
              <a:t>Place</a:t>
            </a:r>
          </a:p>
          <a:p>
            <a:pPr>
              <a:lnSpc>
                <a:spcPct val="90000"/>
              </a:lnSpc>
            </a:pPr>
            <a:r>
              <a:rPr lang="en-US" sz="2800" dirty="0" smtClean="0">
                <a:effectLst/>
              </a:rPr>
              <a:t>Distribution</a:t>
            </a:r>
          </a:p>
          <a:p>
            <a:pPr>
              <a:lnSpc>
                <a:spcPct val="90000"/>
              </a:lnSpc>
            </a:pPr>
            <a:r>
              <a:rPr lang="en-US" sz="2800" dirty="0" smtClean="0"/>
              <a:t>Selling Locations</a:t>
            </a:r>
            <a:endParaRPr lang="en-US" sz="2800" dirty="0" smtClean="0">
              <a:effectLst/>
            </a:endParaRPr>
          </a:p>
          <a:p>
            <a:pPr eaLnBrk="1" hangingPunct="1">
              <a:lnSpc>
                <a:spcPct val="90000"/>
              </a:lnSpc>
              <a:buNone/>
            </a:pPr>
            <a:r>
              <a:rPr lang="en-US" sz="3100" b="1" u="sng" dirty="0" smtClean="0"/>
              <a:t>Promotion</a:t>
            </a:r>
            <a:endParaRPr lang="en-US" sz="3100" u="sng" dirty="0" smtClean="0">
              <a:effectLst/>
            </a:endParaRPr>
          </a:p>
          <a:p>
            <a:pPr>
              <a:lnSpc>
                <a:spcPct val="90000"/>
              </a:lnSpc>
            </a:pPr>
            <a:r>
              <a:rPr lang="en-US" sz="2800" dirty="0" smtClean="0"/>
              <a:t>Promotion Methods</a:t>
            </a:r>
          </a:p>
          <a:p>
            <a:pPr>
              <a:lnSpc>
                <a:spcPct val="90000"/>
              </a:lnSpc>
            </a:pPr>
            <a:r>
              <a:rPr lang="en-US" sz="2800" dirty="0" smtClean="0">
                <a:effectLst/>
              </a:rPr>
              <a:t>Promotion Timing</a:t>
            </a:r>
          </a:p>
        </p:txBody>
      </p:sp>
      <p:pic>
        <p:nvPicPr>
          <p:cNvPr id="6148" name="Picture 5" descr="MC900363626[1]"/>
          <p:cNvPicPr>
            <a:picLocks noGrp="1" noChangeAspect="1" noChangeArrowheads="1"/>
          </p:cNvPicPr>
          <p:nvPr>
            <p:ph sz="half" idx="2"/>
          </p:nvPr>
        </p:nvPicPr>
        <p:blipFill>
          <a:blip r:embed="rId2"/>
          <a:srcRect/>
          <a:stretch>
            <a:fillRect/>
          </a:stretch>
        </p:blipFill>
        <p:spPr>
          <a:xfrm>
            <a:off x="5257800" y="1524000"/>
            <a:ext cx="3352800" cy="44196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762000"/>
          </a:xfrm>
        </p:spPr>
        <p:txBody>
          <a:bodyPr>
            <a:normAutofit/>
          </a:bodyPr>
          <a:lstStyle/>
          <a:p>
            <a:pPr algn="ctr">
              <a:defRPr/>
            </a:pPr>
            <a:r>
              <a:rPr lang="en-US" sz="4400" dirty="0" smtClean="0"/>
              <a:t>Data - Business Environment</a:t>
            </a:r>
            <a:endParaRPr lang="en-US" sz="4400" dirty="0"/>
          </a:p>
        </p:txBody>
      </p:sp>
      <p:sp>
        <p:nvSpPr>
          <p:cNvPr id="3" name="Content Placeholder 2"/>
          <p:cNvSpPr>
            <a:spLocks noGrp="1"/>
          </p:cNvSpPr>
          <p:nvPr>
            <p:ph idx="1"/>
          </p:nvPr>
        </p:nvSpPr>
        <p:spPr>
          <a:xfrm>
            <a:off x="152400" y="1295400"/>
            <a:ext cx="8839200" cy="5562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numCol="2"/>
          <a:lstStyle/>
          <a:p>
            <a:pPr>
              <a:defRPr/>
            </a:pPr>
            <a:r>
              <a:rPr lang="en-US" dirty="0" smtClean="0"/>
              <a:t>Type of competition – direct/indirect/price</a:t>
            </a:r>
          </a:p>
          <a:p>
            <a:pPr>
              <a:defRPr/>
            </a:pPr>
            <a:r>
              <a:rPr lang="en-US" dirty="0" smtClean="0"/>
              <a:t>Competitors’ strengths &amp; strategies - visit them to gain data - use mystery shopper</a:t>
            </a:r>
          </a:p>
          <a:p>
            <a:pPr>
              <a:defRPr/>
            </a:pPr>
            <a:r>
              <a:rPr lang="en-US" dirty="0" smtClean="0"/>
              <a:t>Economic conditions</a:t>
            </a:r>
          </a:p>
          <a:p>
            <a:pPr>
              <a:defRPr/>
            </a:pPr>
            <a:r>
              <a:rPr lang="en-US" dirty="0" smtClean="0"/>
              <a:t>Government policies </a:t>
            </a:r>
          </a:p>
          <a:p>
            <a:pPr>
              <a:defRPr/>
            </a:pPr>
            <a:r>
              <a:rPr lang="en-US" dirty="0" smtClean="0"/>
              <a:t>New technology</a:t>
            </a:r>
          </a:p>
          <a:p>
            <a:pPr>
              <a:defRPr/>
            </a:pPr>
            <a:r>
              <a:rPr lang="en-US" dirty="0" smtClean="0"/>
              <a:t>Consumer protection</a:t>
            </a:r>
          </a:p>
          <a:p>
            <a:pPr>
              <a:defRPr/>
            </a:pPr>
            <a:r>
              <a:rPr lang="en-US" dirty="0" smtClean="0"/>
              <a:t>Ethical issues</a:t>
            </a:r>
          </a:p>
          <a:p>
            <a:pPr>
              <a:defRPr/>
            </a:pPr>
            <a:r>
              <a:rPr lang="en-US" dirty="0" smtClean="0"/>
              <a:t>Tax policies</a:t>
            </a:r>
          </a:p>
          <a:p>
            <a:pPr>
              <a:defRPr/>
            </a:pPr>
            <a:r>
              <a:rPr lang="en-US" dirty="0" smtClean="0"/>
              <a:t>Proposed laws</a:t>
            </a:r>
          </a:p>
          <a:p>
            <a:pPr>
              <a:defRPr/>
            </a:pPr>
            <a:r>
              <a:rPr lang="en-US" dirty="0" smtClean="0"/>
              <a:t>International markets</a:t>
            </a:r>
          </a:p>
          <a:p>
            <a:pPr>
              <a:defRPr/>
            </a:pPr>
            <a:r>
              <a:rPr lang="en-US" dirty="0" smtClean="0"/>
              <a:t>Risk Management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0" y="4267200"/>
            <a:ext cx="2819400" cy="243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991600" cy="1384300"/>
          </a:xfrm>
        </p:spPr>
        <p:txBody>
          <a:bodyPr>
            <a:normAutofit/>
          </a:bodyPr>
          <a:lstStyle/>
          <a:p>
            <a:pPr algn="ctr">
              <a:lnSpc>
                <a:spcPct val="80000"/>
              </a:lnSpc>
            </a:pPr>
            <a:r>
              <a:rPr lang="en-US" sz="4400" dirty="0" smtClean="0"/>
              <a:t>Vocabulary</a:t>
            </a:r>
            <a:endParaRPr lang="en-US" sz="4400" dirty="0"/>
          </a:p>
        </p:txBody>
      </p:sp>
      <p:sp>
        <p:nvSpPr>
          <p:cNvPr id="6" name="Content Placeholder 5"/>
          <p:cNvSpPr>
            <a:spLocks noGrp="1"/>
          </p:cNvSpPr>
          <p:nvPr>
            <p:ph idx="1"/>
          </p:nvPr>
        </p:nvSpPr>
        <p:spPr>
          <a:xfrm>
            <a:off x="228600" y="1447800"/>
            <a:ext cx="8763000" cy="5181600"/>
          </a:xfrm>
        </p:spPr>
        <p:txBody>
          <a:bodyPr>
            <a:normAutofit fontScale="85000" lnSpcReduction="10000"/>
          </a:bodyPr>
          <a:lstStyle/>
          <a:p>
            <a:r>
              <a:rPr lang="en-US" sz="3900" b="1" dirty="0" smtClean="0"/>
              <a:t>Marketing Information - </a:t>
            </a:r>
            <a:r>
              <a:rPr lang="en-US" sz="3800" dirty="0" smtClean="0"/>
              <a:t>data collected from internal or external sources or from marketing research</a:t>
            </a:r>
            <a:endParaRPr lang="en-US" sz="3800" b="1" dirty="0" smtClean="0"/>
          </a:p>
          <a:p>
            <a:r>
              <a:rPr lang="en-US" sz="3900" b="1" dirty="0" smtClean="0"/>
              <a:t>Facts -</a:t>
            </a:r>
            <a:r>
              <a:rPr lang="en-US" sz="3800" dirty="0" smtClean="0"/>
              <a:t> something that actually exists; reality; truth</a:t>
            </a:r>
          </a:p>
          <a:p>
            <a:r>
              <a:rPr lang="en-US" sz="3900" b="1" dirty="0" smtClean="0"/>
              <a:t>Estimates </a:t>
            </a:r>
            <a:r>
              <a:rPr lang="en-US" sz="3800" b="1" dirty="0" smtClean="0"/>
              <a:t>- </a:t>
            </a:r>
            <a:r>
              <a:rPr lang="en-US" sz="3800" dirty="0" smtClean="0"/>
              <a:t>an approximate judgment or careful calculation about the impact of a product</a:t>
            </a:r>
          </a:p>
          <a:p>
            <a:r>
              <a:rPr lang="en-US" sz="3900" b="1" dirty="0" smtClean="0"/>
              <a:t>Predictions </a:t>
            </a:r>
            <a:r>
              <a:rPr lang="en-US" sz="3800" b="1" dirty="0" smtClean="0"/>
              <a:t>-</a:t>
            </a:r>
            <a:r>
              <a:rPr lang="en-US" sz="3800" dirty="0" smtClean="0"/>
              <a:t> a forecast of something to happen</a:t>
            </a:r>
          </a:p>
          <a:p>
            <a:r>
              <a:rPr lang="en-US" sz="3900" b="1" dirty="0" smtClean="0"/>
              <a:t>Relationships –</a:t>
            </a:r>
            <a:r>
              <a:rPr lang="en-US" sz="3800" dirty="0" smtClean="0"/>
              <a:t> What happens to products, estimates or predictions based on changes</a:t>
            </a:r>
          </a:p>
          <a:p>
            <a:pPr marL="0" inden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219200"/>
          </a:xfrm>
        </p:spPr>
        <p:txBody>
          <a:bodyPr>
            <a:normAutofit/>
          </a:bodyPr>
          <a:lstStyle/>
          <a:p>
            <a:pPr algn="ctr" eaLnBrk="1" hangingPunct="1">
              <a:defRPr/>
            </a:pPr>
            <a:r>
              <a:rPr lang="en-US" sz="4400" dirty="0" smtClean="0"/>
              <a:t>“MIM” in “</a:t>
            </a:r>
            <a:r>
              <a:rPr lang="en-US" sz="4400" dirty="0" err="1" smtClean="0"/>
              <a:t>Sem</a:t>
            </a:r>
            <a:r>
              <a:rPr lang="en-US" sz="4400" dirty="0" smtClean="0"/>
              <a:t>”</a:t>
            </a:r>
          </a:p>
        </p:txBody>
      </p:sp>
      <p:sp>
        <p:nvSpPr>
          <p:cNvPr id="24579" name="Rectangle 3"/>
          <p:cNvSpPr>
            <a:spLocks noGrp="1" noChangeArrowheads="1"/>
          </p:cNvSpPr>
          <p:nvPr>
            <p:ph type="body" sz="half" idx="1"/>
          </p:nvPr>
        </p:nvSpPr>
        <p:spPr>
          <a:xfrm>
            <a:off x="0" y="1371600"/>
            <a:ext cx="9067800" cy="5257800"/>
          </a:xfrm>
        </p:spPr>
        <p:txBody>
          <a:bodyPr>
            <a:normAutofit/>
          </a:bodyPr>
          <a:lstStyle/>
          <a:p>
            <a:pPr eaLnBrk="1" hangingPunct="1">
              <a:lnSpc>
                <a:spcPct val="80000"/>
              </a:lnSpc>
              <a:defRPr/>
            </a:pPr>
            <a:r>
              <a:rPr lang="en-US" dirty="0" smtClean="0"/>
              <a:t>How to use MIM in SEM</a:t>
            </a:r>
            <a:r>
              <a:rPr lang="en-US" dirty="0" smtClean="0">
                <a:effectLst/>
              </a:rPr>
              <a:t> </a:t>
            </a:r>
            <a:endParaRPr lang="en-US" dirty="0"/>
          </a:p>
          <a:p>
            <a:pPr lvl="1">
              <a:lnSpc>
                <a:spcPct val="80000"/>
              </a:lnSpc>
              <a:defRPr/>
            </a:pPr>
            <a:r>
              <a:rPr lang="en-US" dirty="0"/>
              <a:t>d</a:t>
            </a:r>
            <a:r>
              <a:rPr lang="en-US" dirty="0" smtClean="0">
                <a:effectLst/>
              </a:rPr>
              <a:t>etermine potential customers</a:t>
            </a:r>
          </a:p>
          <a:p>
            <a:pPr lvl="1">
              <a:lnSpc>
                <a:spcPct val="80000"/>
              </a:lnSpc>
              <a:defRPr/>
            </a:pPr>
            <a:r>
              <a:rPr lang="en-US" dirty="0"/>
              <a:t>d</a:t>
            </a:r>
            <a:r>
              <a:rPr lang="en-US" dirty="0" smtClean="0"/>
              <a:t>etermine</a:t>
            </a:r>
            <a:r>
              <a:rPr lang="en-US" dirty="0" smtClean="0">
                <a:effectLst/>
              </a:rPr>
              <a:t> products &amp; gauge interest</a:t>
            </a:r>
          </a:p>
          <a:p>
            <a:pPr lvl="1">
              <a:lnSpc>
                <a:spcPct val="80000"/>
              </a:lnSpc>
              <a:defRPr/>
            </a:pPr>
            <a:r>
              <a:rPr lang="en-US" dirty="0"/>
              <a:t>d</a:t>
            </a:r>
            <a:r>
              <a:rPr lang="en-US" dirty="0" smtClean="0">
                <a:effectLst/>
              </a:rPr>
              <a:t>etermine marketing opportunities </a:t>
            </a:r>
          </a:p>
          <a:p>
            <a:pPr lvl="1">
              <a:lnSpc>
                <a:spcPct val="80000"/>
              </a:lnSpc>
              <a:defRPr/>
            </a:pPr>
            <a:r>
              <a:rPr lang="en-US" dirty="0" smtClean="0">
                <a:effectLst/>
              </a:rPr>
              <a:t>solve marketing problems </a:t>
            </a:r>
          </a:p>
          <a:p>
            <a:pPr lvl="1">
              <a:lnSpc>
                <a:spcPct val="80000"/>
              </a:lnSpc>
              <a:defRPr/>
            </a:pPr>
            <a:r>
              <a:rPr lang="en-US" dirty="0"/>
              <a:t>i</a:t>
            </a:r>
            <a:r>
              <a:rPr lang="en-US" dirty="0" smtClean="0">
                <a:effectLst/>
              </a:rPr>
              <a:t>mplement/measure effectiveness of marketing plans </a:t>
            </a:r>
          </a:p>
          <a:p>
            <a:pPr lvl="1">
              <a:lnSpc>
                <a:spcPct val="80000"/>
              </a:lnSpc>
              <a:defRPr/>
            </a:pPr>
            <a:r>
              <a:rPr lang="en-US" dirty="0"/>
              <a:t>m</a:t>
            </a:r>
            <a:r>
              <a:rPr lang="en-US" dirty="0" smtClean="0">
                <a:effectLst/>
              </a:rPr>
              <a:t>onitor &amp;</a:t>
            </a:r>
            <a:r>
              <a:rPr lang="en-US" dirty="0"/>
              <a:t> </a:t>
            </a:r>
            <a:r>
              <a:rPr lang="en-US" dirty="0" smtClean="0"/>
              <a:t>improve</a:t>
            </a:r>
            <a:r>
              <a:rPr lang="en-US" dirty="0" smtClean="0">
                <a:effectLst/>
              </a:rPr>
              <a:t> marketing performance</a:t>
            </a:r>
          </a:p>
          <a:p>
            <a:pPr lvl="1">
              <a:lnSpc>
                <a:spcPct val="80000"/>
              </a:lnSpc>
              <a:defRPr/>
            </a:pPr>
            <a:r>
              <a:rPr lang="en-US" dirty="0"/>
              <a:t>m</a:t>
            </a:r>
            <a:r>
              <a:rPr lang="en-US" dirty="0" smtClean="0"/>
              <a:t>ake decisions about all marketing plans</a:t>
            </a:r>
          </a:p>
          <a:p>
            <a:pPr lvl="1">
              <a:lnSpc>
                <a:spcPct val="80000"/>
              </a:lnSpc>
              <a:defRPr/>
            </a:pPr>
            <a:r>
              <a:rPr lang="en-US" dirty="0"/>
              <a:t>i</a:t>
            </a:r>
            <a:r>
              <a:rPr lang="en-US" dirty="0" smtClean="0">
                <a:effectLst/>
              </a:rPr>
              <a:t>dentify trends to determine what changes are occurring in the marketplace</a:t>
            </a:r>
          </a:p>
          <a:p>
            <a:pPr lvl="1">
              <a:lnSpc>
                <a:spcPct val="80000"/>
              </a:lnSpc>
              <a:defRPr/>
            </a:pPr>
            <a:r>
              <a:rPr lang="en-US" dirty="0"/>
              <a:t>d</a:t>
            </a:r>
            <a:r>
              <a:rPr lang="en-US" dirty="0" smtClean="0"/>
              <a:t>etermine means to neutralize your competitors from gaining market share from you</a:t>
            </a:r>
            <a:endParaRPr lang="en-US" dirty="0" smtClean="0">
              <a:effectLst/>
            </a:endParaRPr>
          </a:p>
          <a:p>
            <a:pPr eaLnBrk="1" hangingPunct="1">
              <a:lnSpc>
                <a:spcPct val="80000"/>
              </a:lnSpc>
              <a:defRPr/>
            </a:pPr>
            <a:endParaRPr lang="en-US" sz="2400" dirty="0" smtClean="0"/>
          </a:p>
          <a:p>
            <a:pPr eaLnBrk="1" hangingPunct="1">
              <a:lnSpc>
                <a:spcPct val="80000"/>
              </a:lnSpc>
              <a:buFontTx/>
              <a:buNone/>
              <a:defRPr/>
            </a:pPr>
            <a:endParaRPr lang="en-US" sz="2400" dirty="0" smtClean="0"/>
          </a:p>
        </p:txBody>
      </p:sp>
      <p:pic>
        <p:nvPicPr>
          <p:cNvPr id="8196" name="Picture 5" descr="j0198579"/>
          <p:cNvPicPr>
            <a:picLocks noGrp="1" noChangeAspect="1" noChangeArrowheads="1"/>
          </p:cNvPicPr>
          <p:nvPr>
            <p:ph sz="half" idx="2"/>
          </p:nvPr>
        </p:nvPicPr>
        <p:blipFill>
          <a:blip r:embed="rId2"/>
          <a:srcRect/>
          <a:stretch>
            <a:fillRect/>
          </a:stretch>
        </p:blipFill>
        <p:spPr>
          <a:xfrm>
            <a:off x="7162800" y="1447800"/>
            <a:ext cx="1857375" cy="20574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90600"/>
          </a:xfrm>
        </p:spPr>
        <p:txBody>
          <a:bodyPr>
            <a:normAutofit/>
          </a:bodyPr>
          <a:lstStyle/>
          <a:p>
            <a:pPr algn="ctr"/>
            <a:r>
              <a:rPr lang="en-US" sz="4400" dirty="0" smtClean="0"/>
              <a:t> “</a:t>
            </a:r>
            <a:r>
              <a:rPr lang="en-US" sz="4400" dirty="0" err="1" smtClean="0"/>
              <a:t>Mim</a:t>
            </a:r>
            <a:r>
              <a:rPr lang="en-US" sz="4400" dirty="0" smtClean="0"/>
              <a:t>” in “</a:t>
            </a:r>
            <a:r>
              <a:rPr lang="en-US" sz="4400" dirty="0" err="1" smtClean="0"/>
              <a:t>sem</a:t>
            </a:r>
            <a:r>
              <a:rPr lang="en-US" sz="4400" dirty="0" smtClean="0"/>
              <a:t>”</a:t>
            </a:r>
            <a:endParaRPr lang="en-US" sz="4400" dirty="0"/>
          </a:p>
        </p:txBody>
      </p:sp>
      <p:sp>
        <p:nvSpPr>
          <p:cNvPr id="6" name="Content Placeholder 5"/>
          <p:cNvSpPr>
            <a:spLocks noGrp="1"/>
          </p:cNvSpPr>
          <p:nvPr>
            <p:ph idx="1"/>
          </p:nvPr>
        </p:nvSpPr>
        <p:spPr>
          <a:xfrm>
            <a:off x="304800" y="1554162"/>
            <a:ext cx="8686800" cy="5075238"/>
          </a:xfrm>
        </p:spPr>
        <p:txBody>
          <a:bodyPr>
            <a:normAutofit fontScale="92500" lnSpcReduction="10000"/>
          </a:bodyPr>
          <a:lstStyle/>
          <a:p>
            <a:r>
              <a:rPr lang="en-US" sz="3600" dirty="0" smtClean="0"/>
              <a:t>Additional uses of MIM</a:t>
            </a:r>
          </a:p>
          <a:p>
            <a:pPr lvl="1"/>
            <a:r>
              <a:rPr lang="en-US" dirty="0" smtClean="0"/>
              <a:t>Be proactive with your customer base</a:t>
            </a:r>
          </a:p>
          <a:p>
            <a:pPr lvl="2"/>
            <a:r>
              <a:rPr lang="en-US" dirty="0" smtClean="0"/>
              <a:t>Attract &amp; maintain your target market by staying in touch with their ever-changing needs</a:t>
            </a:r>
          </a:p>
          <a:p>
            <a:pPr lvl="1"/>
            <a:r>
              <a:rPr lang="en-US" dirty="0" smtClean="0"/>
              <a:t>Togetherness </a:t>
            </a:r>
          </a:p>
          <a:p>
            <a:pPr lvl="2"/>
            <a:r>
              <a:rPr lang="en-US" dirty="0" smtClean="0"/>
              <a:t>Links the consumer, public and the marketer to provide better products and information to analyze your marketing efforts</a:t>
            </a:r>
          </a:p>
          <a:p>
            <a:pPr lvl="1"/>
            <a:r>
              <a:rPr lang="en-US" dirty="0" smtClean="0"/>
              <a:t>Marketing mix</a:t>
            </a:r>
          </a:p>
          <a:p>
            <a:pPr lvl="2"/>
            <a:r>
              <a:rPr lang="en-US" dirty="0" smtClean="0"/>
              <a:t>Improve your understanding of marketing as a process for your product</a:t>
            </a:r>
          </a:p>
          <a:p>
            <a:pPr lvl="1"/>
            <a:r>
              <a:rPr lang="en-US" dirty="0" smtClean="0"/>
              <a:t>Competition</a:t>
            </a:r>
          </a:p>
          <a:p>
            <a:pPr lvl="2"/>
            <a:r>
              <a:rPr lang="en-US" dirty="0" smtClean="0"/>
              <a:t>Beat them at their game!</a:t>
            </a:r>
          </a:p>
          <a:p>
            <a:endParaRPr lang="en-US" sz="3600" dirty="0" smtClean="0"/>
          </a:p>
          <a:p>
            <a:endParaRPr lang="en-US" sz="3600" dirty="0" smtClean="0"/>
          </a:p>
          <a:p>
            <a:endParaRPr lang="en-US" sz="3600" dirty="0" smtClean="0"/>
          </a:p>
          <a:p>
            <a:endParaRPr lang="en-US" sz="3600" b="1" dirty="0" smtClean="0"/>
          </a:p>
        </p:txBody>
      </p:sp>
    </p:spTree>
    <p:extLst>
      <p:ext uri="{BB962C8B-B14F-4D97-AF65-F5344CB8AC3E}">
        <p14:creationId xmlns:p14="http://schemas.microsoft.com/office/powerpoint/2010/main" xmlns="" val="3075492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1066800"/>
          </a:xfrm>
        </p:spPr>
        <p:txBody>
          <a:bodyPr>
            <a:noAutofit/>
          </a:bodyPr>
          <a:lstStyle/>
          <a:p>
            <a:pPr algn="ctr"/>
            <a:r>
              <a:rPr lang="en-US" sz="4400" dirty="0" smtClean="0"/>
              <a:t> sport marketers should ask?</a:t>
            </a:r>
            <a:endParaRPr lang="en-US" sz="4400" dirty="0"/>
          </a:p>
        </p:txBody>
      </p:sp>
      <p:sp>
        <p:nvSpPr>
          <p:cNvPr id="4" name="Text Box 4"/>
          <p:cNvSpPr txBox="1">
            <a:spLocks noGrp="1" noChangeArrowheads="1"/>
          </p:cNvSpPr>
          <p:nvPr>
            <p:ph idx="1"/>
          </p:nvPr>
        </p:nvSpPr>
        <p:spPr bwMode="auto">
          <a:xfrm>
            <a:off x="304800" y="1554162"/>
            <a:ext cx="8686800" cy="4893647"/>
          </a:xfrm>
          <a:prstGeom prst="rect">
            <a:avLst/>
          </a:prstGeom>
          <a:noFill/>
          <a:ln w="9525">
            <a:noFill/>
            <a:miter lim="800000"/>
            <a:headEnd/>
            <a:tailEnd/>
          </a:ln>
          <a:effectLst/>
        </p:spPr>
        <p:txBody>
          <a:bodyPr>
            <a:spAutoFit/>
          </a:bodyPr>
          <a:lstStyle/>
          <a:p>
            <a:pPr eaLnBrk="0" hangingPunct="0"/>
            <a:r>
              <a:rPr lang="en-CA" sz="2400" dirty="0"/>
              <a:t>Who consumes our product?</a:t>
            </a:r>
          </a:p>
          <a:p>
            <a:pPr eaLnBrk="0" hangingPunct="0"/>
            <a:r>
              <a:rPr lang="en-CA" sz="2400" dirty="0"/>
              <a:t>Who decides on the purchase?</a:t>
            </a:r>
          </a:p>
          <a:p>
            <a:pPr eaLnBrk="0" hangingPunct="0"/>
            <a:r>
              <a:rPr lang="en-CA" sz="2400" dirty="0"/>
              <a:t>Who consumes our competitors’ products?</a:t>
            </a:r>
          </a:p>
          <a:p>
            <a:pPr eaLnBrk="0" hangingPunct="0"/>
            <a:endParaRPr lang="en-CA" sz="2400" dirty="0"/>
          </a:p>
          <a:p>
            <a:pPr eaLnBrk="0" hangingPunct="0"/>
            <a:r>
              <a:rPr lang="en-CA" sz="2400" dirty="0"/>
              <a:t>What products compete with ours?</a:t>
            </a:r>
          </a:p>
          <a:p>
            <a:pPr eaLnBrk="0" hangingPunct="0"/>
            <a:r>
              <a:rPr lang="en-CA" sz="2400" dirty="0"/>
              <a:t>What products complement ours?</a:t>
            </a:r>
          </a:p>
          <a:p>
            <a:pPr eaLnBrk="0" hangingPunct="0"/>
            <a:r>
              <a:rPr lang="en-CA" sz="2400" dirty="0"/>
              <a:t>What are the key benefits sought by consumers?</a:t>
            </a:r>
          </a:p>
          <a:p>
            <a:pPr eaLnBrk="0" hangingPunct="0"/>
            <a:endParaRPr lang="en-CA" sz="2400" dirty="0"/>
          </a:p>
          <a:p>
            <a:pPr eaLnBrk="0" hangingPunct="0"/>
            <a:r>
              <a:rPr lang="en-CA" sz="2400" dirty="0"/>
              <a:t>When do consumers buy</a:t>
            </a:r>
            <a:r>
              <a:rPr lang="en-CA" sz="2400" dirty="0" smtClean="0"/>
              <a:t>?</a:t>
            </a:r>
          </a:p>
          <a:p>
            <a:pPr eaLnBrk="0" hangingPunct="0"/>
            <a:r>
              <a:rPr lang="en-CA" sz="2400" dirty="0" smtClean="0"/>
              <a:t>Why do consumers buy?</a:t>
            </a:r>
            <a:endParaRPr lang="en-CA" sz="2400" dirty="0"/>
          </a:p>
          <a:p>
            <a:pPr eaLnBrk="0" hangingPunct="0"/>
            <a:r>
              <a:rPr lang="en-CA" sz="2400" dirty="0" smtClean="0"/>
              <a:t>How </a:t>
            </a:r>
            <a:r>
              <a:rPr lang="en-CA" sz="2400" dirty="0"/>
              <a:t>do consumers consume our product?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linds(horizontal)">
                                      <p:cBhvr>
                                        <p:cTn id="18" dur="500"/>
                                        <p:tgtEl>
                                          <p:spTgt spid="4">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blinds(horizontal)">
                                      <p:cBhvr>
                                        <p:cTn id="21" dur="500"/>
                                        <p:tgtEl>
                                          <p:spTgt spid="4">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blinds(horizontal)">
                                      <p:cBhvr>
                                        <p:cTn id="24" dur="5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blinds(horizontal)">
                                      <p:cBhvr>
                                        <p:cTn id="29" dur="500"/>
                                        <p:tgtEl>
                                          <p:spTgt spid="4">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blinds(horizontal)">
                                      <p:cBhvr>
                                        <p:cTn id="3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86800" cy="990600"/>
          </a:xfrm>
        </p:spPr>
        <p:txBody>
          <a:bodyPr>
            <a:normAutofit/>
          </a:bodyPr>
          <a:lstStyle/>
          <a:p>
            <a:pPr algn="ctr"/>
            <a:r>
              <a:rPr lang="en-US" sz="4400" dirty="0" smtClean="0"/>
              <a:t>What you can learn from data</a:t>
            </a:r>
            <a:endParaRPr lang="en-US" sz="4400" dirty="0"/>
          </a:p>
        </p:txBody>
      </p:sp>
      <p:sp>
        <p:nvSpPr>
          <p:cNvPr id="4" name="Content Placeholder 3"/>
          <p:cNvSpPr>
            <a:spLocks noGrp="1"/>
          </p:cNvSpPr>
          <p:nvPr>
            <p:ph sz="half" idx="1"/>
          </p:nvPr>
        </p:nvSpPr>
        <p:spPr>
          <a:xfrm>
            <a:off x="304800" y="1600200"/>
            <a:ext cx="4191000" cy="3124200"/>
          </a:xfrm>
        </p:spPr>
        <p:txBody>
          <a:bodyPr/>
          <a:lstStyle/>
          <a:p>
            <a:r>
              <a:rPr lang="en-US" dirty="0" smtClean="0"/>
              <a:t>General Market Data</a:t>
            </a:r>
          </a:p>
          <a:p>
            <a:pPr lvl="1"/>
            <a:r>
              <a:rPr lang="en-US" dirty="0" smtClean="0"/>
              <a:t>Size of Market</a:t>
            </a:r>
          </a:p>
          <a:p>
            <a:pPr lvl="1"/>
            <a:r>
              <a:rPr lang="en-US" dirty="0" smtClean="0"/>
              <a:t>Demographics</a:t>
            </a:r>
          </a:p>
          <a:p>
            <a:pPr lvl="1"/>
            <a:r>
              <a:rPr lang="en-US" dirty="0" smtClean="0"/>
              <a:t>Purchase Behaviors</a:t>
            </a:r>
          </a:p>
          <a:p>
            <a:pPr lvl="1"/>
            <a:r>
              <a:rPr lang="en-US" dirty="0" smtClean="0"/>
              <a:t>Future Trends</a:t>
            </a:r>
          </a:p>
          <a:p>
            <a:pPr lvl="1"/>
            <a:r>
              <a:rPr lang="en-US" dirty="0" smtClean="0"/>
              <a:t>Spectatorship or Participation Level</a:t>
            </a:r>
            <a:endParaRPr lang="en-US" dirty="0"/>
          </a:p>
        </p:txBody>
      </p:sp>
      <p:sp>
        <p:nvSpPr>
          <p:cNvPr id="5" name="Content Placeholder 4"/>
          <p:cNvSpPr>
            <a:spLocks noGrp="1"/>
          </p:cNvSpPr>
          <p:nvPr>
            <p:ph sz="half" idx="2"/>
          </p:nvPr>
        </p:nvSpPr>
        <p:spPr>
          <a:xfrm>
            <a:off x="4648200" y="1600200"/>
            <a:ext cx="4343400" cy="3200400"/>
          </a:xfrm>
        </p:spPr>
        <p:txBody>
          <a:bodyPr/>
          <a:lstStyle/>
          <a:p>
            <a:r>
              <a:rPr lang="en-US" dirty="0" smtClean="0"/>
              <a:t>Individual Consumer Data</a:t>
            </a:r>
          </a:p>
          <a:p>
            <a:pPr lvl="1"/>
            <a:r>
              <a:rPr lang="en-US" dirty="0" smtClean="0"/>
              <a:t>Names and Numbers</a:t>
            </a:r>
          </a:p>
          <a:p>
            <a:pPr lvl="1"/>
            <a:r>
              <a:rPr lang="en-US" dirty="0" smtClean="0"/>
              <a:t>Product Usage (Frequency)</a:t>
            </a:r>
          </a:p>
          <a:p>
            <a:pPr lvl="1"/>
            <a:r>
              <a:rPr lang="en-US" dirty="0" smtClean="0"/>
              <a:t>Method of Payment</a:t>
            </a:r>
          </a:p>
          <a:p>
            <a:pPr lvl="1"/>
            <a:r>
              <a:rPr lang="en-US" dirty="0" smtClean="0"/>
              <a:t>Pattern of Consumption</a:t>
            </a:r>
            <a:endParaRPr lang="en-US" dirty="0"/>
          </a:p>
        </p:txBody>
      </p:sp>
      <p:sp>
        <p:nvSpPr>
          <p:cNvPr id="6" name="TextBox 5"/>
          <p:cNvSpPr txBox="1"/>
          <p:nvPr/>
        </p:nvSpPr>
        <p:spPr>
          <a:xfrm>
            <a:off x="1295400" y="5181600"/>
            <a:ext cx="7315200" cy="3305520"/>
          </a:xfrm>
          <a:prstGeom prst="rect">
            <a:avLst/>
          </a:prstGeom>
          <a:noFill/>
        </p:spPr>
        <p:txBody>
          <a:bodyPr wrap="square" rtlCol="0">
            <a:spAutoFit/>
          </a:bodyPr>
          <a:lstStyle/>
          <a:p>
            <a:r>
              <a:rPr lang="en-US" dirty="0" smtClean="0">
                <a:solidFill>
                  <a:schemeClr val="tx2"/>
                </a:solidFill>
                <a:effectLst/>
                <a:latin typeface="+mn-lt"/>
              </a:rPr>
              <a:t> Example: If you want to encourage someone  to purchase tickets to the Carolina Panthers you might use the data listed above to assist in your marketing plans…or look at current trends in the marketplace</a:t>
            </a:r>
          </a:p>
          <a:p>
            <a:r>
              <a:rPr lang="en-US" sz="1800" dirty="0" smtClean="0">
                <a:hlinkClick r:id="rId2"/>
              </a:rPr>
              <a:t>http</a:t>
            </a:r>
            <a:r>
              <a:rPr lang="en-US" sz="1800" dirty="0">
                <a:hlinkClick r:id="rId2"/>
              </a:rPr>
              <a:t>://www.youtube.com/watch?v=RHPLVHgTGd0&amp;feature=relmfu</a:t>
            </a:r>
            <a:endParaRPr lang="en-US" sz="1800" dirty="0" smtClean="0">
              <a:solidFill>
                <a:schemeClr val="tx2"/>
              </a:solidFill>
              <a:effectLst/>
              <a:latin typeface="+mn-lt"/>
            </a:endParaRPr>
          </a:p>
          <a:p>
            <a:pPr>
              <a:buNone/>
            </a:pPr>
            <a:endParaRPr lang="en-US" dirty="0" smtClean="0">
              <a:solidFill>
                <a:schemeClr val="tx2"/>
              </a:solidFill>
              <a:effectLst/>
              <a:latin typeface="+mn-lt"/>
            </a:endParaRPr>
          </a:p>
          <a:p>
            <a:endParaRPr lang="en-US" dirty="0" smtClean="0">
              <a:solidFill>
                <a:schemeClr val="tx2"/>
              </a:solidFill>
              <a:effectLst/>
              <a:latin typeface="+mn-lt"/>
            </a:endParaRPr>
          </a:p>
          <a:p>
            <a:endParaRPr lang="en-US" sz="1800" dirty="0" smtClean="0"/>
          </a:p>
          <a:p>
            <a:pPr>
              <a:buNone/>
            </a:pPr>
            <a:endParaRPr lang="en-US" dirty="0" smtClean="0">
              <a:solidFill>
                <a:schemeClr val="tx2"/>
              </a:solidFill>
              <a:effectLst/>
              <a:latin typeface="+mn-lt"/>
            </a:endParaRPr>
          </a:p>
          <a:p>
            <a:endParaRPr lang="en-US" dirty="0">
              <a:solidFill>
                <a:schemeClr val="tx2"/>
              </a:solidFill>
              <a:effectLst/>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86800" cy="914400"/>
          </a:xfrm>
        </p:spPr>
        <p:txBody>
          <a:bodyPr>
            <a:normAutofit/>
          </a:bodyPr>
          <a:lstStyle/>
          <a:p>
            <a:pPr algn="ctr"/>
            <a:r>
              <a:rPr lang="en-US" sz="4400" dirty="0" smtClean="0"/>
              <a:t>Sources of data</a:t>
            </a:r>
            <a:endParaRPr lang="en-US" sz="4400" dirty="0"/>
          </a:p>
        </p:txBody>
      </p:sp>
      <p:sp>
        <p:nvSpPr>
          <p:cNvPr id="3" name="Content Placeholder 2"/>
          <p:cNvSpPr>
            <a:spLocks noGrp="1"/>
          </p:cNvSpPr>
          <p:nvPr>
            <p:ph sz="half" idx="1"/>
          </p:nvPr>
        </p:nvSpPr>
        <p:spPr/>
        <p:txBody>
          <a:bodyPr>
            <a:normAutofit lnSpcReduction="10000"/>
          </a:bodyPr>
          <a:lstStyle/>
          <a:p>
            <a:r>
              <a:rPr lang="en-US" dirty="0" smtClean="0"/>
              <a:t>Primary Sources</a:t>
            </a:r>
          </a:p>
          <a:p>
            <a:pPr lvl="1"/>
            <a:r>
              <a:rPr lang="en-US" dirty="0" smtClean="0"/>
              <a:t>Primary sources are original materials</a:t>
            </a:r>
          </a:p>
          <a:p>
            <a:endParaRPr lang="en-US" dirty="0" smtClean="0"/>
          </a:p>
          <a:p>
            <a:r>
              <a:rPr lang="en-US" dirty="0" smtClean="0"/>
              <a:t>Examples:</a:t>
            </a:r>
          </a:p>
          <a:p>
            <a:pPr lvl="1"/>
            <a:r>
              <a:rPr lang="en-US" dirty="0" smtClean="0"/>
              <a:t>Interviews</a:t>
            </a:r>
          </a:p>
          <a:p>
            <a:pPr lvl="1"/>
            <a:r>
              <a:rPr lang="en-US" dirty="0" smtClean="0"/>
              <a:t>Newspaper articles</a:t>
            </a:r>
          </a:p>
          <a:p>
            <a:pPr lvl="1"/>
            <a:r>
              <a:rPr lang="en-US" dirty="0" smtClean="0"/>
              <a:t>Focus Groups</a:t>
            </a:r>
          </a:p>
          <a:p>
            <a:pPr lvl="1"/>
            <a:r>
              <a:rPr lang="en-US" dirty="0" smtClean="0"/>
              <a:t>Polls &amp; Surveys</a:t>
            </a:r>
          </a:p>
          <a:p>
            <a:pPr lvl="1"/>
            <a:r>
              <a:rPr lang="en-US" dirty="0" smtClean="0"/>
              <a:t>Sampling</a:t>
            </a:r>
          </a:p>
          <a:p>
            <a:pPr marL="457200" lvl="1" indent="0">
              <a:buNone/>
            </a:pPr>
            <a:endParaRPr lang="en-US" dirty="0" smtClean="0"/>
          </a:p>
        </p:txBody>
      </p:sp>
      <p:sp>
        <p:nvSpPr>
          <p:cNvPr id="4" name="Content Placeholder 3"/>
          <p:cNvSpPr>
            <a:spLocks noGrp="1"/>
          </p:cNvSpPr>
          <p:nvPr>
            <p:ph sz="half" idx="2"/>
          </p:nvPr>
        </p:nvSpPr>
        <p:spPr/>
        <p:txBody>
          <a:bodyPr>
            <a:normAutofit lnSpcReduction="10000"/>
          </a:bodyPr>
          <a:lstStyle/>
          <a:p>
            <a:r>
              <a:rPr lang="en-US" dirty="0" smtClean="0"/>
              <a:t>Secondary Sources</a:t>
            </a:r>
          </a:p>
          <a:p>
            <a:pPr lvl="1"/>
            <a:r>
              <a:rPr lang="en-US" dirty="0" smtClean="0"/>
              <a:t>Information generated after reviewing primary data</a:t>
            </a:r>
          </a:p>
          <a:p>
            <a:pPr lvl="1"/>
            <a:r>
              <a:rPr lang="en-US" dirty="0" smtClean="0"/>
              <a:t>Conclusions you make from primary data</a:t>
            </a:r>
          </a:p>
          <a:p>
            <a:pPr lvl="1"/>
            <a:endParaRPr lang="en-US" dirty="0" smtClean="0"/>
          </a:p>
          <a:p>
            <a:r>
              <a:rPr lang="en-US" dirty="0" smtClean="0"/>
              <a:t>Examples:</a:t>
            </a:r>
          </a:p>
          <a:p>
            <a:pPr lvl="1"/>
            <a:r>
              <a:rPr lang="en-US" dirty="0" smtClean="0"/>
              <a:t>Reports</a:t>
            </a:r>
          </a:p>
          <a:p>
            <a:pPr lvl="1"/>
            <a:r>
              <a:rPr lang="en-US" dirty="0" smtClean="0"/>
              <a:t>Summary</a:t>
            </a:r>
          </a:p>
          <a:p>
            <a:pPr lvl="1"/>
            <a:r>
              <a:rPr lang="en-US" dirty="0" smtClean="0"/>
              <a:t>Recommendations</a:t>
            </a:r>
          </a:p>
          <a:p>
            <a:pPr lvl="1"/>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19400" y="2971798"/>
            <a:ext cx="1385887" cy="9144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74433" y="5410200"/>
            <a:ext cx="1329267" cy="1038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162800" y="3886199"/>
            <a:ext cx="1770592" cy="16002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686800" cy="993648"/>
          </a:xfrm>
        </p:spPr>
        <p:txBody>
          <a:bodyPr>
            <a:normAutofit/>
          </a:bodyPr>
          <a:lstStyle/>
          <a:p>
            <a:pPr algn="ctr"/>
            <a:r>
              <a:rPr lang="en-US" sz="4400" dirty="0" smtClean="0"/>
              <a:t>Sources of data</a:t>
            </a:r>
            <a:endParaRPr lang="en-US" sz="4400" dirty="0"/>
          </a:p>
        </p:txBody>
      </p:sp>
      <p:sp>
        <p:nvSpPr>
          <p:cNvPr id="4" name="Content Placeholder 3"/>
          <p:cNvSpPr>
            <a:spLocks noGrp="1"/>
          </p:cNvSpPr>
          <p:nvPr>
            <p:ph sz="half" idx="1"/>
          </p:nvPr>
        </p:nvSpPr>
        <p:spPr/>
        <p:txBody>
          <a:bodyPr/>
          <a:lstStyle/>
          <a:p>
            <a:r>
              <a:rPr lang="en-US" dirty="0" smtClean="0"/>
              <a:t>Internal </a:t>
            </a:r>
          </a:p>
          <a:p>
            <a:pPr>
              <a:buNone/>
            </a:pPr>
            <a:r>
              <a:rPr lang="en-US" dirty="0" smtClean="0"/>
              <a:t>Within organization info</a:t>
            </a:r>
          </a:p>
          <a:p>
            <a:pPr lvl="1"/>
            <a:r>
              <a:rPr lang="en-US" dirty="0" smtClean="0"/>
              <a:t>Sales Records</a:t>
            </a:r>
          </a:p>
          <a:p>
            <a:pPr lvl="1"/>
            <a:r>
              <a:rPr lang="en-US" dirty="0" smtClean="0"/>
              <a:t>Accounting Records</a:t>
            </a:r>
          </a:p>
          <a:p>
            <a:pPr lvl="1"/>
            <a:r>
              <a:rPr lang="en-US" dirty="0" smtClean="0"/>
              <a:t>Communication within the organization (Complaints/Praise)</a:t>
            </a:r>
            <a:endParaRPr lang="en-US" dirty="0"/>
          </a:p>
        </p:txBody>
      </p:sp>
      <p:sp>
        <p:nvSpPr>
          <p:cNvPr id="5" name="Content Placeholder 4"/>
          <p:cNvSpPr>
            <a:spLocks noGrp="1"/>
          </p:cNvSpPr>
          <p:nvPr>
            <p:ph sz="half" idx="2"/>
          </p:nvPr>
        </p:nvSpPr>
        <p:spPr/>
        <p:txBody>
          <a:bodyPr/>
          <a:lstStyle/>
          <a:p>
            <a:r>
              <a:rPr lang="en-US" dirty="0" smtClean="0"/>
              <a:t>External</a:t>
            </a:r>
          </a:p>
          <a:p>
            <a:pPr>
              <a:buNone/>
            </a:pPr>
            <a:r>
              <a:rPr lang="en-US" dirty="0" smtClean="0"/>
              <a:t>	Outside organization info</a:t>
            </a:r>
          </a:p>
          <a:p>
            <a:pPr lvl="1"/>
            <a:r>
              <a:rPr lang="en-US" dirty="0" smtClean="0"/>
              <a:t>Census Reports</a:t>
            </a:r>
          </a:p>
          <a:p>
            <a:pPr lvl="1"/>
            <a:r>
              <a:rPr lang="en-US" dirty="0" smtClean="0"/>
              <a:t>Public Libraries</a:t>
            </a:r>
          </a:p>
          <a:p>
            <a:pPr lvl="1"/>
            <a:r>
              <a:rPr lang="en-US" dirty="0" smtClean="0"/>
              <a:t>State Agencies</a:t>
            </a:r>
          </a:p>
          <a:p>
            <a:pPr lvl="1"/>
            <a:r>
              <a:rPr lang="en-US" dirty="0" smtClean="0"/>
              <a:t>Chamber of Commerce</a:t>
            </a:r>
          </a:p>
          <a:p>
            <a:pPr lvl="1"/>
            <a:endParaRPr lang="en-US" dirty="0" smtClean="0"/>
          </a:p>
        </p:txBody>
      </p:sp>
      <p:pic>
        <p:nvPicPr>
          <p:cNvPr id="32770" name="Picture 2" descr="http://www.winepressofwords.com/wp-content/uploads/2010/11/accounting_records.jpg"/>
          <p:cNvPicPr>
            <a:picLocks noChangeAspect="1" noChangeArrowheads="1"/>
          </p:cNvPicPr>
          <p:nvPr/>
        </p:nvPicPr>
        <p:blipFill>
          <a:blip r:embed="rId2"/>
          <a:srcRect/>
          <a:stretch>
            <a:fillRect/>
          </a:stretch>
        </p:blipFill>
        <p:spPr bwMode="auto">
          <a:xfrm>
            <a:off x="914400" y="4724400"/>
            <a:ext cx="2895600" cy="1940052"/>
          </a:xfrm>
          <a:prstGeom prst="rect">
            <a:avLst/>
          </a:prstGeom>
          <a:noFill/>
        </p:spPr>
      </p:pic>
      <p:pic>
        <p:nvPicPr>
          <p:cNvPr id="32772" name="Picture 4" descr="Census bureau logo.jpg"/>
          <p:cNvPicPr>
            <a:picLocks noChangeAspect="1" noChangeArrowheads="1"/>
          </p:cNvPicPr>
          <p:nvPr/>
        </p:nvPicPr>
        <p:blipFill>
          <a:blip r:embed="rId3"/>
          <a:srcRect/>
          <a:stretch>
            <a:fillRect/>
          </a:stretch>
        </p:blipFill>
        <p:spPr bwMode="auto">
          <a:xfrm>
            <a:off x="5410200" y="4494783"/>
            <a:ext cx="2209800" cy="222453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600"/>
            <a:ext cx="8991600" cy="762000"/>
          </a:xfrm>
        </p:spPr>
        <p:txBody>
          <a:bodyPr>
            <a:noAutofit/>
          </a:bodyPr>
          <a:lstStyle/>
          <a:p>
            <a:pPr algn="ctr">
              <a:lnSpc>
                <a:spcPct val="80000"/>
              </a:lnSpc>
            </a:pPr>
            <a:r>
              <a:rPr lang="en-US" sz="4400" dirty="0" smtClean="0"/>
              <a:t> </a:t>
            </a:r>
            <a:r>
              <a:rPr lang="en-US" sz="4000" dirty="0" smtClean="0"/>
              <a:t>types of data - Internal reports</a:t>
            </a:r>
            <a:endParaRPr lang="en-US" sz="4000" dirty="0"/>
          </a:p>
        </p:txBody>
      </p:sp>
      <p:sp>
        <p:nvSpPr>
          <p:cNvPr id="6" name="Content Placeholder 5"/>
          <p:cNvSpPr>
            <a:spLocks noGrp="1"/>
          </p:cNvSpPr>
          <p:nvPr>
            <p:ph idx="1"/>
          </p:nvPr>
        </p:nvSpPr>
        <p:spPr>
          <a:xfrm>
            <a:off x="228600" y="1295400"/>
            <a:ext cx="8763000" cy="5334000"/>
          </a:xfrm>
        </p:spPr>
        <p:txBody>
          <a:bodyPr>
            <a:noAutofit/>
          </a:bodyPr>
          <a:lstStyle/>
          <a:p>
            <a:r>
              <a:rPr lang="en-US" b="1" dirty="0" smtClean="0"/>
              <a:t>Request and Complaint Reports </a:t>
            </a:r>
            <a:r>
              <a:rPr lang="en-US" sz="2500" b="1" dirty="0" smtClean="0"/>
              <a:t>-</a:t>
            </a:r>
            <a:r>
              <a:rPr lang="en-US" sz="2800" b="1" dirty="0" smtClean="0"/>
              <a:t> </a:t>
            </a:r>
            <a:r>
              <a:rPr lang="en-US" sz="2800" dirty="0" smtClean="0"/>
              <a:t>A record of customers and the product(s) that they requested, along with records of complaints made by customers.</a:t>
            </a:r>
          </a:p>
          <a:p>
            <a:r>
              <a:rPr lang="en-US" b="1" dirty="0" smtClean="0"/>
              <a:t>Lost Sales Reports – </a:t>
            </a:r>
            <a:r>
              <a:rPr lang="en-US" sz="2800" dirty="0" smtClean="0"/>
              <a:t>returns, damages or refusals</a:t>
            </a:r>
            <a:endParaRPr lang="en-US" b="1" dirty="0" smtClean="0"/>
          </a:p>
          <a:p>
            <a:r>
              <a:rPr lang="en-US" b="1" dirty="0" smtClean="0"/>
              <a:t>Call Report - </a:t>
            </a:r>
            <a:r>
              <a:rPr lang="en-US" sz="2800" dirty="0" smtClean="0"/>
              <a:t>records of sales people’s meeting or contact with customers</a:t>
            </a:r>
          </a:p>
          <a:p>
            <a:r>
              <a:rPr lang="en-US" b="1" dirty="0" smtClean="0"/>
              <a:t>Activity Report </a:t>
            </a:r>
            <a:r>
              <a:rPr lang="en-US" dirty="0" smtClean="0"/>
              <a:t>- </a:t>
            </a:r>
            <a:r>
              <a:rPr lang="en-US" sz="2800" dirty="0" smtClean="0"/>
              <a:t>reports requiring salespeople to provide details (such as number of calls made, new accounts opened, displays arranged, dealer sales meetings attended and so on) as a measure of their activity in a given sales period.</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2584</TotalTime>
  <Words>670</Words>
  <Application>Microsoft Office PowerPoint</Application>
  <PresentationFormat>On-screen Show (4:3)</PresentationFormat>
  <Paragraphs>153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SEM1 2.03 A - Marketing information management</vt:lpstr>
      <vt:lpstr>Vocabulary</vt:lpstr>
      <vt:lpstr>“MIM” in “Sem”</vt:lpstr>
      <vt:lpstr> “Mim” in “sem”</vt:lpstr>
      <vt:lpstr> sport marketers should ask?</vt:lpstr>
      <vt:lpstr>What you can learn from data</vt:lpstr>
      <vt:lpstr>Sources of data</vt:lpstr>
      <vt:lpstr>Sources of data</vt:lpstr>
      <vt:lpstr> types of data - Internal reports</vt:lpstr>
      <vt:lpstr>Types of data - External Reports</vt:lpstr>
      <vt:lpstr>Data - Customer Information</vt:lpstr>
      <vt:lpstr>Data - Marketing Mix (4 P’s)</vt:lpstr>
      <vt:lpstr>Data - Business Environment</vt:lpstr>
    </vt:vector>
  </TitlesOfParts>
  <Company>NRMPS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Acquire foundational knowledge of marketing-information management to understand its nature and scope</dc:title>
  <dc:creator>NRMS</dc:creator>
  <cp:lastModifiedBy>Cassidy Brauns</cp:lastModifiedBy>
  <cp:revision>128</cp:revision>
  <cp:lastPrinted>2011-06-14T12:29:46Z</cp:lastPrinted>
  <dcterms:created xsi:type="dcterms:W3CDTF">2010-10-26T13:54:26Z</dcterms:created>
  <dcterms:modified xsi:type="dcterms:W3CDTF">2012-11-29T18:46:37Z</dcterms:modified>
</cp:coreProperties>
</file>