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75" r:id="rId4"/>
    <p:sldId id="274" r:id="rId5"/>
    <p:sldId id="273" r:id="rId6"/>
    <p:sldId id="272" r:id="rId7"/>
    <p:sldId id="271" r:id="rId8"/>
    <p:sldId id="270" r:id="rId9"/>
    <p:sldId id="264" r:id="rId10"/>
    <p:sldId id="263" r:id="rId11"/>
    <p:sldId id="259" r:id="rId12"/>
    <p:sldId id="257" r:id="rId13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2" autoAdjust="0"/>
    <p:restoredTop sz="94581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FFCF0C2B-F365-4C04-93AB-0334DADE4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3C735-CF0E-492D-907D-42B59E13CD35}" type="datetimeFigureOut">
              <a:rPr lang="en-US"/>
              <a:pPr>
                <a:defRPr/>
              </a:pPr>
              <a:t>8/21/2012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BB344A-4912-485E-948F-92EB363AE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20CE37-676F-4B7D-AD7F-BABBD05FDC6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C8369-4262-4B74-9CED-D459BBBCE934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5C1A92-F7B3-4408-A61E-AF2B4C02207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5C8956-E49B-481C-B40E-57262EF1F94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F31C44-4FD0-456A-A9E5-4C67EA474DE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BBDC8D-B249-4241-AAF4-483BE09985D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785B85-74F3-47F4-9364-C2FEACA62B5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ABD913-2D5E-43EB-BA97-6D449328B42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DC4F04-D57B-4980-AB14-21F7DB60E75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86CB99-34A8-4B29-83FF-4A6E4E8160B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89A802-DEA2-49AF-966F-C34D746AF36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91168-9D48-41FB-9842-D25DF54AC7ED}" type="datetimeFigureOut">
              <a:rPr lang="en-US"/>
              <a:pPr>
                <a:defRPr/>
              </a:pPr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F622-6EEF-45EE-93E5-23189B79B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7D9A-6BC8-48FD-A867-2E9F9AB97224}" type="datetimeFigureOut">
              <a:rPr lang="en-US"/>
              <a:pPr>
                <a:defRPr/>
              </a:pPr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04E1F-AF48-4C2C-BB94-1307BA3E0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FC6EB-9936-4563-BF73-F3936E54CE5C}" type="datetimeFigureOut">
              <a:rPr lang="en-US"/>
              <a:pPr>
                <a:defRPr/>
              </a:pPr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3E1AA-A26E-4629-8AAE-6B3BFF518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A51A-1ACB-4D53-86D7-6121B045EF3F}" type="datetimeFigureOut">
              <a:rPr lang="en-US"/>
              <a:pPr>
                <a:defRPr/>
              </a:pPr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6233A-0BA0-4038-A8EF-3022B44D6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5F15B-74F8-438A-A370-B3A32D9C012C}" type="datetimeFigureOut">
              <a:rPr lang="en-US"/>
              <a:pPr>
                <a:defRPr/>
              </a:pPr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8EF13-5F14-466B-A3A9-92119813C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19DB-6762-4EA8-9341-5882B286C465}" type="datetimeFigureOut">
              <a:rPr lang="en-US"/>
              <a:pPr>
                <a:defRPr/>
              </a:pPr>
              <a:t>8/21/2012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5B173-09E0-472E-AA6A-A473FB7E2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3D70-9390-4944-BA46-5F8A73117AAA}" type="datetimeFigureOut">
              <a:rPr lang="en-US"/>
              <a:pPr>
                <a:defRPr/>
              </a:pPr>
              <a:t>8/21/2012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A13B6-439F-44F9-897F-7F2F65BAB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F047-6FBA-497C-8F61-389401910D12}" type="datetimeFigureOut">
              <a:rPr lang="en-US"/>
              <a:pPr>
                <a:defRPr/>
              </a:pPr>
              <a:t>8/21/2012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0C87F-B80C-45FB-BC9A-857520AC6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C3F74-2F88-4E56-81BF-C83FCF2F3592}" type="datetimeFigureOut">
              <a:rPr lang="en-US"/>
              <a:pPr>
                <a:defRPr/>
              </a:pPr>
              <a:t>8/21/2012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3CF8F-DA6E-4A58-93EF-B12B73CE9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EDAC7-BFE5-45BD-8662-0300C1A0A96B}" type="datetimeFigureOut">
              <a:rPr lang="en-US"/>
              <a:pPr>
                <a:defRPr/>
              </a:pPr>
              <a:t>8/21/2012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B54ED-30A0-4CA7-9E83-081DC99D4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EDC9-C4F0-4162-BA2D-C7D4DDAC2894}" type="datetimeFigureOut">
              <a:rPr lang="en-US"/>
              <a:pPr>
                <a:defRPr/>
              </a:pPr>
              <a:t>8/21/2012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A9C7D-2931-4512-B3A1-AC909CB9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103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04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6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5453" y="3308461"/>
                  <a:ext cx="492237" cy="560469"/>
                </a:xfrm>
                <a:custGeom>
                  <a:avLst/>
                  <a:gdLst>
                    <a:gd name="T0" fmla="*/ 435366 w 750"/>
                    <a:gd name="T1" fmla="*/ 373732 h 856"/>
                    <a:gd name="T2" fmla="*/ 381601 w 750"/>
                    <a:gd name="T3" fmla="*/ 344883 h 856"/>
                    <a:gd name="T4" fmla="*/ 321279 w 750"/>
                    <a:gd name="T5" fmla="*/ 314722 h 856"/>
                    <a:gd name="T6" fmla="*/ 322591 w 750"/>
                    <a:gd name="T7" fmla="*/ 249155 h 856"/>
                    <a:gd name="T8" fmla="*/ 478641 w 750"/>
                    <a:gd name="T9" fmla="*/ 239975 h 856"/>
                    <a:gd name="T10" fmla="*/ 487820 w 750"/>
                    <a:gd name="T11" fmla="*/ 200635 h 856"/>
                    <a:gd name="T12" fmla="*/ 490443 w 750"/>
                    <a:gd name="T13" fmla="*/ 149493 h 856"/>
                    <a:gd name="T14" fmla="*/ 483886 w 750"/>
                    <a:gd name="T15" fmla="*/ 135068 h 856"/>
                    <a:gd name="T16" fmla="*/ 441923 w 750"/>
                    <a:gd name="T17" fmla="*/ 114087 h 856"/>
                    <a:gd name="T18" fmla="*/ 382912 w 750"/>
                    <a:gd name="T19" fmla="*/ 186210 h 856"/>
                    <a:gd name="T20" fmla="*/ 361931 w 750"/>
                    <a:gd name="T21" fmla="*/ 200635 h 856"/>
                    <a:gd name="T22" fmla="*/ 260957 w 750"/>
                    <a:gd name="T23" fmla="*/ 258334 h 856"/>
                    <a:gd name="T24" fmla="*/ 258335 w 750"/>
                    <a:gd name="T25" fmla="*/ 139002 h 856"/>
                    <a:gd name="T26" fmla="*/ 260957 w 750"/>
                    <a:gd name="T27" fmla="*/ 112775 h 856"/>
                    <a:gd name="T28" fmla="*/ 260957 w 750"/>
                    <a:gd name="T29" fmla="*/ 57699 h 856"/>
                    <a:gd name="T30" fmla="*/ 251778 w 750"/>
                    <a:gd name="T31" fmla="*/ 0 h 856"/>
                    <a:gd name="T32" fmla="*/ 233419 w 750"/>
                    <a:gd name="T33" fmla="*/ 30161 h 856"/>
                    <a:gd name="T34" fmla="*/ 230797 w 750"/>
                    <a:gd name="T35" fmla="*/ 70812 h 856"/>
                    <a:gd name="T36" fmla="*/ 233419 w 750"/>
                    <a:gd name="T37" fmla="*/ 131134 h 856"/>
                    <a:gd name="T38" fmla="*/ 237353 w 750"/>
                    <a:gd name="T39" fmla="*/ 198013 h 856"/>
                    <a:gd name="T40" fmla="*/ 179654 w 750"/>
                    <a:gd name="T41" fmla="*/ 230796 h 856"/>
                    <a:gd name="T42" fmla="*/ 94417 w 750"/>
                    <a:gd name="T43" fmla="*/ 99662 h 856"/>
                    <a:gd name="T44" fmla="*/ 55076 w 750"/>
                    <a:gd name="T45" fmla="*/ 111464 h 856"/>
                    <a:gd name="T46" fmla="*/ 9179 w 750"/>
                    <a:gd name="T47" fmla="*/ 135068 h 856"/>
                    <a:gd name="T48" fmla="*/ 1311 w 750"/>
                    <a:gd name="T49" fmla="*/ 145559 h 856"/>
                    <a:gd name="T50" fmla="*/ 45897 w 750"/>
                    <a:gd name="T51" fmla="*/ 182276 h 856"/>
                    <a:gd name="T52" fmla="*/ 74747 w 750"/>
                    <a:gd name="T53" fmla="*/ 199324 h 856"/>
                    <a:gd name="T54" fmla="*/ 110153 w 750"/>
                    <a:gd name="T55" fmla="*/ 216371 h 856"/>
                    <a:gd name="T56" fmla="*/ 194079 w 750"/>
                    <a:gd name="T57" fmla="*/ 262268 h 856"/>
                    <a:gd name="T58" fmla="*/ 142936 w 750"/>
                    <a:gd name="T59" fmla="*/ 326524 h 856"/>
                    <a:gd name="T60" fmla="*/ 10491 w 750"/>
                    <a:gd name="T61" fmla="*/ 329147 h 856"/>
                    <a:gd name="T62" fmla="*/ 3934 w 750"/>
                    <a:gd name="T63" fmla="*/ 361930 h 856"/>
                    <a:gd name="T64" fmla="*/ 1311 w 750"/>
                    <a:gd name="T65" fmla="*/ 411761 h 856"/>
                    <a:gd name="T66" fmla="*/ 6557 w 750"/>
                    <a:gd name="T67" fmla="*/ 426186 h 856"/>
                    <a:gd name="T68" fmla="*/ 48520 w 750"/>
                    <a:gd name="T69" fmla="*/ 448479 h 856"/>
                    <a:gd name="T70" fmla="*/ 107530 w 750"/>
                    <a:gd name="T71" fmla="*/ 376355 h 856"/>
                    <a:gd name="T72" fmla="*/ 128512 w 750"/>
                    <a:gd name="T73" fmla="*/ 361930 h 856"/>
                    <a:gd name="T74" fmla="*/ 230797 w 750"/>
                    <a:gd name="T75" fmla="*/ 304231 h 856"/>
                    <a:gd name="T76" fmla="*/ 232108 w 750"/>
                    <a:gd name="T77" fmla="*/ 422252 h 856"/>
                    <a:gd name="T78" fmla="*/ 230797 w 750"/>
                    <a:gd name="T79" fmla="*/ 449790 h 856"/>
                    <a:gd name="T80" fmla="*/ 199324 w 750"/>
                    <a:gd name="T81" fmla="*/ 535027 h 856"/>
                    <a:gd name="T82" fmla="*/ 237353 w 750"/>
                    <a:gd name="T83" fmla="*/ 561254 h 856"/>
                    <a:gd name="T84" fmla="*/ 253089 w 750"/>
                    <a:gd name="T85" fmla="*/ 558631 h 856"/>
                    <a:gd name="T86" fmla="*/ 259646 w 750"/>
                    <a:gd name="T87" fmla="*/ 491753 h 856"/>
                    <a:gd name="T88" fmla="*/ 326525 w 750"/>
                    <a:gd name="T89" fmla="*/ 503555 h 856"/>
                    <a:gd name="T90" fmla="*/ 255712 w 750"/>
                    <a:gd name="T91" fmla="*/ 393402 h 856"/>
                    <a:gd name="T92" fmla="*/ 285873 w 750"/>
                    <a:gd name="T93" fmla="*/ 317345 h 856"/>
                    <a:gd name="T94" fmla="*/ 369799 w 750"/>
                    <a:gd name="T95" fmla="*/ 368487 h 856"/>
                    <a:gd name="T96" fmla="*/ 402583 w 750"/>
                    <a:gd name="T97" fmla="*/ 389468 h 856"/>
                    <a:gd name="T98" fmla="*/ 431432 w 750"/>
                    <a:gd name="T99" fmla="*/ 406516 h 856"/>
                    <a:gd name="T100" fmla="*/ 489131 w 750"/>
                    <a:gd name="T101" fmla="*/ 417006 h 856"/>
                    <a:gd name="T102" fmla="*/ 445857 w 750"/>
                    <a:gd name="T103" fmla="*/ 380289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7" name="Freeform 53"/>
                <p:cNvSpPr>
                  <a:spLocks noChangeAspect="1"/>
                </p:cNvSpPr>
                <p:nvPr/>
              </p:nvSpPr>
              <p:spPr bwMode="auto">
                <a:xfrm rot="-608747">
                  <a:off x="8714480" y="887175"/>
                  <a:ext cx="384263" cy="439800"/>
                </a:xfrm>
                <a:custGeom>
                  <a:avLst/>
                  <a:gdLst>
                    <a:gd name="T0" fmla="*/ 340511 w 750"/>
                    <a:gd name="T1" fmla="*/ 292305 h 856"/>
                    <a:gd name="T2" fmla="*/ 298460 w 750"/>
                    <a:gd name="T3" fmla="*/ 269742 h 856"/>
                    <a:gd name="T4" fmla="*/ 251280 w 750"/>
                    <a:gd name="T5" fmla="*/ 246152 h 856"/>
                    <a:gd name="T6" fmla="*/ 252306 w 750"/>
                    <a:gd name="T7" fmla="*/ 194870 h 856"/>
                    <a:gd name="T8" fmla="*/ 374357 w 750"/>
                    <a:gd name="T9" fmla="*/ 187691 h 856"/>
                    <a:gd name="T10" fmla="*/ 381536 w 750"/>
                    <a:gd name="T11" fmla="*/ 156922 h 856"/>
                    <a:gd name="T12" fmla="*/ 383587 w 750"/>
                    <a:gd name="T13" fmla="*/ 116922 h 856"/>
                    <a:gd name="T14" fmla="*/ 378459 w 750"/>
                    <a:gd name="T15" fmla="*/ 105640 h 856"/>
                    <a:gd name="T16" fmla="*/ 345639 w 750"/>
                    <a:gd name="T17" fmla="*/ 89230 h 856"/>
                    <a:gd name="T18" fmla="*/ 299485 w 750"/>
                    <a:gd name="T19" fmla="*/ 145640 h 856"/>
                    <a:gd name="T20" fmla="*/ 283075 w 750"/>
                    <a:gd name="T21" fmla="*/ 156922 h 856"/>
                    <a:gd name="T22" fmla="*/ 204101 w 750"/>
                    <a:gd name="T23" fmla="*/ 202050 h 856"/>
                    <a:gd name="T24" fmla="*/ 202050 w 750"/>
                    <a:gd name="T25" fmla="*/ 108717 h 856"/>
                    <a:gd name="T26" fmla="*/ 204101 w 750"/>
                    <a:gd name="T27" fmla="*/ 88204 h 856"/>
                    <a:gd name="T28" fmla="*/ 204101 w 750"/>
                    <a:gd name="T29" fmla="*/ 45128 h 856"/>
                    <a:gd name="T30" fmla="*/ 196922 w 750"/>
                    <a:gd name="T31" fmla="*/ 0 h 856"/>
                    <a:gd name="T32" fmla="*/ 182563 w 750"/>
                    <a:gd name="T33" fmla="*/ 23590 h 856"/>
                    <a:gd name="T34" fmla="*/ 180512 w 750"/>
                    <a:gd name="T35" fmla="*/ 55384 h 856"/>
                    <a:gd name="T36" fmla="*/ 182563 w 750"/>
                    <a:gd name="T37" fmla="*/ 102563 h 856"/>
                    <a:gd name="T38" fmla="*/ 185640 w 750"/>
                    <a:gd name="T39" fmla="*/ 154871 h 856"/>
                    <a:gd name="T40" fmla="*/ 140512 w 750"/>
                    <a:gd name="T41" fmla="*/ 180511 h 856"/>
                    <a:gd name="T42" fmla="*/ 73846 w 750"/>
                    <a:gd name="T43" fmla="*/ 77948 h 856"/>
                    <a:gd name="T44" fmla="*/ 43077 w 750"/>
                    <a:gd name="T45" fmla="*/ 87179 h 856"/>
                    <a:gd name="T46" fmla="*/ 7179 w 750"/>
                    <a:gd name="T47" fmla="*/ 105640 h 856"/>
                    <a:gd name="T48" fmla="*/ 1026 w 750"/>
                    <a:gd name="T49" fmla="*/ 113845 h 856"/>
                    <a:gd name="T50" fmla="*/ 35897 w 750"/>
                    <a:gd name="T51" fmla="*/ 142563 h 856"/>
                    <a:gd name="T52" fmla="*/ 58461 w 750"/>
                    <a:gd name="T53" fmla="*/ 155896 h 856"/>
                    <a:gd name="T54" fmla="*/ 86153 w 750"/>
                    <a:gd name="T55" fmla="*/ 169229 h 856"/>
                    <a:gd name="T56" fmla="*/ 151794 w 750"/>
                    <a:gd name="T57" fmla="*/ 205127 h 856"/>
                    <a:gd name="T58" fmla="*/ 111794 w 750"/>
                    <a:gd name="T59" fmla="*/ 255383 h 856"/>
                    <a:gd name="T60" fmla="*/ 8205 w 750"/>
                    <a:gd name="T61" fmla="*/ 257434 h 856"/>
                    <a:gd name="T62" fmla="*/ 3077 w 750"/>
                    <a:gd name="T63" fmla="*/ 283075 h 856"/>
                    <a:gd name="T64" fmla="*/ 1026 w 750"/>
                    <a:gd name="T65" fmla="*/ 322049 h 856"/>
                    <a:gd name="T66" fmla="*/ 5128 w 750"/>
                    <a:gd name="T67" fmla="*/ 333331 h 856"/>
                    <a:gd name="T68" fmla="*/ 37948 w 750"/>
                    <a:gd name="T69" fmla="*/ 350767 h 856"/>
                    <a:gd name="T70" fmla="*/ 84102 w 750"/>
                    <a:gd name="T71" fmla="*/ 294357 h 856"/>
                    <a:gd name="T72" fmla="*/ 100512 w 750"/>
                    <a:gd name="T73" fmla="*/ 283075 h 856"/>
                    <a:gd name="T74" fmla="*/ 180512 w 750"/>
                    <a:gd name="T75" fmla="*/ 237947 h 856"/>
                    <a:gd name="T76" fmla="*/ 181537 w 750"/>
                    <a:gd name="T77" fmla="*/ 330254 h 856"/>
                    <a:gd name="T78" fmla="*/ 180512 w 750"/>
                    <a:gd name="T79" fmla="*/ 351792 h 856"/>
                    <a:gd name="T80" fmla="*/ 155896 w 750"/>
                    <a:gd name="T81" fmla="*/ 418458 h 856"/>
                    <a:gd name="T82" fmla="*/ 185640 w 750"/>
                    <a:gd name="T83" fmla="*/ 438971 h 856"/>
                    <a:gd name="T84" fmla="*/ 197947 w 750"/>
                    <a:gd name="T85" fmla="*/ 436920 h 856"/>
                    <a:gd name="T86" fmla="*/ 203076 w 750"/>
                    <a:gd name="T87" fmla="*/ 384612 h 856"/>
                    <a:gd name="T88" fmla="*/ 255383 w 750"/>
                    <a:gd name="T89" fmla="*/ 393843 h 856"/>
                    <a:gd name="T90" fmla="*/ 199999 w 750"/>
                    <a:gd name="T91" fmla="*/ 307690 h 856"/>
                    <a:gd name="T92" fmla="*/ 223588 w 750"/>
                    <a:gd name="T93" fmla="*/ 248203 h 856"/>
                    <a:gd name="T94" fmla="*/ 289229 w 750"/>
                    <a:gd name="T95" fmla="*/ 288203 h 856"/>
                    <a:gd name="T96" fmla="*/ 314870 w 750"/>
                    <a:gd name="T97" fmla="*/ 304613 h 856"/>
                    <a:gd name="T98" fmla="*/ 337434 w 750"/>
                    <a:gd name="T99" fmla="*/ 317946 h 856"/>
                    <a:gd name="T100" fmla="*/ 382562 w 750"/>
                    <a:gd name="T101" fmla="*/ 326151 h 856"/>
                    <a:gd name="T102" fmla="*/ 348716 w 750"/>
                    <a:gd name="T103" fmla="*/ 297434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1043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3118" y="4921594"/>
                  <a:ext cx="1032110" cy="1181270"/>
                </a:xfrm>
                <a:custGeom>
                  <a:avLst/>
                  <a:gdLst>
                    <a:gd name="T0" fmla="*/ 893936 w 760"/>
                    <a:gd name="T1" fmla="*/ 796119 h 870"/>
                    <a:gd name="T2" fmla="*/ 989036 w 760"/>
                    <a:gd name="T3" fmla="*/ 714605 h 870"/>
                    <a:gd name="T4" fmla="*/ 760797 w 760"/>
                    <a:gd name="T5" fmla="*/ 633092 h 870"/>
                    <a:gd name="T6" fmla="*/ 682000 w 760"/>
                    <a:gd name="T7" fmla="*/ 592335 h 870"/>
                    <a:gd name="T8" fmla="*/ 760797 w 760"/>
                    <a:gd name="T9" fmla="*/ 551578 h 870"/>
                    <a:gd name="T10" fmla="*/ 989036 w 760"/>
                    <a:gd name="T11" fmla="*/ 470064 h 870"/>
                    <a:gd name="T12" fmla="*/ 899371 w 760"/>
                    <a:gd name="T13" fmla="*/ 388550 h 870"/>
                    <a:gd name="T14" fmla="*/ 934693 w 760"/>
                    <a:gd name="T15" fmla="*/ 369530 h 870"/>
                    <a:gd name="T16" fmla="*/ 915673 w 760"/>
                    <a:gd name="T17" fmla="*/ 347793 h 870"/>
                    <a:gd name="T18" fmla="*/ 880351 w 760"/>
                    <a:gd name="T19" fmla="*/ 366813 h 870"/>
                    <a:gd name="T20" fmla="*/ 858614 w 760"/>
                    <a:gd name="T21" fmla="*/ 241825 h 870"/>
                    <a:gd name="T22" fmla="*/ 673849 w 760"/>
                    <a:gd name="T23" fmla="*/ 402135 h 870"/>
                    <a:gd name="T24" fmla="*/ 600486 w 760"/>
                    <a:gd name="T25" fmla="*/ 456478 h 870"/>
                    <a:gd name="T26" fmla="*/ 603203 w 760"/>
                    <a:gd name="T27" fmla="*/ 361378 h 870"/>
                    <a:gd name="T28" fmla="*/ 646677 w 760"/>
                    <a:gd name="T29" fmla="*/ 122271 h 870"/>
                    <a:gd name="T30" fmla="*/ 532558 w 760"/>
                    <a:gd name="T31" fmla="*/ 157594 h 870"/>
                    <a:gd name="T32" fmla="*/ 532558 w 760"/>
                    <a:gd name="T33" fmla="*/ 116837 h 870"/>
                    <a:gd name="T34" fmla="*/ 505386 w 760"/>
                    <a:gd name="T35" fmla="*/ 122271 h 870"/>
                    <a:gd name="T36" fmla="*/ 505386 w 760"/>
                    <a:gd name="T37" fmla="*/ 163028 h 870"/>
                    <a:gd name="T38" fmla="*/ 383116 w 760"/>
                    <a:gd name="T39" fmla="*/ 122271 h 870"/>
                    <a:gd name="T40" fmla="*/ 429307 w 760"/>
                    <a:gd name="T41" fmla="*/ 361378 h 870"/>
                    <a:gd name="T42" fmla="*/ 437458 w 760"/>
                    <a:gd name="T43" fmla="*/ 456478 h 870"/>
                    <a:gd name="T44" fmla="*/ 358661 w 760"/>
                    <a:gd name="T45" fmla="*/ 402135 h 870"/>
                    <a:gd name="T46" fmla="*/ 173896 w 760"/>
                    <a:gd name="T47" fmla="*/ 241825 h 870"/>
                    <a:gd name="T48" fmla="*/ 149442 w 760"/>
                    <a:gd name="T49" fmla="*/ 361378 h 870"/>
                    <a:gd name="T50" fmla="*/ 114120 w 760"/>
                    <a:gd name="T51" fmla="*/ 342359 h 870"/>
                    <a:gd name="T52" fmla="*/ 103251 w 760"/>
                    <a:gd name="T53" fmla="*/ 366813 h 870"/>
                    <a:gd name="T54" fmla="*/ 138574 w 760"/>
                    <a:gd name="T55" fmla="*/ 388550 h 870"/>
                    <a:gd name="T56" fmla="*/ 40757 w 760"/>
                    <a:gd name="T57" fmla="*/ 470064 h 870"/>
                    <a:gd name="T58" fmla="*/ 271713 w 760"/>
                    <a:gd name="T59" fmla="*/ 551578 h 870"/>
                    <a:gd name="T60" fmla="*/ 355944 w 760"/>
                    <a:gd name="T61" fmla="*/ 592335 h 870"/>
                    <a:gd name="T62" fmla="*/ 271713 w 760"/>
                    <a:gd name="T63" fmla="*/ 633092 h 870"/>
                    <a:gd name="T64" fmla="*/ 40757 w 760"/>
                    <a:gd name="T65" fmla="*/ 714605 h 870"/>
                    <a:gd name="T66" fmla="*/ 133139 w 760"/>
                    <a:gd name="T67" fmla="*/ 796119 h 870"/>
                    <a:gd name="T68" fmla="*/ 97817 w 760"/>
                    <a:gd name="T69" fmla="*/ 815139 h 870"/>
                    <a:gd name="T70" fmla="*/ 114120 w 760"/>
                    <a:gd name="T71" fmla="*/ 836876 h 870"/>
                    <a:gd name="T72" fmla="*/ 149442 w 760"/>
                    <a:gd name="T73" fmla="*/ 817856 h 870"/>
                    <a:gd name="T74" fmla="*/ 173896 w 760"/>
                    <a:gd name="T75" fmla="*/ 942844 h 870"/>
                    <a:gd name="T76" fmla="*/ 358661 w 760"/>
                    <a:gd name="T77" fmla="*/ 782534 h 870"/>
                    <a:gd name="T78" fmla="*/ 437458 w 760"/>
                    <a:gd name="T79" fmla="*/ 728191 h 870"/>
                    <a:gd name="T80" fmla="*/ 429307 w 760"/>
                    <a:gd name="T81" fmla="*/ 823291 h 870"/>
                    <a:gd name="T82" fmla="*/ 383116 w 760"/>
                    <a:gd name="T83" fmla="*/ 1062398 h 870"/>
                    <a:gd name="T84" fmla="*/ 499952 w 760"/>
                    <a:gd name="T85" fmla="*/ 1024358 h 870"/>
                    <a:gd name="T86" fmla="*/ 499952 w 760"/>
                    <a:gd name="T87" fmla="*/ 1065115 h 870"/>
                    <a:gd name="T88" fmla="*/ 527124 w 760"/>
                    <a:gd name="T89" fmla="*/ 1059681 h 870"/>
                    <a:gd name="T90" fmla="*/ 527124 w 760"/>
                    <a:gd name="T91" fmla="*/ 1021641 h 870"/>
                    <a:gd name="T92" fmla="*/ 646677 w 760"/>
                    <a:gd name="T93" fmla="*/ 1062398 h 870"/>
                    <a:gd name="T94" fmla="*/ 603203 w 760"/>
                    <a:gd name="T95" fmla="*/ 823291 h 870"/>
                    <a:gd name="T96" fmla="*/ 600486 w 760"/>
                    <a:gd name="T97" fmla="*/ 728191 h 870"/>
                    <a:gd name="T98" fmla="*/ 673849 w 760"/>
                    <a:gd name="T99" fmla="*/ 782534 h 870"/>
                    <a:gd name="T100" fmla="*/ 858614 w 760"/>
                    <a:gd name="T101" fmla="*/ 942844 h 870"/>
                    <a:gd name="T102" fmla="*/ 883068 w 760"/>
                    <a:gd name="T103" fmla="*/ 823291 h 870"/>
                    <a:gd name="T104" fmla="*/ 918390 w 760"/>
                    <a:gd name="T105" fmla="*/ 842311 h 870"/>
                    <a:gd name="T106" fmla="*/ 926542 w 760"/>
                    <a:gd name="T107" fmla="*/ 817856 h 870"/>
                    <a:gd name="T108" fmla="*/ 470064 w 760"/>
                    <a:gd name="T109" fmla="*/ 673848 h 870"/>
                    <a:gd name="T110" fmla="*/ 567881 w 760"/>
                    <a:gd name="T111" fmla="*/ 510821 h 8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4" name="Freeform 73"/>
                <p:cNvSpPr>
                  <a:spLocks noChangeAspect="1" noEditPoints="1"/>
                </p:cNvSpPr>
                <p:nvPr/>
              </p:nvSpPr>
              <p:spPr bwMode="auto">
                <a:xfrm rot="-1185563">
                  <a:off x="7564868" y="155232"/>
                  <a:ext cx="722477" cy="825619"/>
                </a:xfrm>
                <a:custGeom>
                  <a:avLst/>
                  <a:gdLst>
                    <a:gd name="T0" fmla="*/ 597745 w 820"/>
                    <a:gd name="T1" fmla="*/ 537794 h 936"/>
                    <a:gd name="T2" fmla="*/ 578349 w 820"/>
                    <a:gd name="T3" fmla="*/ 527214 h 936"/>
                    <a:gd name="T4" fmla="*/ 453157 w 820"/>
                    <a:gd name="T5" fmla="*/ 451394 h 936"/>
                    <a:gd name="T6" fmla="*/ 460210 w 820"/>
                    <a:gd name="T7" fmla="*/ 412603 h 936"/>
                    <a:gd name="T8" fmla="*/ 497239 w 820"/>
                    <a:gd name="T9" fmla="*/ 364995 h 936"/>
                    <a:gd name="T10" fmla="*/ 603034 w 820"/>
                    <a:gd name="T11" fmla="*/ 285648 h 936"/>
                    <a:gd name="T12" fmla="*/ 648879 w 820"/>
                    <a:gd name="T13" fmla="*/ 257436 h 936"/>
                    <a:gd name="T14" fmla="*/ 655932 w 820"/>
                    <a:gd name="T15" fmla="*/ 172799 h 936"/>
                    <a:gd name="T16" fmla="*/ 613614 w 820"/>
                    <a:gd name="T17" fmla="*/ 174563 h 936"/>
                    <a:gd name="T18" fmla="*/ 472553 w 820"/>
                    <a:gd name="T19" fmla="*/ 320913 h 936"/>
                    <a:gd name="T20" fmla="*/ 428472 w 820"/>
                    <a:gd name="T21" fmla="*/ 338546 h 936"/>
                    <a:gd name="T22" fmla="*/ 377337 w 820"/>
                    <a:gd name="T23" fmla="*/ 313860 h 936"/>
                    <a:gd name="T24" fmla="*/ 447868 w 820"/>
                    <a:gd name="T25" fmla="*/ 81110 h 936"/>
                    <a:gd name="T26" fmla="*/ 428472 w 820"/>
                    <a:gd name="T27" fmla="*/ 44081 h 936"/>
                    <a:gd name="T28" fmla="*/ 356178 w 820"/>
                    <a:gd name="T29" fmla="*/ 0 h 936"/>
                    <a:gd name="T30" fmla="*/ 354415 w 820"/>
                    <a:gd name="T31" fmla="*/ 105796 h 936"/>
                    <a:gd name="T32" fmla="*/ 352652 w 820"/>
                    <a:gd name="T33" fmla="*/ 162220 h 936"/>
                    <a:gd name="T34" fmla="*/ 350888 w 820"/>
                    <a:gd name="T35" fmla="*/ 313860 h 936"/>
                    <a:gd name="T36" fmla="*/ 299754 w 820"/>
                    <a:gd name="T37" fmla="*/ 336782 h 936"/>
                    <a:gd name="T38" fmla="*/ 148114 w 820"/>
                    <a:gd name="T39" fmla="*/ 275068 h 936"/>
                    <a:gd name="T40" fmla="*/ 98742 w 820"/>
                    <a:gd name="T41" fmla="*/ 246856 h 936"/>
                    <a:gd name="T42" fmla="*/ 8816 w 820"/>
                    <a:gd name="T43" fmla="*/ 197485 h 936"/>
                    <a:gd name="T44" fmla="*/ 8816 w 820"/>
                    <a:gd name="T45" fmla="*/ 285648 h 936"/>
                    <a:gd name="T46" fmla="*/ 31739 w 820"/>
                    <a:gd name="T47" fmla="*/ 320913 h 936"/>
                    <a:gd name="T48" fmla="*/ 234513 w 820"/>
                    <a:gd name="T49" fmla="*/ 350888 h 936"/>
                    <a:gd name="T50" fmla="*/ 266252 w 820"/>
                    <a:gd name="T51" fmla="*/ 412603 h 936"/>
                    <a:gd name="T52" fmla="*/ 232750 w 820"/>
                    <a:gd name="T53" fmla="*/ 469027 h 936"/>
                    <a:gd name="T54" fmla="*/ 29975 w 820"/>
                    <a:gd name="T55" fmla="*/ 511345 h 936"/>
                    <a:gd name="T56" fmla="*/ 7053 w 820"/>
                    <a:gd name="T57" fmla="*/ 546610 h 936"/>
                    <a:gd name="T58" fmla="*/ 84636 w 820"/>
                    <a:gd name="T59" fmla="*/ 580112 h 936"/>
                    <a:gd name="T60" fmla="*/ 134008 w 820"/>
                    <a:gd name="T61" fmla="*/ 553663 h 936"/>
                    <a:gd name="T62" fmla="*/ 153403 w 820"/>
                    <a:gd name="T63" fmla="*/ 543084 h 936"/>
                    <a:gd name="T64" fmla="*/ 285648 w 820"/>
                    <a:gd name="T65" fmla="*/ 469027 h 936"/>
                    <a:gd name="T66" fmla="*/ 345599 w 820"/>
                    <a:gd name="T67" fmla="*/ 506055 h 936"/>
                    <a:gd name="T68" fmla="*/ 275068 w 820"/>
                    <a:gd name="T69" fmla="*/ 742332 h 936"/>
                    <a:gd name="T70" fmla="*/ 294464 w 820"/>
                    <a:gd name="T71" fmla="*/ 779360 h 936"/>
                    <a:gd name="T72" fmla="*/ 366758 w 820"/>
                    <a:gd name="T73" fmla="*/ 825205 h 936"/>
                    <a:gd name="T74" fmla="*/ 370284 w 820"/>
                    <a:gd name="T75" fmla="*/ 717646 h 936"/>
                    <a:gd name="T76" fmla="*/ 370284 w 820"/>
                    <a:gd name="T77" fmla="*/ 661222 h 936"/>
                    <a:gd name="T78" fmla="*/ 373811 w 820"/>
                    <a:gd name="T79" fmla="*/ 507818 h 936"/>
                    <a:gd name="T80" fmla="*/ 424945 w 820"/>
                    <a:gd name="T81" fmla="*/ 486659 h 936"/>
                    <a:gd name="T82" fmla="*/ 574822 w 820"/>
                    <a:gd name="T83" fmla="*/ 548373 h 936"/>
                    <a:gd name="T84" fmla="*/ 624194 w 820"/>
                    <a:gd name="T85" fmla="*/ 576586 h 936"/>
                    <a:gd name="T86" fmla="*/ 715883 w 820"/>
                    <a:gd name="T87" fmla="*/ 625957 h 936"/>
                    <a:gd name="T88" fmla="*/ 363231 w 820"/>
                    <a:gd name="T89" fmla="*/ 481370 h 936"/>
                    <a:gd name="T90" fmla="*/ 324440 w 820"/>
                    <a:gd name="T91" fmla="*/ 469027 h 936"/>
                    <a:gd name="T92" fmla="*/ 296227 w 820"/>
                    <a:gd name="T93" fmla="*/ 424945 h 936"/>
                    <a:gd name="T94" fmla="*/ 299754 w 820"/>
                    <a:gd name="T95" fmla="*/ 384390 h 936"/>
                    <a:gd name="T96" fmla="*/ 336782 w 820"/>
                    <a:gd name="T97" fmla="*/ 347362 h 936"/>
                    <a:gd name="T98" fmla="*/ 377337 w 820"/>
                    <a:gd name="T99" fmla="*/ 343835 h 936"/>
                    <a:gd name="T100" fmla="*/ 421419 w 820"/>
                    <a:gd name="T101" fmla="*/ 373811 h 936"/>
                    <a:gd name="T102" fmla="*/ 431998 w 820"/>
                    <a:gd name="T103" fmla="*/ 412603 h 936"/>
                    <a:gd name="T104" fmla="*/ 412602 w 820"/>
                    <a:gd name="T105" fmla="*/ 460210 h 936"/>
                    <a:gd name="T106" fmla="*/ 363231 w 820"/>
                    <a:gd name="T107" fmla="*/ 481370 h 9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5" name="Freeform 77"/>
                <p:cNvSpPr>
                  <a:spLocks noChangeAspect="1" noEditPoints="1"/>
                </p:cNvSpPr>
                <p:nvPr/>
              </p:nvSpPr>
              <p:spPr bwMode="auto">
                <a:xfrm rot="-642487">
                  <a:off x="7869738" y="3830825"/>
                  <a:ext cx="639908" cy="728767"/>
                </a:xfrm>
                <a:custGeom>
                  <a:avLst/>
                  <a:gdLst>
                    <a:gd name="T0" fmla="*/ 556043 w 826"/>
                    <a:gd name="T1" fmla="*/ 490991 h 942"/>
                    <a:gd name="T2" fmla="*/ 610254 w 826"/>
                    <a:gd name="T3" fmla="*/ 441427 h 942"/>
                    <a:gd name="T4" fmla="*/ 419743 w 826"/>
                    <a:gd name="T5" fmla="*/ 365532 h 942"/>
                    <a:gd name="T6" fmla="*/ 610254 w 826"/>
                    <a:gd name="T7" fmla="*/ 291187 h 942"/>
                    <a:gd name="T8" fmla="*/ 559141 w 826"/>
                    <a:gd name="T9" fmla="*/ 243172 h 942"/>
                    <a:gd name="T10" fmla="*/ 579276 w 826"/>
                    <a:gd name="T11" fmla="*/ 230781 h 942"/>
                    <a:gd name="T12" fmla="*/ 565336 w 826"/>
                    <a:gd name="T13" fmla="*/ 213744 h 942"/>
                    <a:gd name="T14" fmla="*/ 545201 w 826"/>
                    <a:gd name="T15" fmla="*/ 224586 h 942"/>
                    <a:gd name="T16" fmla="*/ 529712 w 826"/>
                    <a:gd name="T17" fmla="*/ 151789 h 942"/>
                    <a:gd name="T18" fmla="*/ 370179 w 826"/>
                    <a:gd name="T19" fmla="*/ 278796 h 942"/>
                    <a:gd name="T20" fmla="*/ 399608 w 826"/>
                    <a:gd name="T21" fmla="*/ 77443 h 942"/>
                    <a:gd name="T22" fmla="*/ 333006 w 826"/>
                    <a:gd name="T23" fmla="*/ 96030 h 942"/>
                    <a:gd name="T24" fmla="*/ 333006 w 826"/>
                    <a:gd name="T25" fmla="*/ 72797 h 942"/>
                    <a:gd name="T26" fmla="*/ 311322 w 826"/>
                    <a:gd name="T27" fmla="*/ 75894 h 942"/>
                    <a:gd name="T28" fmla="*/ 309773 w 826"/>
                    <a:gd name="T29" fmla="*/ 99127 h 942"/>
                    <a:gd name="T30" fmla="*/ 240074 w 826"/>
                    <a:gd name="T31" fmla="*/ 77443 h 942"/>
                    <a:gd name="T32" fmla="*/ 272601 w 826"/>
                    <a:gd name="T33" fmla="*/ 278796 h 942"/>
                    <a:gd name="T34" fmla="*/ 109970 w 826"/>
                    <a:gd name="T35" fmla="*/ 151789 h 942"/>
                    <a:gd name="T36" fmla="*/ 92932 w 826"/>
                    <a:gd name="T37" fmla="*/ 219939 h 942"/>
                    <a:gd name="T38" fmla="*/ 72797 w 826"/>
                    <a:gd name="T39" fmla="*/ 209097 h 942"/>
                    <a:gd name="T40" fmla="*/ 65052 w 826"/>
                    <a:gd name="T41" fmla="*/ 229232 h 942"/>
                    <a:gd name="T42" fmla="*/ 85188 w 826"/>
                    <a:gd name="T43" fmla="*/ 241623 h 942"/>
                    <a:gd name="T44" fmla="*/ 30977 w 826"/>
                    <a:gd name="T45" fmla="*/ 291187 h 942"/>
                    <a:gd name="T46" fmla="*/ 224586 w 826"/>
                    <a:gd name="T47" fmla="*/ 365532 h 942"/>
                    <a:gd name="T48" fmla="*/ 30977 w 826"/>
                    <a:gd name="T49" fmla="*/ 441427 h 942"/>
                    <a:gd name="T50" fmla="*/ 80541 w 826"/>
                    <a:gd name="T51" fmla="*/ 489442 h 942"/>
                    <a:gd name="T52" fmla="*/ 61955 w 826"/>
                    <a:gd name="T53" fmla="*/ 501833 h 942"/>
                    <a:gd name="T54" fmla="*/ 74346 w 826"/>
                    <a:gd name="T55" fmla="*/ 518870 h 942"/>
                    <a:gd name="T56" fmla="*/ 94481 w 826"/>
                    <a:gd name="T57" fmla="*/ 508028 h 942"/>
                    <a:gd name="T58" fmla="*/ 109970 w 826"/>
                    <a:gd name="T59" fmla="*/ 579276 h 942"/>
                    <a:gd name="T60" fmla="*/ 272601 w 826"/>
                    <a:gd name="T61" fmla="*/ 452269 h 942"/>
                    <a:gd name="T62" fmla="*/ 240074 w 826"/>
                    <a:gd name="T63" fmla="*/ 655170 h 942"/>
                    <a:gd name="T64" fmla="*/ 306676 w 826"/>
                    <a:gd name="T65" fmla="*/ 635035 h 942"/>
                    <a:gd name="T66" fmla="*/ 308224 w 826"/>
                    <a:gd name="T67" fmla="*/ 658268 h 942"/>
                    <a:gd name="T68" fmla="*/ 329909 w 826"/>
                    <a:gd name="T69" fmla="*/ 655170 h 942"/>
                    <a:gd name="T70" fmla="*/ 329909 w 826"/>
                    <a:gd name="T71" fmla="*/ 631937 h 942"/>
                    <a:gd name="T72" fmla="*/ 399608 w 826"/>
                    <a:gd name="T73" fmla="*/ 653622 h 942"/>
                    <a:gd name="T74" fmla="*/ 370179 w 826"/>
                    <a:gd name="T75" fmla="*/ 452269 h 942"/>
                    <a:gd name="T76" fmla="*/ 529712 w 826"/>
                    <a:gd name="T77" fmla="*/ 579276 h 942"/>
                    <a:gd name="T78" fmla="*/ 546750 w 826"/>
                    <a:gd name="T79" fmla="*/ 511126 h 942"/>
                    <a:gd name="T80" fmla="*/ 566885 w 826"/>
                    <a:gd name="T81" fmla="*/ 521968 h 942"/>
                    <a:gd name="T82" fmla="*/ 574630 w 826"/>
                    <a:gd name="T83" fmla="*/ 501833 h 942"/>
                    <a:gd name="T84" fmla="*/ 291187 w 826"/>
                    <a:gd name="T85" fmla="*/ 421292 h 942"/>
                    <a:gd name="T86" fmla="*/ 353142 w 826"/>
                    <a:gd name="T87" fmla="*/ 309773 h 9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EFFFF">
                      <a:alpha val="25882"/>
                    </a:srgb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6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8524" y="1798532"/>
                  <a:ext cx="765349" cy="870075"/>
                </a:xfrm>
                <a:custGeom>
                  <a:avLst/>
                  <a:gdLst>
                    <a:gd name="T0" fmla="*/ 666443 w 628"/>
                    <a:gd name="T1" fmla="*/ 585884 h 712"/>
                    <a:gd name="T2" fmla="*/ 729914 w 628"/>
                    <a:gd name="T3" fmla="*/ 524855 h 712"/>
                    <a:gd name="T4" fmla="*/ 488237 w 628"/>
                    <a:gd name="T5" fmla="*/ 456502 h 712"/>
                    <a:gd name="T6" fmla="*/ 490678 w 628"/>
                    <a:gd name="T7" fmla="*/ 432090 h 712"/>
                    <a:gd name="T8" fmla="*/ 620061 w 628"/>
                    <a:gd name="T9" fmla="*/ 310031 h 712"/>
                    <a:gd name="T10" fmla="*/ 639590 w 628"/>
                    <a:gd name="T11" fmla="*/ 300266 h 712"/>
                    <a:gd name="T12" fmla="*/ 756767 w 628"/>
                    <a:gd name="T13" fmla="*/ 288060 h 712"/>
                    <a:gd name="T14" fmla="*/ 756767 w 628"/>
                    <a:gd name="T15" fmla="*/ 207501 h 712"/>
                    <a:gd name="T16" fmla="*/ 681091 w 628"/>
                    <a:gd name="T17" fmla="*/ 175765 h 712"/>
                    <a:gd name="T18" fmla="*/ 649355 w 628"/>
                    <a:gd name="T19" fmla="*/ 180648 h 712"/>
                    <a:gd name="T20" fmla="*/ 549267 w 628"/>
                    <a:gd name="T21" fmla="*/ 322236 h 712"/>
                    <a:gd name="T22" fmla="*/ 439413 w 628"/>
                    <a:gd name="T23" fmla="*/ 339325 h 712"/>
                    <a:gd name="T24" fmla="*/ 395472 w 628"/>
                    <a:gd name="T25" fmla="*/ 166001 h 712"/>
                    <a:gd name="T26" fmla="*/ 395472 w 628"/>
                    <a:gd name="T27" fmla="*/ 144030 h 712"/>
                    <a:gd name="T28" fmla="*/ 446737 w 628"/>
                    <a:gd name="T29" fmla="*/ 36618 h 712"/>
                    <a:gd name="T30" fmla="*/ 375942 w 628"/>
                    <a:gd name="T31" fmla="*/ 0 h 712"/>
                    <a:gd name="T32" fmla="*/ 310030 w 628"/>
                    <a:gd name="T33" fmla="*/ 43941 h 712"/>
                    <a:gd name="T34" fmla="*/ 297825 w 628"/>
                    <a:gd name="T35" fmla="*/ 75677 h 712"/>
                    <a:gd name="T36" fmla="*/ 371060 w 628"/>
                    <a:gd name="T37" fmla="*/ 231913 h 712"/>
                    <a:gd name="T38" fmla="*/ 332001 w 628"/>
                    <a:gd name="T39" fmla="*/ 339325 h 712"/>
                    <a:gd name="T40" fmla="*/ 158677 w 628"/>
                    <a:gd name="T41" fmla="*/ 285619 h 712"/>
                    <a:gd name="T42" fmla="*/ 139148 w 628"/>
                    <a:gd name="T43" fmla="*/ 275854 h 712"/>
                    <a:gd name="T44" fmla="*/ 70794 w 628"/>
                    <a:gd name="T45" fmla="*/ 178207 h 712"/>
                    <a:gd name="T46" fmla="*/ 0 w 628"/>
                    <a:gd name="T47" fmla="*/ 219707 h 712"/>
                    <a:gd name="T48" fmla="*/ 9765 w 628"/>
                    <a:gd name="T49" fmla="*/ 300266 h 712"/>
                    <a:gd name="T50" fmla="*/ 31735 w 628"/>
                    <a:gd name="T51" fmla="*/ 327119 h 712"/>
                    <a:gd name="T52" fmla="*/ 202618 w 628"/>
                    <a:gd name="T53" fmla="*/ 341766 h 712"/>
                    <a:gd name="T54" fmla="*/ 278295 w 628"/>
                    <a:gd name="T55" fmla="*/ 432090 h 712"/>
                    <a:gd name="T56" fmla="*/ 197736 w 628"/>
                    <a:gd name="T57" fmla="*/ 519972 h 712"/>
                    <a:gd name="T58" fmla="*/ 31735 w 628"/>
                    <a:gd name="T59" fmla="*/ 537061 h 712"/>
                    <a:gd name="T60" fmla="*/ 9765 w 628"/>
                    <a:gd name="T61" fmla="*/ 563914 h 712"/>
                    <a:gd name="T62" fmla="*/ 0 w 628"/>
                    <a:gd name="T63" fmla="*/ 642032 h 712"/>
                    <a:gd name="T64" fmla="*/ 70794 w 628"/>
                    <a:gd name="T65" fmla="*/ 685973 h 712"/>
                    <a:gd name="T66" fmla="*/ 139148 w 628"/>
                    <a:gd name="T67" fmla="*/ 583443 h 712"/>
                    <a:gd name="T68" fmla="*/ 161118 w 628"/>
                    <a:gd name="T69" fmla="*/ 571237 h 712"/>
                    <a:gd name="T70" fmla="*/ 312472 w 628"/>
                    <a:gd name="T71" fmla="*/ 510208 h 712"/>
                    <a:gd name="T72" fmla="*/ 366178 w 628"/>
                    <a:gd name="T73" fmla="*/ 637149 h 712"/>
                    <a:gd name="T74" fmla="*/ 297825 w 628"/>
                    <a:gd name="T75" fmla="*/ 788503 h 712"/>
                    <a:gd name="T76" fmla="*/ 310030 w 628"/>
                    <a:gd name="T77" fmla="*/ 820238 h 712"/>
                    <a:gd name="T78" fmla="*/ 371060 w 628"/>
                    <a:gd name="T79" fmla="*/ 869062 h 712"/>
                    <a:gd name="T80" fmla="*/ 446737 w 628"/>
                    <a:gd name="T81" fmla="*/ 827562 h 712"/>
                    <a:gd name="T82" fmla="*/ 393031 w 628"/>
                    <a:gd name="T83" fmla="*/ 717709 h 712"/>
                    <a:gd name="T84" fmla="*/ 393031 w 628"/>
                    <a:gd name="T85" fmla="*/ 693297 h 712"/>
                    <a:gd name="T86" fmla="*/ 415001 w 628"/>
                    <a:gd name="T87" fmla="*/ 534620 h 712"/>
                    <a:gd name="T88" fmla="*/ 551708 w 628"/>
                    <a:gd name="T89" fmla="*/ 546826 h 712"/>
                    <a:gd name="T90" fmla="*/ 649355 w 628"/>
                    <a:gd name="T91" fmla="*/ 683532 h 712"/>
                    <a:gd name="T92" fmla="*/ 681091 w 628"/>
                    <a:gd name="T93" fmla="*/ 688414 h 712"/>
                    <a:gd name="T94" fmla="*/ 754326 w 628"/>
                    <a:gd name="T95" fmla="*/ 659120 h 712"/>
                    <a:gd name="T96" fmla="*/ 756767 w 628"/>
                    <a:gd name="T97" fmla="*/ 573679 h 712"/>
                    <a:gd name="T98" fmla="*/ 371060 w 628"/>
                    <a:gd name="T99" fmla="*/ 498002 h 712"/>
                    <a:gd name="T100" fmla="*/ 336883 w 628"/>
                    <a:gd name="T101" fmla="*/ 480914 h 712"/>
                    <a:gd name="T102" fmla="*/ 317354 w 628"/>
                    <a:gd name="T103" fmla="*/ 444296 h 712"/>
                    <a:gd name="T104" fmla="*/ 317354 w 628"/>
                    <a:gd name="T105" fmla="*/ 417443 h 712"/>
                    <a:gd name="T106" fmla="*/ 336883 w 628"/>
                    <a:gd name="T107" fmla="*/ 383266 h 712"/>
                    <a:gd name="T108" fmla="*/ 371060 w 628"/>
                    <a:gd name="T109" fmla="*/ 366178 h 712"/>
                    <a:gd name="T110" fmla="*/ 397913 w 628"/>
                    <a:gd name="T111" fmla="*/ 366178 h 712"/>
                    <a:gd name="T112" fmla="*/ 432090 w 628"/>
                    <a:gd name="T113" fmla="*/ 383266 h 712"/>
                    <a:gd name="T114" fmla="*/ 451619 w 628"/>
                    <a:gd name="T115" fmla="*/ 417443 h 712"/>
                    <a:gd name="T116" fmla="*/ 451619 w 628"/>
                    <a:gd name="T117" fmla="*/ 444296 h 712"/>
                    <a:gd name="T118" fmla="*/ 432090 w 628"/>
                    <a:gd name="T119" fmla="*/ 480914 h 712"/>
                    <a:gd name="T120" fmla="*/ 397913 w 628"/>
                    <a:gd name="T121" fmla="*/ 498002 h 7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16"/>
            <p:cNvSpPr>
              <a:spLocks noChangeAspect="1"/>
            </p:cNvSpPr>
            <p:nvPr/>
          </p:nvSpPr>
          <p:spPr bwMode="auto">
            <a:xfrm>
              <a:off x="8126971" y="6307681"/>
              <a:ext cx="976534" cy="550941"/>
            </a:xfrm>
            <a:custGeom>
              <a:avLst/>
              <a:gdLst>
                <a:gd name="T0" fmla="*/ 966285 w 972"/>
                <a:gd name="T1" fmla="*/ 345532 h 548"/>
                <a:gd name="T2" fmla="*/ 863831 w 972"/>
                <a:gd name="T3" fmla="*/ 233033 h 548"/>
                <a:gd name="T4" fmla="*/ 976330 w 972"/>
                <a:gd name="T5" fmla="*/ 210935 h 548"/>
                <a:gd name="T6" fmla="*/ 958250 w 972"/>
                <a:gd name="T7" fmla="*/ 122543 h 548"/>
                <a:gd name="T8" fmla="*/ 857804 w 972"/>
                <a:gd name="T9" fmla="*/ 200891 h 548"/>
                <a:gd name="T10" fmla="*/ 837715 w 972"/>
                <a:gd name="T11" fmla="*/ 98437 h 548"/>
                <a:gd name="T12" fmla="*/ 745305 w 972"/>
                <a:gd name="T13" fmla="*/ 321425 h 548"/>
                <a:gd name="T14" fmla="*/ 717181 w 972"/>
                <a:gd name="T15" fmla="*/ 122543 h 548"/>
                <a:gd name="T16" fmla="*/ 638833 w 972"/>
                <a:gd name="T17" fmla="*/ 435933 h 548"/>
                <a:gd name="T18" fmla="*/ 616735 w 972"/>
                <a:gd name="T19" fmla="*/ 423880 h 548"/>
                <a:gd name="T20" fmla="*/ 578566 w 972"/>
                <a:gd name="T21" fmla="*/ 413835 h 548"/>
                <a:gd name="T22" fmla="*/ 554459 w 972"/>
                <a:gd name="T23" fmla="*/ 413835 h 548"/>
                <a:gd name="T24" fmla="*/ 504236 w 972"/>
                <a:gd name="T25" fmla="*/ 313390 h 548"/>
                <a:gd name="T26" fmla="*/ 590619 w 972"/>
                <a:gd name="T27" fmla="*/ 100445 h 548"/>
                <a:gd name="T28" fmla="*/ 441960 w 972"/>
                <a:gd name="T29" fmla="*/ 132588 h 548"/>
                <a:gd name="T30" fmla="*/ 480129 w 972"/>
                <a:gd name="T31" fmla="*/ 24107 h 548"/>
                <a:gd name="T32" fmla="*/ 395755 w 972"/>
                <a:gd name="T33" fmla="*/ 0 h 548"/>
                <a:gd name="T34" fmla="*/ 411826 w 972"/>
                <a:gd name="T35" fmla="*/ 124552 h 548"/>
                <a:gd name="T36" fmla="*/ 313390 w 972"/>
                <a:gd name="T37" fmla="*/ 88392 h 548"/>
                <a:gd name="T38" fmla="*/ 460040 w 972"/>
                <a:gd name="T39" fmla="*/ 279238 h 548"/>
                <a:gd name="T40" fmla="*/ 273212 w 972"/>
                <a:gd name="T41" fmla="*/ 204909 h 548"/>
                <a:gd name="T42" fmla="*/ 504236 w 972"/>
                <a:gd name="T43" fmla="*/ 427898 h 548"/>
                <a:gd name="T44" fmla="*/ 492183 w 972"/>
                <a:gd name="T45" fmla="*/ 433924 h 548"/>
                <a:gd name="T46" fmla="*/ 472094 w 972"/>
                <a:gd name="T47" fmla="*/ 449996 h 548"/>
                <a:gd name="T48" fmla="*/ 454014 w 972"/>
                <a:gd name="T49" fmla="*/ 470085 h 548"/>
                <a:gd name="T50" fmla="*/ 441960 w 972"/>
                <a:gd name="T51" fmla="*/ 492183 h 548"/>
                <a:gd name="T52" fmla="*/ 333479 w 972"/>
                <a:gd name="T53" fmla="*/ 484147 h 548"/>
                <a:gd name="T54" fmla="*/ 190846 w 972"/>
                <a:gd name="T55" fmla="*/ 303345 h 548"/>
                <a:gd name="T56" fmla="*/ 142633 w 972"/>
                <a:gd name="T57" fmla="*/ 447987 h 548"/>
                <a:gd name="T58" fmla="*/ 70312 w 972"/>
                <a:gd name="T59" fmla="*/ 361604 h 548"/>
                <a:gd name="T60" fmla="*/ 2009 w 972"/>
                <a:gd name="T61" fmla="*/ 421871 h 548"/>
                <a:gd name="T62" fmla="*/ 0 w 972"/>
                <a:gd name="T63" fmla="*/ 441960 h 548"/>
                <a:gd name="T64" fmla="*/ 34151 w 972"/>
                <a:gd name="T65" fmla="*/ 528343 h 548"/>
                <a:gd name="T66" fmla="*/ 142633 w 972"/>
                <a:gd name="T67" fmla="*/ 474102 h 548"/>
                <a:gd name="T68" fmla="*/ 214953 w 972"/>
                <a:gd name="T69" fmla="*/ 550441 h 548"/>
                <a:gd name="T70" fmla="*/ 311381 w 972"/>
                <a:gd name="T71" fmla="*/ 514281 h 548"/>
                <a:gd name="T72" fmla="*/ 429907 w 972"/>
                <a:gd name="T73" fmla="*/ 540396 h 548"/>
                <a:gd name="T74" fmla="*/ 466067 w 972"/>
                <a:gd name="T75" fmla="*/ 550441 h 548"/>
                <a:gd name="T76" fmla="*/ 468076 w 972"/>
                <a:gd name="T77" fmla="*/ 534370 h 548"/>
                <a:gd name="T78" fmla="*/ 476112 w 972"/>
                <a:gd name="T79" fmla="*/ 506245 h 548"/>
                <a:gd name="T80" fmla="*/ 494192 w 972"/>
                <a:gd name="T81" fmla="*/ 480129 h 548"/>
                <a:gd name="T82" fmla="*/ 518299 w 972"/>
                <a:gd name="T83" fmla="*/ 462049 h 548"/>
                <a:gd name="T84" fmla="*/ 534370 w 972"/>
                <a:gd name="T85" fmla="*/ 456022 h 548"/>
                <a:gd name="T86" fmla="*/ 572539 w 972"/>
                <a:gd name="T87" fmla="*/ 452004 h 548"/>
                <a:gd name="T88" fmla="*/ 608700 w 972"/>
                <a:gd name="T89" fmla="*/ 462049 h 548"/>
                <a:gd name="T90" fmla="*/ 636824 w 972"/>
                <a:gd name="T91" fmla="*/ 484147 h 548"/>
                <a:gd name="T92" fmla="*/ 656913 w 972"/>
                <a:gd name="T93" fmla="*/ 518298 h 548"/>
                <a:gd name="T94" fmla="*/ 660931 w 972"/>
                <a:gd name="T95" fmla="*/ 534370 h 548"/>
                <a:gd name="T96" fmla="*/ 699100 w 972"/>
                <a:gd name="T97" fmla="*/ 550441 h 548"/>
                <a:gd name="T98" fmla="*/ 697092 w 972"/>
                <a:gd name="T99" fmla="*/ 528343 h 548"/>
                <a:gd name="T100" fmla="*/ 693074 w 972"/>
                <a:gd name="T101" fmla="*/ 506245 h 548"/>
                <a:gd name="T102" fmla="*/ 683029 w 972"/>
                <a:gd name="T103" fmla="*/ 482138 h 548"/>
                <a:gd name="T104" fmla="*/ 666958 w 972"/>
                <a:gd name="T105" fmla="*/ 460040 h 548"/>
                <a:gd name="T106" fmla="*/ 966285 w 972"/>
                <a:gd name="T107" fmla="*/ 361604 h 5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77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4A5E41-233F-4ED6-BB24-5941671178EF}" type="datetimeFigureOut">
              <a:rPr lang="en-US"/>
              <a:pPr>
                <a:defRPr/>
              </a:pPr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C66CB9-3C79-4F9E-A0A7-D3646B44F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61" r:id="rId9"/>
    <p:sldLayoutId id="2147483759" r:id="rId10"/>
    <p:sldLayoutId id="214748376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09650" y="3306763"/>
            <a:ext cx="7116763" cy="1470025"/>
          </a:xfrm>
        </p:spPr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Marketing Indicator 2.04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009650" y="4776788"/>
            <a:ext cx="7116763" cy="862012"/>
          </a:xfrm>
          <a:extLst/>
        </p:spPr>
        <p:txBody>
          <a:bodyPr rtlCol="0"/>
          <a:lstStyle/>
          <a:p>
            <a:pPr marL="685800" indent="-6858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Employ product-mix strategies to meet customer expectations.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Describe trading up / down product-mix strategies.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Trading up: Adding a higher-priced product to a line to attract a higher-income market and improve the sales of existing lower-priced products.</a:t>
            </a:r>
          </a:p>
          <a:p>
            <a:pPr eaLnBrk="1" hangingPunct="1"/>
            <a:r>
              <a:rPr lang="en-US" sz="2400" smtClean="0"/>
              <a:t>Trading down: Adding a lower-priced item to a line of prestige products to encourage purchases from people who cannot afford the higher-priced product, but want the status.</a:t>
            </a:r>
          </a:p>
          <a:p>
            <a:pPr eaLnBrk="1" hangingPunct="1"/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Describe positioning product-mix strategies.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7124700" cy="3886200"/>
          </a:xfrm>
        </p:spPr>
        <p:txBody>
          <a:bodyPr/>
          <a:lstStyle/>
          <a:p>
            <a:pPr eaLnBrk="1" hangingPunct="1"/>
            <a:r>
              <a:rPr lang="en-US" sz="2400" smtClean="0"/>
              <a:t>Positioning – actions marketers take to create a certain image of a product in the minds of the customers</a:t>
            </a:r>
          </a:p>
          <a:p>
            <a:pPr lvl="1" eaLnBrk="1" hangingPunct="1">
              <a:buClr>
                <a:srgbClr val="009900"/>
              </a:buClr>
              <a:buFontTx/>
              <a:buChar char="•"/>
            </a:pPr>
            <a:r>
              <a:rPr lang="en-US" sz="1800" smtClean="0"/>
              <a:t>In Relation to a Competitor</a:t>
            </a:r>
          </a:p>
          <a:p>
            <a:pPr lvl="1" eaLnBrk="1" hangingPunct="1">
              <a:buClr>
                <a:srgbClr val="009900"/>
              </a:buClr>
              <a:buFontTx/>
              <a:buChar char="•"/>
            </a:pPr>
            <a:r>
              <a:rPr lang="en-US" sz="1800" smtClean="0"/>
              <a:t>In Relation to a Product Class or Attribute</a:t>
            </a:r>
          </a:p>
          <a:p>
            <a:pPr lvl="1" eaLnBrk="1" hangingPunct="1">
              <a:buClr>
                <a:srgbClr val="009900"/>
              </a:buClr>
              <a:buFontTx/>
              <a:buChar char="•"/>
            </a:pPr>
            <a:r>
              <a:rPr lang="en-US" sz="1800" smtClean="0"/>
              <a:t>In Relation to a Target Market</a:t>
            </a:r>
          </a:p>
          <a:p>
            <a:pPr lvl="1" eaLnBrk="1" hangingPunct="1">
              <a:buClr>
                <a:srgbClr val="009900"/>
              </a:buClr>
              <a:buFontTx/>
              <a:buChar char="•"/>
            </a:pPr>
            <a:r>
              <a:rPr lang="en-US" sz="1800" smtClean="0"/>
              <a:t>By Price and Quality </a:t>
            </a:r>
          </a:p>
          <a:p>
            <a:pPr lvl="1" eaLnBrk="1" hangingPunct="1">
              <a:buClr>
                <a:srgbClr val="009900"/>
              </a:buClr>
              <a:buFontTx/>
              <a:buChar char="•"/>
            </a:pPr>
            <a:r>
              <a:rPr lang="en-US" sz="1800" smtClean="0"/>
              <a:t>Difficult to change</a:t>
            </a:r>
          </a:p>
          <a:p>
            <a:pPr lvl="1" eaLnBrk="1" hangingPunct="1"/>
            <a:endParaRPr lang="en-US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402263"/>
            <a:ext cx="1371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310188"/>
            <a:ext cx="18034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5181600"/>
            <a:ext cx="1973263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724400"/>
            <a:ext cx="2741613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Identify ways in which product lines can be organized.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7924800" cy="3581400"/>
          </a:xfrm>
        </p:spPr>
        <p:txBody>
          <a:bodyPr/>
          <a:lstStyle/>
          <a:p>
            <a:pPr eaLnBrk="1" hangingPunct="1"/>
            <a:r>
              <a:rPr lang="en-US" sz="1800" smtClean="0"/>
              <a:t>Product </a:t>
            </a:r>
            <a:r>
              <a:rPr lang="en-US" sz="1800" b="1" smtClean="0"/>
              <a:t>Line</a:t>
            </a:r>
            <a:r>
              <a:rPr lang="en-US" sz="1800" smtClean="0"/>
              <a:t> – group of closely related products manufactured by a business</a:t>
            </a:r>
          </a:p>
          <a:p>
            <a:pPr eaLnBrk="1" hangingPunct="1"/>
            <a:r>
              <a:rPr lang="en-US" sz="1800" smtClean="0"/>
              <a:t>Product </a:t>
            </a:r>
            <a:r>
              <a:rPr lang="en-US" sz="1800" b="1" smtClean="0"/>
              <a:t>Item</a:t>
            </a:r>
            <a:r>
              <a:rPr lang="en-US" sz="1800" smtClean="0"/>
              <a:t> – specific model, brand, or size of a product within a line</a:t>
            </a:r>
          </a:p>
          <a:p>
            <a:pPr lvl="1" eaLnBrk="1" hangingPunct="1"/>
            <a:r>
              <a:rPr lang="en-US" sz="1800" smtClean="0"/>
              <a:t>Ex: P&amp;G has over 250 products within 21 product lines</a:t>
            </a:r>
          </a:p>
          <a:p>
            <a:pPr lvl="2" eaLnBrk="1" hangingPunct="1"/>
            <a:r>
              <a:rPr lang="en-US" sz="1800" smtClean="0"/>
              <a:t>Dish care is a product line </a:t>
            </a:r>
          </a:p>
          <a:p>
            <a:pPr lvl="3" eaLnBrk="1" hangingPunct="1"/>
            <a:r>
              <a:rPr lang="en-US" sz="1800" smtClean="0"/>
              <a:t>Cascade, Dawn, Joy, &amp; Ivory are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cs typeface="Trebuchet MS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Product Mix</a:t>
            </a:r>
          </a:p>
          <a:p>
            <a:pPr eaLnBrk="1" hangingPunct="1"/>
            <a:r>
              <a:rPr lang="en-US" sz="5400" smtClean="0"/>
              <a:t>Product Line</a:t>
            </a:r>
          </a:p>
          <a:p>
            <a:pPr eaLnBrk="1" hangingPunct="1"/>
            <a:r>
              <a:rPr lang="en-US" sz="5400" smtClean="0"/>
              <a:t>Product Item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Describe product mix dimensions.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6996113" cy="4572000"/>
          </a:xfrm>
        </p:spPr>
        <p:txBody>
          <a:bodyPr/>
          <a:lstStyle/>
          <a:p>
            <a:pPr eaLnBrk="1" hangingPunct="1"/>
            <a:r>
              <a:rPr lang="en-US" sz="2000" smtClean="0"/>
              <a:t>Product Mix – All the types of products a company makes or sells</a:t>
            </a:r>
          </a:p>
          <a:p>
            <a:pPr lvl="1" eaLnBrk="1" hangingPunct="1"/>
            <a:r>
              <a:rPr lang="en-US" sz="2000" smtClean="0"/>
              <a:t>Some companies have different brands for different markets</a:t>
            </a:r>
          </a:p>
          <a:p>
            <a:pPr lvl="1" eaLnBrk="1" hangingPunct="1"/>
            <a:r>
              <a:rPr lang="en-US" sz="2000" smtClean="0"/>
              <a:t>Coca-Cola has different drinks for sparkling beverages, water, juice, performance, coffee, tea, and international flavors.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6513" y="4694238"/>
            <a:ext cx="15176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5888" y="2738438"/>
            <a:ext cx="14081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2075" y="1066800"/>
            <a:ext cx="1406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5172075"/>
            <a:ext cx="7005638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Identify reasons that a business would offer a </a:t>
            </a:r>
            <a:r>
              <a:rPr lang="en-US" sz="4000" u="sng" dirty="0" smtClean="0">
                <a:ea typeface="+mj-ea"/>
              </a:rPr>
              <a:t>narrow</a:t>
            </a:r>
            <a:r>
              <a:rPr lang="en-US" sz="4000" dirty="0" smtClean="0">
                <a:ea typeface="+mj-ea"/>
              </a:rPr>
              <a:t> product mix.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65338"/>
            <a:ext cx="7124700" cy="2582862"/>
          </a:xfrm>
        </p:spPr>
        <p:txBody>
          <a:bodyPr/>
          <a:lstStyle/>
          <a:p>
            <a:pPr eaLnBrk="1" hangingPunct="1"/>
            <a:r>
              <a:rPr lang="en-US" sz="1800" smtClean="0"/>
              <a:t>Product Width – number of different product lines</a:t>
            </a:r>
          </a:p>
          <a:p>
            <a:pPr eaLnBrk="1" hangingPunct="1"/>
            <a:r>
              <a:rPr lang="en-US" sz="1800" smtClean="0"/>
              <a:t>CONTRACTING</a:t>
            </a:r>
          </a:p>
          <a:p>
            <a:pPr lvl="1" eaLnBrk="1" hangingPunct="1"/>
            <a:r>
              <a:rPr lang="en-US" smtClean="0"/>
              <a:t>Ease on management</a:t>
            </a:r>
          </a:p>
          <a:p>
            <a:pPr lvl="1" eaLnBrk="1" hangingPunct="1"/>
            <a:r>
              <a:rPr lang="en-US" smtClean="0"/>
              <a:t>Cost effective</a:t>
            </a:r>
          </a:p>
          <a:p>
            <a:pPr lvl="1" eaLnBrk="1" hangingPunct="1"/>
            <a:r>
              <a:rPr lang="en-US" smtClean="0"/>
              <a:t>Simplicity</a:t>
            </a:r>
          </a:p>
          <a:p>
            <a:pPr lvl="1" eaLnBrk="1" hangingPunct="1"/>
            <a:r>
              <a:rPr lang="en-US" smtClean="0"/>
              <a:t>Consistency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648200"/>
            <a:ext cx="3429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449638"/>
            <a:ext cx="23622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Identify reasons that a business would offer a </a:t>
            </a:r>
            <a:r>
              <a:rPr lang="en-US" sz="4000" u="sng" dirty="0" smtClean="0">
                <a:ea typeface="+mj-ea"/>
              </a:rPr>
              <a:t>broad</a:t>
            </a:r>
            <a:r>
              <a:rPr lang="en-US" sz="4000" dirty="0" smtClean="0">
                <a:ea typeface="+mj-ea"/>
              </a:rPr>
              <a:t> product mix.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Product Width – number of different product lines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EXPANDING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Reach all markets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Competitive advantage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Ex: Red Lobster specializes in seafood, but offers chicken and steak to broaden their product mix.</a:t>
            </a:r>
          </a:p>
          <a:p>
            <a:pPr lvl="1" eaLnBrk="1" hangingPunct="1">
              <a:lnSpc>
                <a:spcPct val="80000"/>
              </a:lnSpc>
            </a:pPr>
            <a:endParaRPr lang="en-US" sz="1000" smtClean="0"/>
          </a:p>
          <a:p>
            <a:pPr lvl="1"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100" smtClean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5638800"/>
            <a:ext cx="24272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Identify reasons that a business would offer a </a:t>
            </a:r>
            <a:r>
              <a:rPr lang="en-US" sz="4000" u="sng" dirty="0" smtClean="0">
                <a:ea typeface="+mj-ea"/>
              </a:rPr>
              <a:t>deep</a:t>
            </a:r>
            <a:r>
              <a:rPr lang="en-US" sz="4000" dirty="0" smtClean="0">
                <a:ea typeface="+mj-ea"/>
              </a:rPr>
              <a:t> product mix.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362200"/>
            <a:ext cx="6248400" cy="3497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Product Depth – number of items offered within each product line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EXPANDING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Variety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Quantity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smtClean="0"/>
              <a:t>Ex:  Kohl’s carries various quantities of sizes, colors, &amp; styles of Levi Jeans.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8463" y="3429000"/>
            <a:ext cx="2395537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Identify reasons that a business would offer a </a:t>
            </a:r>
            <a:r>
              <a:rPr lang="en-US" sz="4000" u="sng" dirty="0" smtClean="0">
                <a:ea typeface="+mj-ea"/>
              </a:rPr>
              <a:t>shallow</a:t>
            </a:r>
            <a:r>
              <a:rPr lang="en-US" sz="4000" dirty="0" smtClean="0">
                <a:ea typeface="+mj-ea"/>
              </a:rPr>
              <a:t> product mix.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09650" y="2057400"/>
            <a:ext cx="7124700" cy="4419600"/>
          </a:xfrm>
        </p:spPr>
        <p:txBody>
          <a:bodyPr/>
          <a:lstStyle/>
          <a:p>
            <a:pPr eaLnBrk="1" hangingPunct="1"/>
            <a:r>
              <a:rPr lang="en-US" sz="2000" smtClean="0"/>
              <a:t>Product Depth – number of items offered within each product line</a:t>
            </a:r>
          </a:p>
          <a:p>
            <a:pPr eaLnBrk="1" hangingPunct="1"/>
            <a:r>
              <a:rPr lang="en-US" sz="2000" smtClean="0"/>
              <a:t>CONTRACTING</a:t>
            </a:r>
          </a:p>
          <a:p>
            <a:pPr lvl="1" eaLnBrk="1" hangingPunct="1"/>
            <a:r>
              <a:rPr lang="en-US" sz="2000" smtClean="0"/>
              <a:t>Cost effective</a:t>
            </a:r>
          </a:p>
          <a:p>
            <a:pPr lvl="1" eaLnBrk="1" hangingPunct="1"/>
            <a:r>
              <a:rPr lang="en-US" sz="2000" smtClean="0"/>
              <a:t>Satisfy small markets</a:t>
            </a:r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r>
              <a:rPr lang="en-US" sz="2000" smtClean="0"/>
              <a:t>Ex:  Only 2 chicken items on Red Lobster’s menu.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187825"/>
            <a:ext cx="1600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105275"/>
            <a:ext cx="1519238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3075" y="4298950"/>
            <a:ext cx="160655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Explain the importance of a business’s product mix.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sz="2800" smtClean="0"/>
              <a:t>Businesses must plan their product mix carefully because they cannot offer all the products that customers may want.</a:t>
            </a:r>
          </a:p>
          <a:p>
            <a:pPr eaLnBrk="1" hangingPunct="1"/>
            <a:r>
              <a:rPr lang="en-US" sz="2800" smtClean="0"/>
              <a:t>They should be a profitable market for product offered by a company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Describe alteration product-mix strategies.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828800"/>
            <a:ext cx="7124700" cy="3040063"/>
          </a:xfrm>
        </p:spPr>
        <p:txBody>
          <a:bodyPr/>
          <a:lstStyle/>
          <a:p>
            <a:pPr eaLnBrk="1" hangingPunct="1"/>
            <a:r>
              <a:rPr lang="en-US" smtClean="0"/>
              <a:t>Alteration of Existing Products:</a:t>
            </a:r>
            <a:r>
              <a:rPr lang="en-US" sz="2800" i="1" smtClean="0"/>
              <a:t> </a:t>
            </a:r>
          </a:p>
          <a:p>
            <a:pPr lvl="1" eaLnBrk="1" hangingPunct="1"/>
            <a:r>
              <a:rPr lang="en-US" sz="2800" smtClean="0"/>
              <a:t>Improve an established product with new design, new package, new uses.</a:t>
            </a:r>
          </a:p>
          <a:p>
            <a:pPr eaLnBrk="1" hangingPunct="1"/>
            <a:r>
              <a:rPr lang="en-US" sz="1800" smtClean="0"/>
              <a:t>Ex: Jeep offering 4 doors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191000"/>
            <a:ext cx="28194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539</TotalTime>
  <Words>479</Words>
  <Application>Microsoft Office PowerPoint</Application>
  <PresentationFormat>On-screen Show (4:3)</PresentationFormat>
  <Paragraphs>75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Verdana</vt:lpstr>
      <vt:lpstr>Trebuchet MS</vt:lpstr>
      <vt:lpstr>Wingdings 2</vt:lpstr>
      <vt:lpstr>Calibri</vt:lpstr>
      <vt:lpstr>Winter</vt:lpstr>
      <vt:lpstr>Marketing Indicator 2.04</vt:lpstr>
      <vt:lpstr>Slide 2</vt:lpstr>
      <vt:lpstr>Describe product mix dimensions.</vt:lpstr>
      <vt:lpstr>Identify reasons that a business would offer a narrow product mix.</vt:lpstr>
      <vt:lpstr>Identify reasons that a business would offer a broad product mix.</vt:lpstr>
      <vt:lpstr>Identify reasons that a business would offer a deep product mix.</vt:lpstr>
      <vt:lpstr>Identify reasons that a business would offer a shallow product mix.</vt:lpstr>
      <vt:lpstr>Explain the importance of a business’s product mix.</vt:lpstr>
      <vt:lpstr>Describe alteration product-mix strategies.</vt:lpstr>
      <vt:lpstr>Describe trading up / down product-mix strategies.</vt:lpstr>
      <vt:lpstr>Describe positioning product-mix strategies.</vt:lpstr>
      <vt:lpstr>Identify ways in which product lines can be organized.</vt:lpstr>
    </vt:vector>
  </TitlesOfParts>
  <Company>NRMPS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NRMS</dc:creator>
  <cp:lastModifiedBy>Cassidy Brauns</cp:lastModifiedBy>
  <cp:revision>49</cp:revision>
  <dcterms:created xsi:type="dcterms:W3CDTF">2010-09-29T18:44:05Z</dcterms:created>
  <dcterms:modified xsi:type="dcterms:W3CDTF">2012-08-21T14:08:27Z</dcterms:modified>
</cp:coreProperties>
</file>