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8" r:id="rId4"/>
    <p:sldId id="261" r:id="rId5"/>
    <p:sldId id="259" r:id="rId6"/>
    <p:sldId id="260" r:id="rId7"/>
    <p:sldId id="262" r:id="rId8"/>
    <p:sldId id="265" r:id="rId9"/>
    <p:sldId id="269" r:id="rId10"/>
    <p:sldId id="267" r:id="rId11"/>
    <p:sldId id="268" r:id="rId12"/>
    <p:sldId id="27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FC09F-ACB0-4D81-8071-5C9ABD84642C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EA99E-E4E3-4E63-8548-6C4404DB6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A99E-E4E3-4E63-8548-6C4404DB6E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D4819-1B84-4940-A509-A3DCD7F2735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46E4-08CA-4121-8704-678FD99B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brne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8aYoVpdz8o&amp;feature=player_embedde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 smtClean="0"/>
              <a:t>2.05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8458200" cy="1752600"/>
          </a:xfrm>
        </p:spPr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Collect secondary marketing data to ensure accuracy and adequacy of information for </a:t>
            </a:r>
            <a:r>
              <a:rPr lang="en-US" b="1" i="1" dirty="0" smtClean="0">
                <a:solidFill>
                  <a:schemeClr val="tx1"/>
                </a:solidFill>
              </a:rPr>
              <a:t>decision-making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GUIDELINES FOR MONITORING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Internal </a:t>
            </a:r>
            <a:r>
              <a:rPr lang="en-US" b="1" dirty="0"/>
              <a:t>R</a:t>
            </a:r>
            <a:r>
              <a:rPr lang="en-US" b="1" dirty="0" smtClean="0"/>
              <a:t>ecords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WHAT </a:t>
            </a:r>
            <a:r>
              <a:rPr lang="en-US" dirty="0"/>
              <a:t>r</a:t>
            </a:r>
            <a:r>
              <a:rPr lang="en-US" dirty="0" smtClean="0"/>
              <a:t>ecords to monitor: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SALES INVOICES</a:t>
            </a:r>
            <a:r>
              <a:rPr lang="en-US" dirty="0" smtClean="0"/>
              <a:t>: Records with </a:t>
            </a:r>
            <a:r>
              <a:rPr lang="en-US" b="1" dirty="0" smtClean="0">
                <a:solidFill>
                  <a:srgbClr val="FF0000"/>
                </a:solidFill>
              </a:rPr>
              <a:t>CUSTOMER PROFILES</a:t>
            </a:r>
          </a:p>
          <a:p>
            <a:pPr lvl="2"/>
            <a:r>
              <a:rPr lang="en-US" dirty="0" smtClean="0"/>
              <a:t>Identify </a:t>
            </a:r>
            <a:r>
              <a:rPr lang="en-US" b="1" dirty="0" smtClean="0"/>
              <a:t>Target Markets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SALES REPORTS and ACCOUNTS RECEIVABLE REPORTS</a:t>
            </a:r>
            <a:endParaRPr lang="en-US" dirty="0"/>
          </a:p>
          <a:p>
            <a:pPr lvl="2"/>
            <a:r>
              <a:rPr lang="en-US" dirty="0" smtClean="0"/>
              <a:t>MI about the </a:t>
            </a:r>
            <a:r>
              <a:rPr lang="en-US" b="1" dirty="0"/>
              <a:t>goods</a:t>
            </a:r>
            <a:r>
              <a:rPr lang="en-US" dirty="0"/>
              <a:t> that a business </a:t>
            </a:r>
            <a:r>
              <a:rPr lang="en-US" dirty="0" smtClean="0"/>
              <a:t>sells</a:t>
            </a:r>
          </a:p>
          <a:p>
            <a:pPr lvl="3"/>
            <a:r>
              <a:rPr lang="en-US" b="1" u="sng" dirty="0" smtClean="0">
                <a:solidFill>
                  <a:srgbClr val="FF0000"/>
                </a:solidFill>
              </a:rPr>
              <a:t>Analyzes which products sold well and which did not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COMMENT CARDS </a:t>
            </a:r>
            <a:r>
              <a:rPr lang="en-US" b="1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CUSTOMER SATISFACTION</a:t>
            </a:r>
            <a:endParaRPr lang="en-US" dirty="0" smtClean="0"/>
          </a:p>
          <a:p>
            <a:r>
              <a:rPr lang="en-US" b="1" dirty="0" smtClean="0"/>
              <a:t>Who</a:t>
            </a:r>
            <a:r>
              <a:rPr lang="en-US" dirty="0" smtClean="0"/>
              <a:t> monitors: </a:t>
            </a:r>
            <a:r>
              <a:rPr lang="en-US" b="1" dirty="0" smtClean="0"/>
              <a:t>Accountants </a:t>
            </a:r>
            <a:r>
              <a:rPr lang="en-US" dirty="0" smtClean="0"/>
              <a:t>and </a:t>
            </a:r>
            <a:r>
              <a:rPr lang="en-US" b="1" dirty="0" smtClean="0"/>
              <a:t>Marketing Managers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How Often </a:t>
            </a:r>
            <a:r>
              <a:rPr lang="en-US" dirty="0" smtClean="0"/>
              <a:t>to monitor: </a:t>
            </a:r>
            <a:r>
              <a:rPr lang="en-US" b="1" dirty="0" smtClean="0"/>
              <a:t>REGULARILY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</a:rPr>
              <a:t>nalyze </a:t>
            </a:r>
            <a:r>
              <a:rPr lang="en-US" b="1" u="sng" dirty="0">
                <a:solidFill>
                  <a:srgbClr val="FF0000"/>
                </a:solidFill>
              </a:rPr>
              <a:t>product </a:t>
            </a:r>
            <a:r>
              <a:rPr lang="en-US" b="1" u="sng" dirty="0" smtClean="0">
                <a:solidFill>
                  <a:srgbClr val="FF0000"/>
                </a:solidFill>
              </a:rPr>
              <a:t>performance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PROCEDURES FOR MONITORING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Internal </a:t>
            </a:r>
            <a:r>
              <a:rPr lang="en-US" b="1" dirty="0"/>
              <a:t>R</a:t>
            </a:r>
            <a:r>
              <a:rPr lang="en-US" b="1" dirty="0" smtClean="0"/>
              <a:t>ecords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ACCURATE records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what records to monitor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WHO will monitor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HOW OFTEN to monitor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records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decisions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Competitor Database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Ways to use: </a:t>
            </a:r>
          </a:p>
          <a:p>
            <a:pPr lvl="1"/>
            <a:r>
              <a:rPr lang="en-US" dirty="0" smtClean="0"/>
              <a:t>Gather information about competitors</a:t>
            </a:r>
          </a:p>
          <a:p>
            <a:pPr lvl="1"/>
            <a:r>
              <a:rPr lang="en-US" b="1" dirty="0" smtClean="0"/>
              <a:t>COMPETITIVE pricing</a:t>
            </a:r>
          </a:p>
          <a:p>
            <a:pPr lvl="1"/>
            <a:r>
              <a:rPr lang="en-US" b="1" dirty="0" smtClean="0"/>
              <a:t>ADVERTISING decisions</a:t>
            </a:r>
          </a:p>
          <a:p>
            <a:pPr lvl="1">
              <a:buNone/>
            </a:pPr>
            <a:endParaRPr lang="en-US" b="1" dirty="0" smtClean="0"/>
          </a:p>
          <a:p>
            <a:r>
              <a:rPr lang="en-US" b="1" dirty="0" smtClean="0"/>
              <a:t>Components that need to be maintained: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PRICE LISTS: </a:t>
            </a:r>
          </a:p>
          <a:p>
            <a:pPr lvl="2"/>
            <a:r>
              <a:rPr lang="en-US" dirty="0" smtClean="0"/>
              <a:t>Know what competitors charge for products</a:t>
            </a:r>
          </a:p>
          <a:p>
            <a:pPr lvl="2"/>
            <a:r>
              <a:rPr lang="en-US" dirty="0" smtClean="0"/>
              <a:t>Helps organization to price its products COMPETITIVELY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ADVERTISING MEDIA </a:t>
            </a:r>
            <a:r>
              <a:rPr lang="en-US" dirty="0" smtClean="0"/>
              <a:t>used by competitors:</a:t>
            </a:r>
          </a:p>
          <a:p>
            <a:pPr lvl="2"/>
            <a:r>
              <a:rPr lang="en-US" dirty="0" smtClean="0"/>
              <a:t>Prevent using the same media dominated by a competitor</a:t>
            </a:r>
          </a:p>
          <a:p>
            <a:pPr lvl="3"/>
            <a:r>
              <a:rPr lang="en-US" dirty="0" smtClean="0"/>
              <a:t>Newspapers, radio stations,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STEPS IN MAINTAINING </a:t>
            </a:r>
            <a:r>
              <a:rPr lang="en-US" sz="3600" b="1" dirty="0" smtClean="0"/>
              <a:t>Competitor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n-US" b="1" u="sng" dirty="0" smtClean="0"/>
              <a:t>“Four C’s”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COLLECT the information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CONVERT information into intelligence 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sz="2400" dirty="0" smtClean="0"/>
              <a:t>Make it useful to your business (pricing, advertising, etc.)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COMMUNICATE the intelligence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COUNTER competitor actions </a:t>
            </a:r>
          </a:p>
          <a:p>
            <a:pPr marL="514350" indent="-514350">
              <a:buNone/>
            </a:pPr>
            <a:r>
              <a:rPr lang="en-US" b="1" dirty="0" smtClean="0"/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= BE COMPETITIVE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INTERNET: IMPORTANT SOURCE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/>
              <a:t>of </a:t>
            </a:r>
            <a:r>
              <a:rPr lang="en-US" b="1" dirty="0"/>
              <a:t>S</a:t>
            </a:r>
            <a:r>
              <a:rPr lang="en-US" b="1" dirty="0" smtClean="0"/>
              <a:t>econdary Marketing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Main way </a:t>
            </a:r>
            <a:r>
              <a:rPr lang="en-US" dirty="0"/>
              <a:t>that </a:t>
            </a:r>
            <a:r>
              <a:rPr lang="en-US" dirty="0" smtClean="0"/>
              <a:t>SEM organizations obtain </a:t>
            </a:r>
            <a:r>
              <a:rPr lang="en-US" dirty="0"/>
              <a:t>useful marketing </a:t>
            </a:r>
            <a:r>
              <a:rPr lang="en-US" dirty="0" smtClean="0"/>
              <a:t>information (MI) </a:t>
            </a:r>
          </a:p>
          <a:p>
            <a:r>
              <a:rPr lang="en-US" dirty="0"/>
              <a:t>V</a:t>
            </a:r>
            <a:r>
              <a:rPr lang="en-US" dirty="0" smtClean="0"/>
              <a:t>ast </a:t>
            </a:r>
            <a:r>
              <a:rPr lang="en-US" dirty="0"/>
              <a:t>amount of information available </a:t>
            </a:r>
            <a:r>
              <a:rPr lang="en-US" dirty="0" smtClean="0"/>
              <a:t>online relating to SEM.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INTERNET DATABASES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for SEM MI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Government </a:t>
            </a:r>
            <a:r>
              <a:rPr lang="en-US" b="1" dirty="0" smtClean="0">
                <a:solidFill>
                  <a:srgbClr val="FF0000"/>
                </a:solidFill>
              </a:rPr>
              <a:t>Census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www.census.gov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Demographic Information </a:t>
            </a:r>
            <a:r>
              <a:rPr lang="en-US" sz="2400" i="1" dirty="0" smtClean="0"/>
              <a:t>(Population, age ranges, salaries)</a:t>
            </a:r>
            <a:endParaRPr lang="en-US" i="1" dirty="0"/>
          </a:p>
          <a:p>
            <a:pPr lvl="2"/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</a:rPr>
              <a:t>League’s expansion </a:t>
            </a:r>
            <a:r>
              <a:rPr lang="en-US" dirty="0">
                <a:solidFill>
                  <a:srgbClr val="FF0000"/>
                </a:solidFill>
              </a:rPr>
              <a:t>team </a:t>
            </a:r>
            <a:r>
              <a:rPr lang="en-US" dirty="0"/>
              <a:t>in a specific area wants to look </a:t>
            </a:r>
            <a:r>
              <a:rPr lang="en-US" dirty="0" smtClean="0"/>
              <a:t>at </a:t>
            </a:r>
            <a:r>
              <a:rPr lang="en-US" b="1" dirty="0" smtClean="0">
                <a:solidFill>
                  <a:srgbClr val="FF0000"/>
                </a:solidFill>
              </a:rPr>
              <a:t>DEMOGRAPHICS</a:t>
            </a:r>
            <a:r>
              <a:rPr lang="en-US" dirty="0" smtClean="0"/>
              <a:t> to see if team will be successful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Local Chamber of Commerce Website</a:t>
            </a:r>
          </a:p>
          <a:p>
            <a:pPr lvl="1"/>
            <a:r>
              <a:rPr lang="en-US" b="1" dirty="0" smtClean="0"/>
              <a:t>Demographic Information </a:t>
            </a:r>
            <a:r>
              <a:rPr lang="en-US" dirty="0" smtClean="0"/>
              <a:t>and </a:t>
            </a:r>
            <a:r>
              <a:rPr lang="en-US" b="1" dirty="0" smtClean="0"/>
              <a:t>Business Information</a:t>
            </a:r>
          </a:p>
          <a:p>
            <a:pPr lvl="1">
              <a:buNone/>
            </a:pPr>
            <a:endParaRPr lang="en-US" b="1" dirty="0" smtClean="0"/>
          </a:p>
          <a:p>
            <a:r>
              <a:rPr lang="en-US" b="1" dirty="0" smtClean="0"/>
              <a:t>Sports Business Research Network: </a:t>
            </a:r>
            <a:r>
              <a:rPr lang="en-US" sz="2800" dirty="0" smtClean="0">
                <a:hlinkClick r:id="rId4"/>
              </a:rPr>
              <a:t>www.sbrnet.com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INTERNET SERVICE PROVIDERS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SEM 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Online Trade Magazines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Advertising Agencies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Licensors and Licensees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Search Engines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Use of Internet for SEM 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If starting a new team, business or franchise: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Demographic Information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Government Census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Does it represent Target Market?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b="1" dirty="0" smtClean="0"/>
              <a:t>Local Business Information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Chamber of Commerce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Will local businesses be supportive? (Sponsorships)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Internet MI 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STRENGTHS </a:t>
            </a:r>
            <a:r>
              <a:rPr lang="en-US" b="1" dirty="0" smtClean="0"/>
              <a:t>AND</a:t>
            </a:r>
            <a:r>
              <a:rPr lang="en-US" b="1" dirty="0" smtClean="0">
                <a:solidFill>
                  <a:srgbClr val="FF0000"/>
                </a:solidFill>
              </a:rPr>
              <a:t> WEAKNESSES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8229600" cy="3164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7781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STRENGTHS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WEAKNESSES</a:t>
                      </a:r>
                      <a:endParaRPr lang="en-US" sz="2800" dirty="0"/>
                    </a:p>
                  </a:txBody>
                  <a:tcPr/>
                </a:tc>
              </a:tr>
              <a:tr h="26463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Information is current/updated often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Paperless</a:t>
                      </a:r>
                      <a:r>
                        <a:rPr lang="en-US" sz="2000" baseline="0" dirty="0" smtClean="0"/>
                        <a:t> Research Texts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Low to no cost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Search Engines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VAST information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Too much information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Not</a:t>
                      </a:r>
                      <a:r>
                        <a:rPr lang="en-US" sz="2000" baseline="0" dirty="0" smtClean="0"/>
                        <a:t> always accurate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Many times information is bias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Describe steps for developing a search strategy.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1. WHAT</a:t>
            </a:r>
            <a:r>
              <a:rPr lang="en-US" dirty="0"/>
              <a:t> are we looking </a:t>
            </a:r>
            <a:r>
              <a:rPr lang="en-US" dirty="0" smtClean="0"/>
              <a:t>for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b="1" dirty="0" smtClean="0"/>
              <a:t>2. WHERE</a:t>
            </a:r>
            <a:r>
              <a:rPr lang="en-US" b="1" i="1" dirty="0"/>
              <a:t> </a:t>
            </a:r>
            <a:r>
              <a:rPr lang="en-US" dirty="0"/>
              <a:t>can the information be </a:t>
            </a:r>
            <a:r>
              <a:rPr lang="en-US" dirty="0" smtClean="0"/>
              <a:t>found</a:t>
            </a:r>
          </a:p>
          <a:p>
            <a:pPr marL="914400" lvl="1" indent="-514350"/>
            <a:r>
              <a:rPr lang="en-US" dirty="0" smtClean="0"/>
              <a:t>Specific databases, News media, etc.</a:t>
            </a:r>
          </a:p>
          <a:p>
            <a:pPr marL="914400" lvl="1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b="1" dirty="0" smtClean="0"/>
              <a:t>3. HOW</a:t>
            </a:r>
            <a:r>
              <a:rPr lang="en-US" b="1" dirty="0"/>
              <a:t> </a:t>
            </a:r>
            <a:r>
              <a:rPr lang="en-US" dirty="0"/>
              <a:t>to extract the </a:t>
            </a:r>
            <a:r>
              <a:rPr lang="en-US" dirty="0" smtClean="0"/>
              <a:t>information</a:t>
            </a:r>
          </a:p>
          <a:p>
            <a:pPr marL="914400" lvl="1" indent="-514350"/>
            <a:r>
              <a:rPr lang="en-US" dirty="0" smtClean="0"/>
              <a:t>Identify </a:t>
            </a:r>
            <a:r>
              <a:rPr lang="en-US" i="1" dirty="0" smtClean="0"/>
              <a:t>search </a:t>
            </a:r>
            <a:r>
              <a:rPr lang="en-US" i="1" dirty="0"/>
              <a:t>terms</a:t>
            </a:r>
            <a:r>
              <a:rPr lang="en-US" dirty="0"/>
              <a:t> </a:t>
            </a:r>
            <a:endParaRPr lang="en-US" dirty="0" smtClean="0"/>
          </a:p>
          <a:p>
            <a:pPr marL="914400" lvl="1" indent="-514350"/>
            <a:r>
              <a:rPr lang="en-US" dirty="0" smtClean="0"/>
              <a:t>Organize </a:t>
            </a:r>
            <a:r>
              <a:rPr lang="en-US" dirty="0"/>
              <a:t>and </a:t>
            </a:r>
            <a:r>
              <a:rPr lang="en-US" dirty="0" smtClean="0"/>
              <a:t>rank findings</a:t>
            </a:r>
          </a:p>
          <a:p>
            <a:pPr marL="914400" lvl="1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b="1" dirty="0" smtClean="0"/>
              <a:t>4. HOW WELL: </a:t>
            </a:r>
            <a:r>
              <a:rPr lang="en-US" dirty="0" smtClean="0"/>
              <a:t>search process accuracy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 Do”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hlinkClick r:id="rId3"/>
              </a:rPr>
              <a:t>How to Search for Specific Information Video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b="1" dirty="0" smtClean="0"/>
              <a:t>Questions to Answer while watching:</a:t>
            </a:r>
          </a:p>
          <a:p>
            <a:pPr marL="514350" indent="-514350">
              <a:buAutoNum type="arabicPeriod"/>
            </a:pPr>
            <a:r>
              <a:rPr lang="en-US" dirty="0" smtClean="0"/>
              <a:t>Demonstrate how to use “relationship” terms for more accurate searches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one weakness demonstrated on the video when searching the internet?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TECHNIQUES FOR MONITORING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Internal </a:t>
            </a:r>
            <a:r>
              <a:rPr lang="en-US" b="1" dirty="0"/>
              <a:t>R</a:t>
            </a:r>
            <a:r>
              <a:rPr lang="en-US" b="1" dirty="0" smtClean="0"/>
              <a:t>ecords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b="1" dirty="0" smtClean="0"/>
              <a:t>Internal Records: </a:t>
            </a:r>
          </a:p>
          <a:p>
            <a:pPr lvl="1"/>
            <a:r>
              <a:rPr lang="en-US" dirty="0" smtClean="0"/>
              <a:t>Personal company Information not often public</a:t>
            </a:r>
          </a:p>
          <a:p>
            <a:r>
              <a:rPr lang="en-US" b="1" dirty="0" smtClean="0"/>
              <a:t>Monitoring Internal Records: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Regularly Monitored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445</Words>
  <Application>Microsoft Office PowerPoint</Application>
  <PresentationFormat>On-screen Show (4:3)</PresentationFormat>
  <Paragraphs>110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2.05</vt:lpstr>
      <vt:lpstr>INTERNET: IMPORTANT SOURCE  of Secondary Marketing Information</vt:lpstr>
      <vt:lpstr>INTERNET DATABASES  for SEM MI</vt:lpstr>
      <vt:lpstr>INTERNET SERVICE PROVIDERS  for SEM MI</vt:lpstr>
      <vt:lpstr>Use of Internet for SEM MI</vt:lpstr>
      <vt:lpstr>Internet MI  STRENGTHS AND WEAKNESSES</vt:lpstr>
      <vt:lpstr>Describe steps for developing a search strategy.</vt:lpstr>
      <vt:lpstr>“We Do”</vt:lpstr>
      <vt:lpstr>TECHNIQUES FOR MONITORING  Internal Records</vt:lpstr>
      <vt:lpstr>GUIDELINES FOR MONITORING  Internal Records</vt:lpstr>
      <vt:lpstr>PROCEDURES FOR MONITORING  Internal Records</vt:lpstr>
      <vt:lpstr>Competitor Database</vt:lpstr>
      <vt:lpstr>STEPS IN MAINTAINING Competitor Database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2.05</dc:title>
  <dc:creator>Amy Byers</dc:creator>
  <cp:lastModifiedBy>Cassidy Brauns</cp:lastModifiedBy>
  <cp:revision>15</cp:revision>
  <dcterms:created xsi:type="dcterms:W3CDTF">2012-09-21T07:49:40Z</dcterms:created>
  <dcterms:modified xsi:type="dcterms:W3CDTF">2012-12-11T18:26:51Z</dcterms:modified>
</cp:coreProperties>
</file>