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4A43DA9-D504-400C-B4B0-90126E52D0B3}" type="datetimeFigureOut">
              <a:rPr lang="en-US" smtClean="0"/>
              <a:pPr/>
              <a:t>12/11/2012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D387F0F-DE39-4D0F-B6CB-2E1704F93601}"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43DA9-D504-400C-B4B0-90126E52D0B3}"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87F0F-DE39-4D0F-B6CB-2E1704F936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43DA9-D504-400C-B4B0-90126E52D0B3}"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87F0F-DE39-4D0F-B6CB-2E1704F936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A43DA9-D504-400C-B4B0-90126E52D0B3}"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87F0F-DE39-4D0F-B6CB-2E1704F936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A43DA9-D504-400C-B4B0-90126E52D0B3}"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87F0F-DE39-4D0F-B6CB-2E1704F936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4A43DA9-D504-400C-B4B0-90126E52D0B3}" type="datetimeFigureOut">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87F0F-DE39-4D0F-B6CB-2E1704F93601}"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A43DA9-D504-400C-B4B0-90126E52D0B3}" type="datetimeFigureOut">
              <a:rPr lang="en-US" smtClean="0"/>
              <a:pPr/>
              <a:t>12/11/2012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387F0F-DE39-4D0F-B6CB-2E1704F936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43DA9-D504-400C-B4B0-90126E52D0B3}" type="datetimeFigureOut">
              <a:rPr lang="en-US" smtClean="0"/>
              <a:pPr/>
              <a:t>12/11/2012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387F0F-DE39-4D0F-B6CB-2E1704F936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43DA9-D504-400C-B4B0-90126E52D0B3}" type="datetimeFigureOut">
              <a:rPr lang="en-US" smtClean="0"/>
              <a:pPr/>
              <a:t>12/11/2012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387F0F-DE39-4D0F-B6CB-2E1704F936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4A43DA9-D504-400C-B4B0-90126E52D0B3}" type="datetimeFigureOut">
              <a:rPr lang="en-US" smtClean="0"/>
              <a:pPr/>
              <a:t>12/11/2012</a:t>
            </a:fld>
            <a:endParaRPr lang="en-US"/>
          </a:p>
        </p:txBody>
      </p:sp>
      <p:sp>
        <p:nvSpPr>
          <p:cNvPr id="7" name="Slide Number Placeholder 6"/>
          <p:cNvSpPr>
            <a:spLocks noGrp="1"/>
          </p:cNvSpPr>
          <p:nvPr>
            <p:ph type="sldNum" sz="quarter" idx="12"/>
          </p:nvPr>
        </p:nvSpPr>
        <p:spPr/>
        <p:txBody>
          <a:bodyPr/>
          <a:lstStyle/>
          <a:p>
            <a:fld id="{BD387F0F-DE39-4D0F-B6CB-2E1704F93601}"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43DA9-D504-400C-B4B0-90126E52D0B3}" type="datetimeFigureOut">
              <a:rPr lang="en-US" smtClean="0"/>
              <a:pPr/>
              <a:t>12/11/2012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D387F0F-DE39-4D0F-B6CB-2E1704F936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4A43DA9-D504-400C-B4B0-90126E52D0B3}" type="datetimeFigureOut">
              <a:rPr lang="en-US" smtClean="0"/>
              <a:pPr/>
              <a:t>12/11/2012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D387F0F-DE39-4D0F-B6CB-2E1704F936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2.06</a:t>
            </a:r>
            <a:endParaRPr lang="en-US" dirty="0"/>
          </a:p>
        </p:txBody>
      </p:sp>
      <p:sp>
        <p:nvSpPr>
          <p:cNvPr id="3" name="Subtitle 2"/>
          <p:cNvSpPr>
            <a:spLocks noGrp="1"/>
          </p:cNvSpPr>
          <p:nvPr>
            <p:ph type="subTitle" idx="1"/>
          </p:nvPr>
        </p:nvSpPr>
        <p:spPr/>
        <p:txBody>
          <a:bodyPr/>
          <a:lstStyle/>
          <a:p>
            <a:r>
              <a:rPr lang="en-US" b="1" dirty="0"/>
              <a:t>Understand data-collection methods to evaluate their appropriateness for the research problem/issue</a:t>
            </a:r>
            <a:endParaRPr lang="en-US" dirty="0"/>
          </a:p>
          <a:p>
            <a:endParaRPr lang="en-US" dirty="0"/>
          </a:p>
        </p:txBody>
      </p:sp>
    </p:spTree>
    <p:extLst>
      <p:ext uri="{BB962C8B-B14F-4D97-AF65-F5344CB8AC3E}">
        <p14:creationId xmlns="" xmlns:p14="http://schemas.microsoft.com/office/powerpoint/2010/main" val="3041605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6881310" cy="1143000"/>
          </a:xfrm>
        </p:spPr>
        <p:txBody>
          <a:bodyPr>
            <a:normAutofit fontScale="90000"/>
          </a:bodyPr>
          <a:lstStyle/>
          <a:p>
            <a:r>
              <a:rPr lang="en-US" b="1" dirty="0"/>
              <a:t>Methods of collecting primary </a:t>
            </a:r>
            <a:r>
              <a:rPr lang="en-US" b="1" dirty="0" smtClean="0"/>
              <a:t>data</a:t>
            </a:r>
            <a:endParaRPr lang="en-US" dirty="0"/>
          </a:p>
        </p:txBody>
      </p:sp>
      <p:sp>
        <p:nvSpPr>
          <p:cNvPr id="3" name="Content Placeholder 2"/>
          <p:cNvSpPr>
            <a:spLocks noGrp="1"/>
          </p:cNvSpPr>
          <p:nvPr>
            <p:ph idx="1"/>
          </p:nvPr>
        </p:nvSpPr>
        <p:spPr>
          <a:xfrm>
            <a:off x="685800" y="1828800"/>
            <a:ext cx="7543800" cy="4572000"/>
          </a:xfrm>
        </p:spPr>
        <p:txBody>
          <a:bodyPr>
            <a:normAutofit fontScale="70000" lnSpcReduction="20000"/>
          </a:bodyPr>
          <a:lstStyle/>
          <a:p>
            <a:pPr marL="68580" lvl="0" indent="0">
              <a:buNone/>
            </a:pPr>
            <a:r>
              <a:rPr lang="en-US" dirty="0" smtClean="0"/>
              <a:t>1.  Survey </a:t>
            </a:r>
            <a:r>
              <a:rPr lang="en-US" dirty="0"/>
              <a:t>method – a research technique in which information is gathered from people through the use of surveys or questionnaires. Surveyors usually use a sample of the entire target population to get results</a:t>
            </a:r>
          </a:p>
          <a:p>
            <a:pPr lvl="1"/>
            <a:r>
              <a:rPr lang="en-US" sz="2400" b="1" dirty="0"/>
              <a:t>Personal interview </a:t>
            </a:r>
            <a:r>
              <a:rPr lang="en-US" sz="2400" dirty="0"/>
              <a:t>– </a:t>
            </a:r>
            <a:r>
              <a:rPr lang="en-US" sz="2400" dirty="0" smtClean="0"/>
              <a:t>1on1 Advantage</a:t>
            </a:r>
            <a:r>
              <a:rPr lang="en-US" sz="2400" dirty="0"/>
              <a:t>: People are likely to respond. Disadvantage: Costly</a:t>
            </a:r>
          </a:p>
          <a:p>
            <a:pPr lvl="1"/>
            <a:r>
              <a:rPr lang="en-US" sz="2400" b="1" dirty="0"/>
              <a:t>Focus group interview- </a:t>
            </a:r>
            <a:r>
              <a:rPr lang="en-US" sz="2400" dirty="0"/>
              <a:t>involves </a:t>
            </a:r>
            <a:r>
              <a:rPr lang="en-US" sz="2400" b="1" dirty="0"/>
              <a:t>eight to twelve people </a:t>
            </a:r>
            <a:r>
              <a:rPr lang="en-US" sz="2400" dirty="0"/>
              <a:t>who are brought together to evaluate a product, design, or strategy under the direction of a skilled moderator</a:t>
            </a:r>
          </a:p>
          <a:p>
            <a:pPr lvl="1"/>
            <a:r>
              <a:rPr lang="en-US" sz="2400" b="1" dirty="0"/>
              <a:t>Telephone interview </a:t>
            </a:r>
            <a:r>
              <a:rPr lang="en-US" sz="2400" dirty="0"/>
              <a:t>– quick, efficient, and relatively inexpensive. Disadvantage: some people are unwilling to participate</a:t>
            </a:r>
          </a:p>
          <a:p>
            <a:pPr lvl="1"/>
            <a:r>
              <a:rPr lang="en-US" sz="2400" b="1" dirty="0"/>
              <a:t>Mail survey </a:t>
            </a:r>
            <a:r>
              <a:rPr lang="en-US" sz="2400" dirty="0"/>
              <a:t>– </a:t>
            </a:r>
            <a:r>
              <a:rPr lang="en-US" sz="2400" b="1" dirty="0"/>
              <a:t>relatively inexpensive way to reach a large audience. </a:t>
            </a:r>
            <a:r>
              <a:rPr lang="en-US" sz="2400" dirty="0"/>
              <a:t>Respondents are generally honest and find this type of survey less intrusive. Disadvantage: return rate for mail surveys is only 10%.</a:t>
            </a:r>
          </a:p>
          <a:p>
            <a:pPr lvl="1"/>
            <a:r>
              <a:rPr lang="en-US" sz="2400" b="1" dirty="0"/>
              <a:t>Internet survey </a:t>
            </a:r>
            <a:r>
              <a:rPr lang="en-US" sz="2400" dirty="0"/>
              <a:t>– includes wide-open polls, anybody-can-answer polls, invitation-only surveys, password protected research sites, and Internet – based panels.</a:t>
            </a:r>
          </a:p>
          <a:p>
            <a:pPr marL="68580" indent="0">
              <a:buNone/>
            </a:pPr>
            <a:endParaRPr lang="en-US" dirty="0"/>
          </a:p>
        </p:txBody>
      </p:sp>
    </p:spTree>
    <p:extLst>
      <p:ext uri="{BB962C8B-B14F-4D97-AF65-F5344CB8AC3E}">
        <p14:creationId xmlns="" xmlns:p14="http://schemas.microsoft.com/office/powerpoint/2010/main" val="205618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6881310" cy="1143000"/>
          </a:xfrm>
        </p:spPr>
        <p:txBody>
          <a:bodyPr>
            <a:normAutofit fontScale="90000"/>
          </a:bodyPr>
          <a:lstStyle/>
          <a:p>
            <a:r>
              <a:rPr lang="en-US" b="1" dirty="0"/>
              <a:t>Methods of collecting primary </a:t>
            </a:r>
            <a:r>
              <a:rPr lang="en-US" b="1" dirty="0" smtClean="0"/>
              <a:t>data</a:t>
            </a:r>
            <a:endParaRPr lang="en-US" dirty="0"/>
          </a:p>
        </p:txBody>
      </p:sp>
      <p:sp>
        <p:nvSpPr>
          <p:cNvPr id="3" name="Content Placeholder 2"/>
          <p:cNvSpPr>
            <a:spLocks noGrp="1"/>
          </p:cNvSpPr>
          <p:nvPr>
            <p:ph idx="1"/>
          </p:nvPr>
        </p:nvSpPr>
        <p:spPr>
          <a:xfrm>
            <a:off x="685800" y="1828800"/>
            <a:ext cx="7543800" cy="4572000"/>
          </a:xfrm>
        </p:spPr>
        <p:txBody>
          <a:bodyPr>
            <a:normAutofit fontScale="92500" lnSpcReduction="20000"/>
          </a:bodyPr>
          <a:lstStyle/>
          <a:p>
            <a:pPr marL="68580" lvl="0" indent="0">
              <a:buNone/>
            </a:pPr>
            <a:r>
              <a:rPr lang="en-US" dirty="0" smtClean="0"/>
              <a:t>2.  </a:t>
            </a:r>
            <a:r>
              <a:rPr lang="en-US" b="1" dirty="0" smtClean="0"/>
              <a:t>Observation </a:t>
            </a:r>
            <a:r>
              <a:rPr lang="en-US" b="1" dirty="0"/>
              <a:t>method </a:t>
            </a:r>
            <a:r>
              <a:rPr lang="en-US" dirty="0"/>
              <a:t>– a research technique in which the </a:t>
            </a:r>
            <a:r>
              <a:rPr lang="en-US" b="1" dirty="0"/>
              <a:t>actions of people are watched </a:t>
            </a:r>
            <a:r>
              <a:rPr lang="en-US" dirty="0"/>
              <a:t>and recorded either by cameras or observers. </a:t>
            </a:r>
          </a:p>
          <a:p>
            <a:pPr lvl="1"/>
            <a:r>
              <a:rPr lang="en-US" sz="2400" b="1" dirty="0"/>
              <a:t>Mystery shopper </a:t>
            </a:r>
            <a:r>
              <a:rPr lang="en-US" sz="2400" dirty="0"/>
              <a:t>– a researcher who poses as a customer</a:t>
            </a:r>
          </a:p>
          <a:p>
            <a:pPr lvl="1"/>
            <a:r>
              <a:rPr lang="en-US" sz="2400" b="1" dirty="0"/>
              <a:t>Point-of-sale research </a:t>
            </a:r>
            <a:r>
              <a:rPr lang="en-US" sz="2400" dirty="0"/>
              <a:t>– a research technique that combines natural observation with personal interviews to get people to explain buying </a:t>
            </a:r>
            <a:r>
              <a:rPr lang="en-US" sz="2400" dirty="0" smtClean="0"/>
              <a:t>behavior</a:t>
            </a:r>
            <a:endParaRPr lang="en-US" dirty="0"/>
          </a:p>
          <a:p>
            <a:pPr marL="68580" lvl="0" indent="0">
              <a:buNone/>
            </a:pPr>
            <a:r>
              <a:rPr lang="en-US" dirty="0" smtClean="0"/>
              <a:t>3.  </a:t>
            </a:r>
            <a:r>
              <a:rPr lang="en-US" b="1" dirty="0" smtClean="0"/>
              <a:t>Experimental </a:t>
            </a:r>
            <a:r>
              <a:rPr lang="en-US" b="1" dirty="0"/>
              <a:t>method </a:t>
            </a:r>
            <a:r>
              <a:rPr lang="en-US" dirty="0"/>
              <a:t>– a research technique in which a researcher observes the results of changing one or more marketing variables while keeping certain other variables constant under controlled conditions. Often used to test new package designs, media usage, and new promotions.</a:t>
            </a:r>
          </a:p>
          <a:p>
            <a:pPr marL="68580" indent="0">
              <a:buNone/>
            </a:pPr>
            <a:endParaRPr lang="en-US" dirty="0"/>
          </a:p>
        </p:txBody>
      </p:sp>
    </p:spTree>
    <p:extLst>
      <p:ext uri="{BB962C8B-B14F-4D97-AF65-F5344CB8AC3E}">
        <p14:creationId xmlns="" xmlns:p14="http://schemas.microsoft.com/office/powerpoint/2010/main" val="3823722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6881310" cy="1066800"/>
          </a:xfrm>
        </p:spPr>
        <p:txBody>
          <a:bodyPr>
            <a:normAutofit fontScale="90000"/>
          </a:bodyPr>
          <a:lstStyle/>
          <a:p>
            <a:r>
              <a:rPr lang="en-US" b="1" dirty="0"/>
              <a:t>The Marketing Survey</a:t>
            </a:r>
            <a:r>
              <a:rPr lang="en-US" dirty="0"/>
              <a:t/>
            </a:r>
            <a:br>
              <a:rPr lang="en-US" dirty="0"/>
            </a:br>
            <a:endParaRPr lang="en-US" dirty="0"/>
          </a:p>
        </p:txBody>
      </p:sp>
      <p:sp>
        <p:nvSpPr>
          <p:cNvPr id="3" name="Content Placeholder 2"/>
          <p:cNvSpPr>
            <a:spLocks noGrp="1"/>
          </p:cNvSpPr>
          <p:nvPr>
            <p:ph idx="1"/>
          </p:nvPr>
        </p:nvSpPr>
        <p:spPr>
          <a:xfrm>
            <a:off x="685800" y="1371600"/>
            <a:ext cx="7543800" cy="5029200"/>
          </a:xfrm>
        </p:spPr>
        <p:txBody>
          <a:bodyPr>
            <a:normAutofit fontScale="85000" lnSpcReduction="20000"/>
          </a:bodyPr>
          <a:lstStyle/>
          <a:p>
            <a:r>
              <a:rPr lang="en-US" dirty="0"/>
              <a:t>Businesses need valid and reliable data to make good decisions</a:t>
            </a:r>
            <a:r>
              <a:rPr lang="en-US" dirty="0" smtClean="0"/>
              <a:t>.</a:t>
            </a:r>
            <a:endParaRPr lang="en-US" dirty="0"/>
          </a:p>
          <a:p>
            <a:r>
              <a:rPr lang="en-US" dirty="0"/>
              <a:t>Marketing researchers need to know how to construct survey instruments that provide the necessary information to assist in the decision-making process</a:t>
            </a:r>
            <a:r>
              <a:rPr lang="en-US" dirty="0" smtClean="0"/>
              <a:t>.</a:t>
            </a:r>
            <a:endParaRPr lang="en-US" dirty="0"/>
          </a:p>
          <a:p>
            <a:r>
              <a:rPr lang="en-US" b="1" dirty="0"/>
              <a:t>Reliability</a:t>
            </a:r>
            <a:r>
              <a:rPr lang="en-US" dirty="0"/>
              <a:t> – exists when a research technique produces nearly </a:t>
            </a:r>
            <a:r>
              <a:rPr lang="en-US" b="1" dirty="0"/>
              <a:t>identical results in repeated trials</a:t>
            </a:r>
            <a:r>
              <a:rPr lang="en-US" dirty="0" smtClean="0"/>
              <a:t>.</a:t>
            </a:r>
            <a:r>
              <a:rPr lang="en-US" dirty="0"/>
              <a:t> </a:t>
            </a:r>
          </a:p>
          <a:p>
            <a:r>
              <a:rPr lang="en-US" b="1" dirty="0"/>
              <a:t>Validity</a:t>
            </a:r>
            <a:r>
              <a:rPr lang="en-US" dirty="0"/>
              <a:t>- exists when the questions asked measure what was intended to be </a:t>
            </a:r>
            <a:r>
              <a:rPr lang="en-US" dirty="0" smtClean="0"/>
              <a:t>measured</a:t>
            </a:r>
            <a:endParaRPr lang="en-US" dirty="0"/>
          </a:p>
          <a:p>
            <a:r>
              <a:rPr lang="en-US" dirty="0"/>
              <a:t>Questions can be either Open-ended or </a:t>
            </a:r>
            <a:r>
              <a:rPr lang="en-US" dirty="0" smtClean="0"/>
              <a:t>Forced-choice</a:t>
            </a:r>
            <a:endParaRPr lang="en-US" dirty="0"/>
          </a:p>
          <a:p>
            <a:r>
              <a:rPr lang="en-US" b="1" dirty="0"/>
              <a:t>Open-ended questions </a:t>
            </a:r>
            <a:r>
              <a:rPr lang="en-US" dirty="0"/>
              <a:t>ask respondents to construct their own response to a question.</a:t>
            </a:r>
          </a:p>
          <a:p>
            <a:pPr marL="68580" indent="0">
              <a:buNone/>
            </a:pPr>
            <a:r>
              <a:rPr lang="en-US" dirty="0" smtClean="0"/>
              <a:t>	Example</a:t>
            </a:r>
            <a:r>
              <a:rPr lang="en-US" dirty="0"/>
              <a:t>: “How can we serve you better</a:t>
            </a:r>
            <a:r>
              <a:rPr lang="en-US" dirty="0" smtClean="0"/>
              <a:t>?”</a:t>
            </a:r>
            <a:endParaRPr lang="en-US" dirty="0"/>
          </a:p>
          <a:p>
            <a:r>
              <a:rPr lang="en-US" b="1" dirty="0"/>
              <a:t>Forced-choice questions </a:t>
            </a:r>
            <a:r>
              <a:rPr lang="en-US" dirty="0"/>
              <a:t>ask respondents to </a:t>
            </a:r>
            <a:r>
              <a:rPr lang="en-US" b="1" dirty="0"/>
              <a:t>choose answers from possibilities given</a:t>
            </a:r>
            <a:r>
              <a:rPr lang="en-US" dirty="0"/>
              <a:t>. These are the simplest questions to write and the easiest to tabulate.</a:t>
            </a:r>
          </a:p>
          <a:p>
            <a:r>
              <a:rPr lang="en-US" b="1" dirty="0"/>
              <a:t>Can be multiple-choice questions</a:t>
            </a:r>
            <a:r>
              <a:rPr lang="en-US" dirty="0"/>
              <a:t>, rating or ranking scales, and level of agreement scales.</a:t>
            </a:r>
          </a:p>
          <a:p>
            <a:pPr marL="68580" indent="0">
              <a:buNone/>
            </a:pPr>
            <a:endParaRPr lang="en-US" dirty="0"/>
          </a:p>
        </p:txBody>
      </p:sp>
    </p:spTree>
    <p:extLst>
      <p:ext uri="{BB962C8B-B14F-4D97-AF65-F5344CB8AC3E}">
        <p14:creationId xmlns="" xmlns:p14="http://schemas.microsoft.com/office/powerpoint/2010/main" val="4182046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6881310" cy="1066800"/>
          </a:xfrm>
        </p:spPr>
        <p:txBody>
          <a:bodyPr>
            <a:normAutofit fontScale="90000"/>
          </a:bodyPr>
          <a:lstStyle/>
          <a:p>
            <a:r>
              <a:rPr lang="en-US" b="1" dirty="0"/>
              <a:t>The Marketing Survey</a:t>
            </a:r>
            <a:r>
              <a:rPr lang="en-US" dirty="0"/>
              <a:t/>
            </a:r>
            <a:br>
              <a:rPr lang="en-US" dirty="0"/>
            </a:br>
            <a:endParaRPr lang="en-US" dirty="0"/>
          </a:p>
        </p:txBody>
      </p:sp>
      <p:sp>
        <p:nvSpPr>
          <p:cNvPr id="3" name="Content Placeholder 2"/>
          <p:cNvSpPr>
            <a:spLocks noGrp="1"/>
          </p:cNvSpPr>
          <p:nvPr>
            <p:ph idx="1"/>
          </p:nvPr>
        </p:nvSpPr>
        <p:spPr>
          <a:xfrm>
            <a:off x="685800" y="1371600"/>
            <a:ext cx="7543800" cy="5029200"/>
          </a:xfrm>
        </p:spPr>
        <p:txBody>
          <a:bodyPr>
            <a:normAutofit fontScale="92500" lnSpcReduction="10000"/>
          </a:bodyPr>
          <a:lstStyle/>
          <a:p>
            <a:r>
              <a:rPr lang="en-US" b="1" dirty="0" smtClean="0"/>
              <a:t>Yes/No </a:t>
            </a:r>
            <a:r>
              <a:rPr lang="en-US" b="1" dirty="0"/>
              <a:t>Questions: </a:t>
            </a:r>
            <a:r>
              <a:rPr lang="en-US" dirty="0"/>
              <a:t>Only gives two options, should only be used when asking for a response on one issue</a:t>
            </a:r>
            <a:r>
              <a:rPr lang="en-US" dirty="0" smtClean="0"/>
              <a:t>.</a:t>
            </a:r>
            <a:endParaRPr lang="en-US" dirty="0"/>
          </a:p>
          <a:p>
            <a:r>
              <a:rPr lang="en-US" b="1" dirty="0"/>
              <a:t>Multiple-choice Questions: </a:t>
            </a:r>
            <a:r>
              <a:rPr lang="en-US" dirty="0"/>
              <a:t>Gives the respondent several choices, important that the options are made comprehensive enough to include every possible response. Usually includes an “other” option</a:t>
            </a:r>
            <a:r>
              <a:rPr lang="en-US" dirty="0" smtClean="0"/>
              <a:t>.</a:t>
            </a:r>
            <a:endParaRPr lang="en-US" dirty="0"/>
          </a:p>
          <a:p>
            <a:r>
              <a:rPr lang="en-US" b="1" dirty="0"/>
              <a:t>Rating Scale Questions: </a:t>
            </a:r>
            <a:r>
              <a:rPr lang="en-US" dirty="0"/>
              <a:t>Variety of questions used such as </a:t>
            </a:r>
            <a:r>
              <a:rPr lang="en-US" i="1" dirty="0"/>
              <a:t>very satisfied</a:t>
            </a:r>
            <a:r>
              <a:rPr lang="en-US" dirty="0"/>
              <a:t> to </a:t>
            </a:r>
            <a:r>
              <a:rPr lang="en-US" i="1" dirty="0"/>
              <a:t>very dissatisfied</a:t>
            </a:r>
            <a:r>
              <a:rPr lang="en-US" dirty="0"/>
              <a:t>, or </a:t>
            </a:r>
            <a:r>
              <a:rPr lang="en-US" b="1" i="1" dirty="0"/>
              <a:t>excellent</a:t>
            </a:r>
            <a:r>
              <a:rPr lang="en-US" b="1" dirty="0"/>
              <a:t> to </a:t>
            </a:r>
            <a:r>
              <a:rPr lang="en-US" b="1" i="1" dirty="0"/>
              <a:t>poor</a:t>
            </a:r>
            <a:r>
              <a:rPr lang="en-US" b="1" dirty="0" smtClean="0"/>
              <a:t>.</a:t>
            </a:r>
            <a:endParaRPr lang="en-US" b="1" dirty="0"/>
          </a:p>
          <a:p>
            <a:r>
              <a:rPr lang="en-US" b="1" dirty="0"/>
              <a:t>Level of Agreement Questions</a:t>
            </a:r>
            <a:r>
              <a:rPr lang="en-US" dirty="0"/>
              <a:t>: Used to assess attitudes or opinions. </a:t>
            </a:r>
            <a:r>
              <a:rPr lang="en-US" b="1" dirty="0"/>
              <a:t>Commonly used options: </a:t>
            </a:r>
            <a:r>
              <a:rPr lang="en-US" b="1" i="1" dirty="0"/>
              <a:t>strongly agree</a:t>
            </a:r>
            <a:r>
              <a:rPr lang="en-US" b="1" dirty="0"/>
              <a:t> (SA), </a:t>
            </a:r>
            <a:r>
              <a:rPr lang="en-US" b="1" i="1" dirty="0"/>
              <a:t>agree</a:t>
            </a:r>
            <a:r>
              <a:rPr lang="en-US" b="1" dirty="0"/>
              <a:t> (A), </a:t>
            </a:r>
            <a:r>
              <a:rPr lang="en-US" b="1" i="1" dirty="0"/>
              <a:t>neutral</a:t>
            </a:r>
            <a:r>
              <a:rPr lang="en-US" b="1" dirty="0"/>
              <a:t> (N), </a:t>
            </a:r>
            <a:r>
              <a:rPr lang="en-US" b="1" i="1" dirty="0"/>
              <a:t>disagree</a:t>
            </a:r>
            <a:r>
              <a:rPr lang="en-US" b="1" dirty="0"/>
              <a:t> (D), and </a:t>
            </a:r>
            <a:r>
              <a:rPr lang="en-US" b="1" i="1" dirty="0"/>
              <a:t>strongly disagree</a:t>
            </a:r>
            <a:r>
              <a:rPr lang="en-US" b="1" dirty="0"/>
              <a:t> (SD).</a:t>
            </a:r>
          </a:p>
          <a:p>
            <a:pPr marL="68580" indent="0">
              <a:buNone/>
            </a:pPr>
            <a:endParaRPr lang="en-US" dirty="0"/>
          </a:p>
        </p:txBody>
      </p:sp>
    </p:spTree>
    <p:extLst>
      <p:ext uri="{BB962C8B-B14F-4D97-AF65-F5344CB8AC3E}">
        <p14:creationId xmlns="" xmlns:p14="http://schemas.microsoft.com/office/powerpoint/2010/main" val="46223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6881310" cy="1676400"/>
          </a:xfrm>
        </p:spPr>
        <p:txBody>
          <a:bodyPr>
            <a:normAutofit fontScale="90000"/>
          </a:bodyPr>
          <a:lstStyle/>
          <a:p>
            <a:r>
              <a:rPr lang="en-US" b="1" dirty="0" smtClean="0"/>
              <a:t>Basic Guidelines for Writing Questions</a:t>
            </a:r>
            <a:r>
              <a:rPr lang="en-US" dirty="0"/>
              <a:t/>
            </a:r>
            <a:br>
              <a:rPr lang="en-US" dirty="0"/>
            </a:br>
            <a:endParaRPr lang="en-US" dirty="0"/>
          </a:p>
        </p:txBody>
      </p:sp>
      <p:sp>
        <p:nvSpPr>
          <p:cNvPr id="3" name="Content Placeholder 2"/>
          <p:cNvSpPr>
            <a:spLocks noGrp="1"/>
          </p:cNvSpPr>
          <p:nvPr>
            <p:ph idx="1"/>
          </p:nvPr>
        </p:nvSpPr>
        <p:spPr>
          <a:xfrm>
            <a:off x="685800" y="2209800"/>
            <a:ext cx="7543800" cy="4191000"/>
          </a:xfrm>
        </p:spPr>
        <p:txBody>
          <a:bodyPr>
            <a:normAutofit/>
          </a:bodyPr>
          <a:lstStyle/>
          <a:p>
            <a:r>
              <a:rPr lang="en-US" dirty="0"/>
              <a:t>Should be </a:t>
            </a:r>
            <a:r>
              <a:rPr lang="en-US" b="1" dirty="0"/>
              <a:t>written clearly</a:t>
            </a:r>
          </a:p>
          <a:p>
            <a:r>
              <a:rPr lang="en-US" dirty="0"/>
              <a:t>Should be as </a:t>
            </a:r>
            <a:r>
              <a:rPr lang="en-US" b="1" dirty="0"/>
              <a:t>brief </a:t>
            </a:r>
            <a:r>
              <a:rPr lang="en-US" dirty="0"/>
              <a:t>as possible</a:t>
            </a:r>
          </a:p>
          <a:p>
            <a:r>
              <a:rPr lang="en-US" dirty="0"/>
              <a:t>Do not ask leading questions which suggest a correct answer</a:t>
            </a:r>
          </a:p>
          <a:p>
            <a:r>
              <a:rPr lang="en-US" b="1" dirty="0"/>
              <a:t>Avoid bias</a:t>
            </a:r>
          </a:p>
          <a:p>
            <a:r>
              <a:rPr lang="en-US" dirty="0"/>
              <a:t>Avoid questions that might cause a respondent to guess at the meaning of your question.</a:t>
            </a:r>
          </a:p>
          <a:p>
            <a:r>
              <a:rPr lang="en-US" b="1" dirty="0"/>
              <a:t>Pretest</a:t>
            </a:r>
            <a:r>
              <a:rPr lang="en-US" dirty="0"/>
              <a:t> – allows for correction of any misleading questions, directions, or problems</a:t>
            </a:r>
          </a:p>
          <a:p>
            <a:pPr marL="68580" indent="0">
              <a:buNone/>
            </a:pPr>
            <a:endParaRPr lang="en-US" dirty="0"/>
          </a:p>
        </p:txBody>
      </p:sp>
    </p:spTree>
    <p:extLst>
      <p:ext uri="{BB962C8B-B14F-4D97-AF65-F5344CB8AC3E}">
        <p14:creationId xmlns="" xmlns:p14="http://schemas.microsoft.com/office/powerpoint/2010/main" val="949456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6881310" cy="1676400"/>
          </a:xfrm>
        </p:spPr>
        <p:txBody>
          <a:bodyPr>
            <a:normAutofit/>
          </a:bodyPr>
          <a:lstStyle/>
          <a:p>
            <a:r>
              <a:rPr lang="en-US" b="1" dirty="0" smtClean="0"/>
              <a:t>Formatting Surveys</a:t>
            </a:r>
            <a:r>
              <a:rPr lang="en-US" dirty="0"/>
              <a:t/>
            </a:r>
            <a:br>
              <a:rPr lang="en-US" dirty="0"/>
            </a:br>
            <a:endParaRPr lang="en-US" dirty="0"/>
          </a:p>
        </p:txBody>
      </p:sp>
      <p:sp>
        <p:nvSpPr>
          <p:cNvPr id="3" name="Content Placeholder 2"/>
          <p:cNvSpPr>
            <a:spLocks noGrp="1"/>
          </p:cNvSpPr>
          <p:nvPr>
            <p:ph idx="1"/>
          </p:nvPr>
        </p:nvSpPr>
        <p:spPr>
          <a:xfrm>
            <a:off x="685800" y="1828800"/>
            <a:ext cx="7543800" cy="4572000"/>
          </a:xfrm>
        </p:spPr>
        <p:txBody>
          <a:bodyPr>
            <a:normAutofit fontScale="85000" lnSpcReduction="20000"/>
          </a:bodyPr>
          <a:lstStyle/>
          <a:p>
            <a:pPr lvl="0"/>
            <a:r>
              <a:rPr lang="en-US" dirty="0"/>
              <a:t>Need excellent visual appearance and design to appeal to respondents.</a:t>
            </a:r>
          </a:p>
          <a:p>
            <a:pPr lvl="0"/>
            <a:r>
              <a:rPr lang="en-US" dirty="0"/>
              <a:t>Use dark ink on light paper (Contrast)</a:t>
            </a:r>
          </a:p>
          <a:p>
            <a:pPr lvl="0"/>
            <a:r>
              <a:rPr lang="en-US" dirty="0"/>
              <a:t>Use type that is </a:t>
            </a:r>
            <a:r>
              <a:rPr lang="en-US" b="1" dirty="0"/>
              <a:t>easy to read</a:t>
            </a:r>
          </a:p>
          <a:p>
            <a:pPr lvl="0"/>
            <a:r>
              <a:rPr lang="en-US" dirty="0"/>
              <a:t>Shade sections for contrast</a:t>
            </a:r>
          </a:p>
          <a:p>
            <a:pPr lvl="0"/>
            <a:r>
              <a:rPr lang="en-US" dirty="0"/>
              <a:t>Use </a:t>
            </a:r>
            <a:r>
              <a:rPr lang="en-US" b="1" dirty="0"/>
              <a:t>arrows to lead the reader</a:t>
            </a:r>
          </a:p>
          <a:p>
            <a:pPr lvl="0"/>
            <a:r>
              <a:rPr lang="en-US" dirty="0"/>
              <a:t>Use </a:t>
            </a:r>
            <a:r>
              <a:rPr lang="en-US" b="1" dirty="0"/>
              <a:t>section headers or numbers </a:t>
            </a:r>
            <a:r>
              <a:rPr lang="en-US" dirty="0"/>
              <a:t>on individual survey sections</a:t>
            </a:r>
          </a:p>
          <a:p>
            <a:pPr lvl="0"/>
            <a:r>
              <a:rPr lang="en-US" b="1" dirty="0" smtClean="0"/>
              <a:t># </a:t>
            </a:r>
            <a:r>
              <a:rPr lang="en-US" b="1" dirty="0"/>
              <a:t>the questions</a:t>
            </a:r>
          </a:p>
          <a:p>
            <a:pPr lvl="0"/>
            <a:r>
              <a:rPr lang="en-US" b="1" dirty="0"/>
              <a:t>Directions</a:t>
            </a:r>
            <a:r>
              <a:rPr lang="en-US" dirty="0"/>
              <a:t> for completion </a:t>
            </a:r>
            <a:r>
              <a:rPr lang="en-US" b="1" dirty="0"/>
              <a:t>must be clear</a:t>
            </a:r>
          </a:p>
          <a:p>
            <a:pPr lvl="0"/>
            <a:r>
              <a:rPr lang="en-US" dirty="0"/>
              <a:t>Use a variety of question types (All answers should not be yes)</a:t>
            </a:r>
          </a:p>
          <a:p>
            <a:pPr lvl="0"/>
            <a:r>
              <a:rPr lang="en-US" b="1" dirty="0"/>
              <a:t>Group demographic </a:t>
            </a:r>
            <a:r>
              <a:rPr lang="en-US" dirty="0"/>
              <a:t>questions about gender, age, ethnic background, and education, etc. at the end of the questionnaire.</a:t>
            </a:r>
          </a:p>
          <a:p>
            <a:pPr marL="68580" indent="0">
              <a:buNone/>
            </a:pPr>
            <a:endParaRPr lang="en-US" dirty="0"/>
          </a:p>
        </p:txBody>
      </p:sp>
    </p:spTree>
    <p:extLst>
      <p:ext uri="{BB962C8B-B14F-4D97-AF65-F5344CB8AC3E}">
        <p14:creationId xmlns="" xmlns:p14="http://schemas.microsoft.com/office/powerpoint/2010/main" val="153774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51</TotalTime>
  <Words>598</Words>
  <Application>Microsoft Office PowerPoint</Application>
  <PresentationFormat>On-screen Show (4:3)</PresentationFormat>
  <Paragraphs>47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2.06</vt:lpstr>
      <vt:lpstr>Methods of collecting primary data</vt:lpstr>
      <vt:lpstr>Methods of collecting primary data</vt:lpstr>
      <vt:lpstr>The Marketing Survey </vt:lpstr>
      <vt:lpstr>The Marketing Survey </vt:lpstr>
      <vt:lpstr>Basic Guidelines for Writing Questions </vt:lpstr>
      <vt:lpstr>Formatting Surveys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2.06</dc:title>
  <dc:creator>Owner</dc:creator>
  <cp:lastModifiedBy>Cassidy Brauns</cp:lastModifiedBy>
  <cp:revision>7</cp:revision>
  <dcterms:created xsi:type="dcterms:W3CDTF">2012-10-28T04:13:09Z</dcterms:created>
  <dcterms:modified xsi:type="dcterms:W3CDTF">2012-12-11T19:05:45Z</dcterms:modified>
</cp:coreProperties>
</file>