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7" r:id="rId3"/>
    <p:sldId id="266" r:id="rId4"/>
    <p:sldId id="284" r:id="rId5"/>
    <p:sldId id="298" r:id="rId6"/>
    <p:sldId id="265" r:id="rId7"/>
    <p:sldId id="264" r:id="rId8"/>
    <p:sldId id="285" r:id="rId9"/>
    <p:sldId id="286" r:id="rId10"/>
    <p:sldId id="287" r:id="rId11"/>
    <p:sldId id="289" r:id="rId12"/>
    <p:sldId id="299" r:id="rId13"/>
    <p:sldId id="263" r:id="rId14"/>
    <p:sldId id="262" r:id="rId15"/>
    <p:sldId id="290" r:id="rId16"/>
    <p:sldId id="291" r:id="rId17"/>
    <p:sldId id="301" r:id="rId18"/>
    <p:sldId id="261" r:id="rId19"/>
    <p:sldId id="260" r:id="rId20"/>
    <p:sldId id="259" r:id="rId21"/>
    <p:sldId id="258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92" r:id="rId33"/>
    <p:sldId id="297" r:id="rId34"/>
    <p:sldId id="279" r:id="rId35"/>
    <p:sldId id="280" r:id="rId36"/>
    <p:sldId id="282" r:id="rId37"/>
    <p:sldId id="302" r:id="rId3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0B1179D-954C-40F7-B415-3CC6F3384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BDB6741-73D0-400D-AE68-A89A651334D2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686AD310-64AE-4C07-8616-B722BFB0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5EFF2F-C7FD-4900-96F7-DC38F51FC50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6567C5-FE5A-4835-8287-E306893FA69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14D98F-9F94-4577-80AB-2B84B6CC4DC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FDA6C2-9F23-46E6-8D07-C651D8C6945A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098385-8FF4-4021-BD37-20297E73954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4B4D52-E1E1-4FC7-8A04-198F0ECEBB7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D1BDB-CFE6-4F2C-949E-9A71F3FFD60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5ED058-6E91-4113-98B2-B3359080808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1A775-0E2A-4451-B6C4-C709261C052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2DD6C8-70C1-49E4-802B-1C470D8A863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E4968-39C5-4411-A654-EB1E55DBF37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007BA4-6072-451E-B6C8-49F87A7EB44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C4EB09-694C-4F11-A42A-C0B5BCBAC8B4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A0B6D2-C93F-47E7-9230-D4E39B1BFCB5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4FA2F-A6B3-4EAA-BE29-B829E631EE78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64AE87-359C-4BBD-B8F8-57E8EE6D99E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7A22FF-77B4-43F7-A519-521F2E874E37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DAD461-9336-44F7-9627-7D40371F6B13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D50A1C-9914-4A0F-A1CA-F29BCF8E625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B2C71E-A2CE-4B97-93A9-43C7D4178D7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4BCEBF-DEAF-4ECD-990D-E657078A78D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8D6B82-9A3A-4832-8151-1A398CF3263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002700-8AE5-4306-BADF-EFE98251F3E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DACC7C-8433-4C7F-9C4E-E5F75DF169C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72D64B-AF6B-47EC-8DF8-80D501ACED4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A0F300-CD5A-4171-B2CA-BFA3293F2B25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2D9F19-C784-4025-927B-9A198A53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9903-7F90-46FD-A29A-2BCB52A8A139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83CD-7379-4B77-9BA9-38BD614F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2745-CFE2-4837-92DF-F21021E5DB58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CC1A-458B-43CC-9903-A3C44E15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3643-EECF-4442-91D4-5F266A7E6FFE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EFB6-CDDF-4FD1-9D90-D556243C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B6EE2-2190-4413-B107-4BA13B96AAE6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D5DAB-2BAF-4749-9B34-26EFD1C9C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F5A9-66D9-4074-9B7F-F7D4E144B40C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1782-EE48-41CE-A2E9-B8BA9FA7C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AFA9-5B5F-461B-87E0-E43B72837590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469A-723F-4E6E-A99C-7C6CF41B9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3FA2-CDF4-4571-B4FC-08BEC4C4A01E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9C6B-71C1-4B96-A0D9-333C32150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1C80-003C-4286-B12B-3A8012C8FC42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245B-F606-4DBA-BA06-BC0E6A56C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90116-740F-46C9-8D09-DE0A34918140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42813C-84C8-48AD-A08E-CF776A69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0F29D3-A689-4B15-A977-1D554D1BF036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9DE1BF-052F-4479-BD72-A3C271CF1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202C6C05-74D5-4E0F-99CC-2AD7575AAB32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36E0C648-B9C5-4DB8-8D37-1541DE5A7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2" r:id="rId2"/>
    <p:sldLayoutId id="2147483870" r:id="rId3"/>
    <p:sldLayoutId id="2147483863" r:id="rId4"/>
    <p:sldLayoutId id="2147483864" r:id="rId5"/>
    <p:sldLayoutId id="2147483865" r:id="rId6"/>
    <p:sldLayoutId id="2147483866" r:id="rId7"/>
    <p:sldLayoutId id="2147483871" r:id="rId8"/>
    <p:sldLayoutId id="2147483872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H4zIyGi6mk&amp;NR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_qseRGT3i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oEfCOTcYIQ" TargetMode="External"/><Relationship Id="rId2" Type="http://schemas.openxmlformats.org/officeDocument/2006/relationships/hyperlink" Target="http://www.youtube.com/watch?v=M3-VERYIGs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85800" indent="-68580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ea typeface="ＭＳ Ｐゴシック" pitchFamily="34" charset="-128"/>
              </a:rPr>
              <a:t>Understand sales processes and techniques to enhance customer relationships and to increase the likelihood of making sales.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 pitchFamily="34" charset="-128"/>
              </a:rPr>
              <a:t>Marketing Indicator 2.09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Describe how to deal with objections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Superior-point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Offset objection with features &amp; benefits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It is more expensive because of the superior sound system.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Denial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Customer is misinformed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The elastic fabric will fit anyone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foot.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2895600"/>
            <a:ext cx="16827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Describe how to deal with objections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Demonstration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Seeing is believing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Let the customer sample or try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Third party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Customer or celeb testimonies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Susan lost over 50 lbs. with the product.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495800"/>
            <a:ext cx="281622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534400" cy="38100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Choose a partner.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Have one person draw to see which </a:t>
            </a:r>
            <a:r>
              <a:rPr lang="en-US" altLang="en-US" sz="2800" smtClean="0">
                <a:ea typeface="ＭＳ Ｐゴシック" pitchFamily="34" charset="-128"/>
              </a:rPr>
              <a:t>“</a:t>
            </a:r>
            <a:r>
              <a:rPr lang="en-US" sz="2800" smtClean="0">
                <a:ea typeface="ＭＳ Ｐゴシック" pitchFamily="34" charset="-128"/>
              </a:rPr>
              <a:t>objection</a:t>
            </a:r>
            <a:r>
              <a:rPr lang="en-US" altLang="en-US" sz="2800" smtClean="0">
                <a:ea typeface="ＭＳ Ｐゴシック" pitchFamily="34" charset="-128"/>
              </a:rPr>
              <a:t>”</a:t>
            </a:r>
            <a:r>
              <a:rPr lang="en-US" sz="2800" smtClean="0">
                <a:ea typeface="ＭＳ Ｐゴシック" pitchFamily="34" charset="-128"/>
              </a:rPr>
              <a:t> you and your partner will be handling.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Create a one minute skit using the correct technique to handle objections in the sales process.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Present your skit to the class</a:t>
            </a:r>
          </a:p>
          <a:p>
            <a:pPr marL="1257300" lvl="2" indent="-342900" algn="l">
              <a:buFont typeface="Arial" charset="0"/>
              <a:buChar char="•"/>
            </a:pPr>
            <a:r>
              <a:rPr lang="en-US" sz="2400" smtClean="0">
                <a:ea typeface="ＭＳ Ｐゴシック" pitchFamily="34" charset="-128"/>
              </a:rPr>
              <a:t>Skit must be clear enough for the class to determine which objection you are handling. </a:t>
            </a:r>
          </a:p>
          <a:p>
            <a:pPr marL="457200" indent="-457200" algn="l">
              <a:buFont typeface="Arial" charset="0"/>
              <a:buChar char="•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Titl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>
                <a:ea typeface="ＭＳ Ｐゴシック" pitchFamily="34" charset="-128"/>
              </a:rPr>
              <a:t>ACTIVITY – Role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Explain the importance of reaching closure in sales situations.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077200" cy="4191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5. Close – Obtaining an agreement to buy</a:t>
            </a:r>
          </a:p>
          <a:p>
            <a:pPr marL="0" indent="0" eaLnBrk="1" hangingPunct="1"/>
            <a:r>
              <a:rPr lang="en-US" sz="2800" smtClean="0">
                <a:ea typeface="ＭＳ Ｐゴシック" pitchFamily="34" charset="-128"/>
              </a:rPr>
              <a:t>Looking for buying signals &amp; be ready to close at all times</a:t>
            </a:r>
          </a:p>
          <a:p>
            <a:pPr marL="0" indent="0" eaLnBrk="1" hangingPunct="1"/>
            <a:r>
              <a:rPr lang="en-US" sz="2800" smtClean="0">
                <a:ea typeface="ＭＳ Ｐゴシック" pitchFamily="34" charset="-128"/>
              </a:rPr>
              <a:t>Help customers make decisions</a:t>
            </a:r>
          </a:p>
          <a:p>
            <a:pPr marL="0" indent="0" eaLnBrk="1" hangingPunct="1"/>
            <a:r>
              <a:rPr lang="en-US" sz="2800" smtClean="0">
                <a:ea typeface="ＭＳ Ｐゴシック" pitchFamily="34" charset="-128"/>
              </a:rPr>
              <a:t>Create ownership mentality</a:t>
            </a:r>
          </a:p>
          <a:p>
            <a:pPr lvl="1" eaLnBrk="1" hangingPunct="1"/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You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r>
              <a:rPr lang="en-US" altLang="ja-JP" sz="2800" smtClean="0">
                <a:ea typeface="ＭＳ Ｐゴシック" pitchFamily="34" charset="-128"/>
              </a:rPr>
              <a:t> statements</a:t>
            </a:r>
          </a:p>
          <a:p>
            <a:pPr lvl="1" eaLnBrk="1" hangingPunct="1"/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You will enjoy driving this car on family vacations.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endParaRPr lang="en-US" altLang="ja-JP" sz="2800" smtClean="0">
              <a:ea typeface="ＭＳ Ｐゴシック" pitchFamily="34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Describe aspects of reaching closure in sales situations.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Which – Choose between 2 items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Which do you prefer, blue or red?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Standing-room only – limited # or price change, create urgency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I can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 promise I will have it tomorrow.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Direct – Ask for sale.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How many can I sign you up for?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Service – Mention services that are included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I can carry that to your car for you.”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105400"/>
            <a:ext cx="18113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Describe the use of suggestions selling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6. Suggestion Selling - Selling additional goods to enhance the original purchase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After a commitment to buy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Make recommendations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Suggestion should be helpful</a:t>
            </a:r>
          </a:p>
          <a:p>
            <a:pPr marL="0" indent="0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263" y="4343400"/>
            <a:ext cx="240188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Describe the use of suggestion selling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Cross selling – Related merchandise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Buying sneakers, suggest 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Upselling – larger quantities at a lower price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Buying a meal at McDonalds, suggest 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Special sales opportunities – inform about any sales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Buying pants, mention sale on shoes.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6400"/>
            <a:ext cx="12192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043238"/>
            <a:ext cx="1079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1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534400" cy="38100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Choose a partner.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Have one person draw to see which </a:t>
            </a:r>
            <a:r>
              <a:rPr lang="en-US" altLang="en-US" sz="2800" smtClean="0">
                <a:ea typeface="ＭＳ Ｐゴシック" pitchFamily="34" charset="-128"/>
              </a:rPr>
              <a:t>“</a:t>
            </a:r>
            <a:r>
              <a:rPr lang="en-US" sz="2800" smtClean="0">
                <a:ea typeface="ＭＳ Ｐゴシック" pitchFamily="34" charset="-128"/>
              </a:rPr>
              <a:t>close </a:t>
            </a:r>
            <a:r>
              <a:rPr lang="en-US" altLang="en-US" sz="2800" smtClean="0">
                <a:ea typeface="ＭＳ Ｐゴシック" pitchFamily="34" charset="-128"/>
              </a:rPr>
              <a:t>”</a:t>
            </a:r>
            <a:r>
              <a:rPr lang="en-US" sz="2800" smtClean="0">
                <a:ea typeface="ＭＳ Ｐゴシック" pitchFamily="34" charset="-128"/>
              </a:rPr>
              <a:t> and which “suggestion selling” you and your partner will be handling.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Create a one minute skit using the correct technique to close and use suggestion selling in the sales process.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Present your skit to the class</a:t>
            </a:r>
          </a:p>
          <a:p>
            <a:pPr marL="1257300" lvl="2" indent="-342900" algn="l">
              <a:buFont typeface="Arial" charset="0"/>
              <a:buChar char="•"/>
            </a:pPr>
            <a:r>
              <a:rPr lang="en-US" sz="2400" smtClean="0">
                <a:ea typeface="ＭＳ Ｐゴシック" pitchFamily="34" charset="-128"/>
              </a:rPr>
              <a:t>Skit must be clear enough for the class to determine which objection you are handling. </a:t>
            </a:r>
          </a:p>
          <a:p>
            <a:pPr marL="457200" indent="-457200" algn="l">
              <a:buFont typeface="Arial" charset="0"/>
              <a:buChar char="•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>
                <a:ea typeface="ＭＳ Ｐゴシック" pitchFamily="34" charset="-128"/>
              </a:rPr>
              <a:t>ACTIVITY – Role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Describe the importance of reaffirming the buyer-seller relationship.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7. Build Relationships</a:t>
            </a:r>
          </a:p>
          <a:p>
            <a:pPr marL="0" indent="0" eaLnBrk="1" hangingPunct="1"/>
            <a:r>
              <a:rPr lang="en-US" sz="2400" dirty="0" smtClean="0">
                <a:ea typeface="ＭＳ Ｐゴシック" pitchFamily="34" charset="-128"/>
              </a:rPr>
              <a:t>Follow-up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Ensure satisfaction, call, card, email</a:t>
            </a:r>
          </a:p>
          <a:p>
            <a:pPr marL="0" indent="0" eaLnBrk="1" hangingPunct="1"/>
            <a:r>
              <a:rPr lang="en-US" sz="2400" dirty="0" smtClean="0">
                <a:ea typeface="ＭＳ Ｐゴシック" pitchFamily="34" charset="-128"/>
              </a:rPr>
              <a:t>Customer service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Handle inquiries and complaints, keep customers satisfied</a:t>
            </a:r>
          </a:p>
          <a:p>
            <a:pPr marL="0" indent="0" eaLnBrk="1" hangingPunct="1"/>
            <a:r>
              <a:rPr lang="en-US" sz="2400" dirty="0" smtClean="0">
                <a:ea typeface="ＭＳ Ｐゴシック" pitchFamily="34" charset="-128"/>
              </a:rPr>
              <a:t>Keeping a client file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Useful info. for future reference</a:t>
            </a:r>
          </a:p>
          <a:p>
            <a:pPr marL="0" indent="0" eaLnBrk="1" hangingPunct="1"/>
            <a:r>
              <a:rPr lang="en-US" sz="2400" dirty="0" smtClean="0">
                <a:ea typeface="ＭＳ Ｐゴシック" pitchFamily="34" charset="-128"/>
              </a:rPr>
              <a:t>Evaluate sales efforts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What went well? What can be improved?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191000"/>
            <a:ext cx="18288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Describe ways to reaffirm the buyer-seller relationship.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Order processing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 retail bag merchandise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B2B necessary paperwork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Departure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Reassuring &amp; thanking the customers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Order fulfillment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Retail – customer pays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E-comm.- payment, packed, shipped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Returns, exchanges, &amp; refunds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2209800"/>
            <a:ext cx="20605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Identify the components of the selling process.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8077200" cy="42672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1. Approach Customer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2. Determine Needs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3. Present the Product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4. Overcome Objections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5. Close the Sale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6. Suggestion Selling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7. Build Relationships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  <a:hlinkClick r:id="rId3"/>
              </a:rPr>
              <a:t>http://www.youtube.com/watch?v=bH4zIyGi6mk&amp;NR=1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Explain similarities/differences in the ways businesses implement the selling process.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524000"/>
            <a:ext cx="7772400" cy="37338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How does the sales process occur where you work / shop?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Each step does not always occur in each instance and they may occur out of order.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3195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3529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Explain the importance of using a selling process.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Each step may not occur in the same order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But each step is critical in building a relationship with the customer and retaining their future business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sales process can be applied outside our sales, any persuasive situation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2767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ea typeface="ＭＳ Ｐゴシック" pitchFamily="34" charset="-128"/>
              </a:rPr>
              <a:t>Explain techniques for establishing relationships with customers/clients during the initial contact with them.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approach sets the mood / atmosphere for the sale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Service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Greeting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Merchandise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Treat the customer as an individual / Do not stereotype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Be enthusiastic, courteous, and respectful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352925"/>
            <a:ext cx="14398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352925"/>
            <a:ext cx="14398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300" smtClean="0">
                <a:ea typeface="ＭＳ Ｐゴシック" pitchFamily="34" charset="-128"/>
                <a:cs typeface="Times New Roman" pitchFamily="18" charset="0"/>
              </a:rPr>
              <a:t>Identify factors affecting the choice of techniques to use in establishing relationships with customers/clients during initial contact.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Type of Store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Large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Small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Type of Customer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Decided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Undecided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Casual Looker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Presence of Other Customers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Acknowledge waiting customers letting them know you will be with them shortly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9763"/>
            <a:ext cx="335756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  <a:cs typeface="Times New Roman" pitchFamily="18" charset="0"/>
              </a:rPr>
              <a:t>Describe characteristics of effective sales openings.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33528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Approach respectfully and courteously</a:t>
            </a: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Exhibit enthusiasm</a:t>
            </a: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Be sincere, friendly, show an interest in helping customers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7338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Explain procedures for establishing relationships with customers/clients during initial contacts.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Be prepared to approach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Appropriate timing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Acknowledge all customers as quickly as possible and appropriately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Determine appropriate opening statement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Be prepared to move from approach to determine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ea typeface="ＭＳ Ｐゴシック" pitchFamily="34" charset="-128"/>
              </a:rPr>
              <a:t>Demonstrate how to establish relationships with customers/clients during the initial contact with them.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How would you approach these situations?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2004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200400"/>
            <a:ext cx="17573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60045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  <a:cs typeface="Times New Roman" pitchFamily="18" charset="0"/>
              </a:rPr>
              <a:t>Identify examples of the types of questions used in sales situations.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Who…….?</a:t>
            </a:r>
          </a:p>
          <a:p>
            <a:pPr eaLnBrk="1" hangingPunct="1"/>
            <a:r>
              <a:rPr lang="en-US" sz="4000" smtClean="0">
                <a:ea typeface="ＭＳ Ｐゴシック" pitchFamily="34" charset="-128"/>
              </a:rPr>
              <a:t>What……?</a:t>
            </a:r>
          </a:p>
          <a:p>
            <a:pPr eaLnBrk="1" hangingPunct="1"/>
            <a:r>
              <a:rPr lang="en-US" sz="4000" smtClean="0">
                <a:ea typeface="ＭＳ Ｐゴシック" pitchFamily="34" charset="-128"/>
              </a:rPr>
              <a:t>Why…….?</a:t>
            </a:r>
          </a:p>
          <a:p>
            <a:pPr eaLnBrk="1" hangingPunct="1"/>
            <a:r>
              <a:rPr lang="en-US" sz="4000" smtClean="0">
                <a:ea typeface="ＭＳ Ｐゴシック" pitchFamily="34" charset="-128"/>
              </a:rPr>
              <a:t>When……?</a:t>
            </a:r>
          </a:p>
          <a:p>
            <a:pPr eaLnBrk="1" hangingPunct="1"/>
            <a:r>
              <a:rPr lang="en-US" sz="4000" smtClean="0">
                <a:ea typeface="ＭＳ Ｐゴシック" pitchFamily="34" charset="-128"/>
              </a:rPr>
              <a:t>How……..?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4815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Explain the importance of questioning in selling.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Questioning should be used to uncover the customer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smtClean="0">
                <a:ea typeface="ＭＳ Ｐゴシック" pitchFamily="34" charset="-128"/>
              </a:rPr>
              <a:t>s needs or reasoning for buying</a:t>
            </a: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It is important to ask the right questions so that you can match the customer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smtClean="0">
                <a:ea typeface="ＭＳ Ｐゴシック" pitchFamily="34" charset="-128"/>
              </a:rPr>
              <a:t>s needs with the appropriate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  <a:cs typeface="Times New Roman" pitchFamily="18" charset="0"/>
              </a:rPr>
              <a:t>Explain the timing of questions in selling.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If you ask too soon</a:t>
            </a:r>
          </a:p>
          <a:p>
            <a:pPr lvl="1" eaLnBrk="1" hangingPunct="1"/>
            <a:r>
              <a:rPr lang="en-US" sz="2800" dirty="0" smtClean="0">
                <a:ea typeface="ＭＳ Ｐゴシック" pitchFamily="34" charset="-128"/>
              </a:rPr>
              <a:t>Customer discouraged</a:t>
            </a:r>
          </a:p>
          <a:p>
            <a:pPr lvl="1" eaLnBrk="1" hangingPunct="1"/>
            <a:r>
              <a:rPr lang="en-US" sz="2800" dirty="0" smtClean="0">
                <a:ea typeface="ＭＳ Ｐゴシック" pitchFamily="34" charset="-128"/>
              </a:rPr>
              <a:t>Customer confused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If you ask too slowly</a:t>
            </a:r>
          </a:p>
          <a:p>
            <a:pPr lvl="1" eaLnBrk="1" hangingPunct="1"/>
            <a:r>
              <a:rPr lang="en-US" sz="2800" dirty="0" smtClean="0">
                <a:ea typeface="ＭＳ Ｐゴシック" pitchFamily="34" charset="-128"/>
              </a:rPr>
              <a:t>Lose customer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dirty="0" smtClean="0">
                <a:ea typeface="ＭＳ Ｐゴシック" pitchFamily="34" charset="-128"/>
              </a:rPr>
              <a:t>s attention</a:t>
            </a:r>
          </a:p>
          <a:p>
            <a:pPr lvl="1"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Pace your questions with the pace of the customer’s </a:t>
            </a:r>
            <a:r>
              <a:rPr lang="en-US" sz="2800" dirty="0" smtClean="0">
                <a:ea typeface="ＭＳ Ｐゴシック" pitchFamily="34" charset="-128"/>
              </a:rPr>
              <a:t>response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  <a:hlinkClick r:id="rId3"/>
              </a:rPr>
              <a:t>http://</a:t>
            </a:r>
            <a:r>
              <a:rPr lang="en-US" sz="2800" dirty="0" smtClean="0">
                <a:ea typeface="ＭＳ Ｐゴシック" pitchFamily="34" charset="-128"/>
                <a:hlinkClick r:id="rId3"/>
              </a:rPr>
              <a:t>www.youtube.com/watch?v=o_qseRGT3ig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828800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Describe the importance of establishing relationships with customers.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Approach - The first encounter with a potential customer </a:t>
            </a:r>
          </a:p>
          <a:p>
            <a:pPr marL="514350" indent="-514350" eaLnBrk="1" hangingPunct="1"/>
            <a:endParaRPr lang="en-US" sz="1000" smtClean="0">
              <a:ea typeface="ＭＳ Ｐゴシック" pitchFamily="34" charset="-128"/>
            </a:endParaRPr>
          </a:p>
          <a:p>
            <a:pPr marL="514350" indent="-514350" eaLnBrk="1" hangingPunct="1"/>
            <a:r>
              <a:rPr lang="en-US" smtClean="0">
                <a:ea typeface="ＭＳ Ｐゴシック" pitchFamily="34" charset="-128"/>
              </a:rPr>
              <a:t>Service approach </a:t>
            </a:r>
          </a:p>
          <a:p>
            <a:pPr lvl="1" eaLnBrk="1" hangingPunct="1"/>
            <a:r>
              <a:rPr lang="en-US" sz="2600" smtClean="0">
                <a:ea typeface="ＭＳ Ｐゴシック" pitchFamily="34" charset="-128"/>
              </a:rPr>
              <a:t>Asks customer if he/she needs help</a:t>
            </a:r>
          </a:p>
          <a:p>
            <a:pPr lvl="1" eaLnBrk="1" hangingPunct="1"/>
            <a:r>
              <a:rPr lang="ja-JP" altLang="en-US" sz="2600" smtClean="0">
                <a:ea typeface="ＭＳ Ｐゴシック" pitchFamily="34" charset="-128"/>
              </a:rPr>
              <a:t>“</a:t>
            </a:r>
            <a:r>
              <a:rPr lang="en-US" altLang="ja-JP" sz="2600" smtClean="0">
                <a:ea typeface="ＭＳ Ｐゴシック" pitchFamily="34" charset="-128"/>
              </a:rPr>
              <a:t>May I help you?</a:t>
            </a:r>
            <a:r>
              <a:rPr lang="ja-JP" altLang="en-US" sz="2600" smtClean="0">
                <a:ea typeface="ＭＳ Ｐゴシック" pitchFamily="34" charset="-128"/>
              </a:rPr>
              <a:t>”</a:t>
            </a:r>
            <a:endParaRPr lang="en-US" altLang="ja-JP" sz="26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600" smtClean="0">
                <a:ea typeface="ＭＳ Ｐゴシック" pitchFamily="34" charset="-128"/>
              </a:rPr>
              <a:t>Most effective when routine or in hurry</a:t>
            </a:r>
          </a:p>
          <a:p>
            <a:pPr marL="514350" indent="-514350" eaLnBrk="1" hangingPunct="1"/>
            <a:r>
              <a:rPr lang="en-US" smtClean="0">
                <a:ea typeface="ＭＳ Ｐゴシック" pitchFamily="34" charset="-128"/>
              </a:rPr>
              <a:t>Greeting approach </a:t>
            </a:r>
          </a:p>
          <a:p>
            <a:pPr lvl="1" eaLnBrk="1" hangingPunct="1"/>
            <a:r>
              <a:rPr lang="en-US" sz="2600" smtClean="0">
                <a:ea typeface="ＭＳ Ｐゴシック" pitchFamily="34" charset="-128"/>
              </a:rPr>
              <a:t>Greet or welcome to store</a:t>
            </a:r>
          </a:p>
          <a:p>
            <a:pPr lvl="1" eaLnBrk="1" hangingPunct="1"/>
            <a:r>
              <a:rPr lang="ja-JP" altLang="en-US" sz="2600" smtClean="0">
                <a:ea typeface="ＭＳ Ｐゴシック" pitchFamily="34" charset="-128"/>
              </a:rPr>
              <a:t>“</a:t>
            </a:r>
            <a:r>
              <a:rPr lang="en-US" altLang="ja-JP" sz="2600" smtClean="0">
                <a:ea typeface="ＭＳ Ｐゴシック" pitchFamily="34" charset="-128"/>
              </a:rPr>
              <a:t>Welcome to Cici</a:t>
            </a:r>
            <a:r>
              <a:rPr lang="ja-JP" altLang="en-US" sz="2600" smtClean="0">
                <a:ea typeface="ＭＳ Ｐゴシック" pitchFamily="34" charset="-128"/>
              </a:rPr>
              <a:t>’</a:t>
            </a:r>
            <a:r>
              <a:rPr lang="en-US" altLang="ja-JP" sz="2600" smtClean="0">
                <a:ea typeface="ＭＳ Ｐゴシック" pitchFamily="34" charset="-128"/>
              </a:rPr>
              <a:t>s.</a:t>
            </a:r>
            <a:r>
              <a:rPr lang="ja-JP" altLang="en-US" sz="2600" smtClean="0">
                <a:ea typeface="ＭＳ Ｐゴシック" pitchFamily="34" charset="-128"/>
              </a:rPr>
              <a:t>”</a:t>
            </a:r>
            <a:endParaRPr lang="en-US" altLang="ja-JP" sz="26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600" smtClean="0">
                <a:ea typeface="ＭＳ Ｐゴシック" pitchFamily="34" charset="-128"/>
              </a:rPr>
              <a:t>Be upbeat and friendly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14800"/>
            <a:ext cx="27003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Describe the relationship of customer type to questioning style.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Decided – Ask immediately to determine merchandise desired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Undecided – Ask about intended use to help select merchandise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Just Looking – Be ready with a list of questions, open ended work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55638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ea typeface="ＭＳ Ｐゴシック" pitchFamily="34" charset="-128"/>
                <a:cs typeface="Times New Roman" pitchFamily="18" charset="0"/>
              </a:rPr>
              <a:t>Explain guidelines for questioning customers.</a:t>
            </a:r>
            <a:endParaRPr lang="en-US" sz="3200" b="1" smtClean="0">
              <a:ea typeface="ＭＳ Ｐゴシック" pitchFamily="34" charset="-128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257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Show concern for customer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Have a purpose for your questions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Ask it simply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Space questions out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Limit questions to 3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Material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Style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Intended Use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Tailor questions to the customer type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Ask open ended questions (cannot be answered with a yes or no answer)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25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962400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If your questions do not lead you to uncover the customer’s needs or wants, then use </a:t>
            </a:r>
            <a:r>
              <a:rPr lang="en-US" b="1" smtClean="0">
                <a:ea typeface="ＭＳ Ｐゴシック" pitchFamily="34" charset="-128"/>
              </a:rPr>
              <a:t>questioning statements</a:t>
            </a:r>
          </a:p>
          <a:p>
            <a:r>
              <a:rPr lang="en-US" smtClean="0">
                <a:ea typeface="ＭＳ Ｐゴシック" pitchFamily="34" charset="-128"/>
              </a:rPr>
              <a:t>Assumptive questions – Leading questions either include the answer, point the listener in the right direction or include some form or carrot or stick to send them to the 'right' answer.</a:t>
            </a:r>
          </a:p>
          <a:p>
            <a:r>
              <a:rPr lang="en-US" smtClean="0">
                <a:ea typeface="ＭＳ Ｐゴシック" pitchFamily="34" charset="-128"/>
              </a:rPr>
              <a:t>Interpretive questions –do not have </a:t>
            </a:r>
            <a:r>
              <a:rPr lang="en-US" b="1" i="1" smtClean="0">
                <a:ea typeface="ＭＳ Ｐゴシック" pitchFamily="34" charset="-128"/>
              </a:rPr>
              <a:t>just</a:t>
            </a:r>
            <a:r>
              <a:rPr lang="en-US" smtClean="0">
                <a:ea typeface="ＭＳ Ｐゴシック" pitchFamily="34" charset="-128"/>
              </a:rPr>
              <a:t> one correct answer. 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ubtitle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4290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Create a list of three products that you sell.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Write three questions for </a:t>
            </a:r>
            <a:r>
              <a:rPr lang="en-US" b="1" i="1" u="sng" smtClean="0">
                <a:ea typeface="ＭＳ Ｐゴシック" pitchFamily="34" charset="-128"/>
              </a:rPr>
              <a:t>each</a:t>
            </a:r>
            <a:r>
              <a:rPr lang="en-US" smtClean="0">
                <a:ea typeface="ＭＳ Ｐゴシック" pitchFamily="34" charset="-128"/>
              </a:rPr>
              <a:t> product that could be asked to customers to determine their needs.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b="1" smtClean="0">
                <a:ea typeface="ＭＳ Ｐゴシック" pitchFamily="34" charset="-128"/>
              </a:rPr>
              <a:t>Use open-ended, and questioning statements such as assumptive, and interpretive questions.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Discuss responses with the class.</a:t>
            </a:r>
          </a:p>
        </p:txBody>
      </p:sp>
      <p:sp>
        <p:nvSpPr>
          <p:cNvPr id="38915" name="Titl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>
                <a:ea typeface="ＭＳ Ｐゴシック" pitchFamily="34" charset="-128"/>
              </a:rPr>
              <a:t>ACTIVITY – Questioning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Explain the importance of meeting customers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smtClean="0">
                <a:ea typeface="ＭＳ Ｐゴシック" pitchFamily="34" charset="-128"/>
              </a:rPr>
              <a:t> needs when recommending specific products.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772400" cy="3810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benefits of the product should meet the customer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needs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By meeting a customer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needs, he/she is likely to be satisfied and is more likely to return to the business in the future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Explain guidelines for using buying motives when recommending specific products.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620000" cy="3962400"/>
          </a:xfrm>
        </p:spPr>
        <p:txBody>
          <a:bodyPr/>
          <a:lstStyle/>
          <a:p>
            <a:pPr eaLnBrk="1" hangingPunct="1"/>
            <a:r>
              <a:rPr lang="en-US" sz="2800" b="1" smtClean="0">
                <a:ea typeface="ＭＳ Ｐゴシック" pitchFamily="34" charset="-128"/>
              </a:rPr>
              <a:t>What would motivate the customer to buy this product?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Is it a Rational or Emotional buying motive?</a:t>
            </a:r>
          </a:p>
          <a:p>
            <a:pPr eaLnBrk="1" hangingPunct="1"/>
            <a:r>
              <a:rPr lang="en-US" sz="2800" b="1" smtClean="0">
                <a:ea typeface="ＭＳ Ｐゴシック" pitchFamily="34" charset="-128"/>
              </a:rPr>
              <a:t>Which features of this product meets the customer</a:t>
            </a:r>
            <a:r>
              <a:rPr lang="ja-JP" altLang="en-US" sz="2800" b="1" smtClean="0">
                <a:ea typeface="ＭＳ Ｐゴシック" pitchFamily="34" charset="-128"/>
              </a:rPr>
              <a:t>’</a:t>
            </a:r>
            <a:r>
              <a:rPr lang="en-US" altLang="ja-JP" sz="2800" b="1" smtClean="0">
                <a:ea typeface="ＭＳ Ｐゴシック" pitchFamily="34" charset="-128"/>
              </a:rPr>
              <a:t>s needs?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After you learn what the customer’s need is, suggest a specific product to meet that need.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Explain guidelines for recommending a specific product to customers.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Show advertised / popular items</a:t>
            </a:r>
          </a:p>
          <a:p>
            <a:pPr eaLnBrk="1" hangingPunct="1"/>
            <a:r>
              <a:rPr lang="en-US" sz="4000" smtClean="0">
                <a:ea typeface="ＭＳ Ｐゴシック" pitchFamily="34" charset="-128"/>
              </a:rPr>
              <a:t>Show medium priced items</a:t>
            </a:r>
          </a:p>
          <a:p>
            <a:pPr eaLnBrk="1" hangingPunct="1"/>
            <a:r>
              <a:rPr lang="en-US" sz="4000" smtClean="0">
                <a:ea typeface="ＭＳ Ｐゴシック" pitchFamily="34" charset="-128"/>
              </a:rPr>
              <a:t>Limit the items to 3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Allan Pease Body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www.youtube.com/watch?v=IoEfCOTcYIQ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Describe the importance of establishing relationships with customers.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Approach Continued….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en-US" sz="1000" smtClean="0">
              <a:ea typeface="ＭＳ Ｐゴシック" pitchFamily="34" charset="-128"/>
            </a:endParaRPr>
          </a:p>
          <a:p>
            <a:pPr marL="514350" indent="-514350" eaLnBrk="1" hangingPunct="1"/>
            <a:r>
              <a:rPr lang="en-US" sz="2400" smtClean="0">
                <a:ea typeface="ＭＳ Ｐゴシック" pitchFamily="34" charset="-128"/>
              </a:rPr>
              <a:t>Merchandise approach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Comments on product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Features / Benefits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That video game is rated E.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Use when customer is looking at an item</a:t>
            </a:r>
          </a:p>
          <a:p>
            <a:pPr marL="514350" indent="-514350" eaLnBrk="1" hangingPunct="1"/>
            <a:r>
              <a:rPr lang="en-US" sz="2400" smtClean="0">
                <a:ea typeface="ＭＳ Ｐゴシック" pitchFamily="34" charset="-128"/>
              </a:rPr>
              <a:t>Combination approach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Use 2 or more approaches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Welcome to Hollister, we have a sale on all jeans today.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That shirt enhances your eyes, would you like to try it on?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033588"/>
            <a:ext cx="19812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1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8229600" cy="38100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Choose a partner.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Have one person draw to see which </a:t>
            </a:r>
            <a:r>
              <a:rPr lang="en-US" altLang="en-US" sz="2800" smtClean="0">
                <a:ea typeface="ＭＳ Ｐゴシック" pitchFamily="34" charset="-128"/>
              </a:rPr>
              <a:t>“</a:t>
            </a:r>
            <a:r>
              <a:rPr lang="en-US" sz="2800" smtClean="0">
                <a:ea typeface="ＭＳ Ｐゴシック" pitchFamily="34" charset="-128"/>
              </a:rPr>
              <a:t>approach</a:t>
            </a:r>
            <a:r>
              <a:rPr lang="en-US" altLang="en-US" sz="2800" smtClean="0">
                <a:ea typeface="ＭＳ Ｐゴシック" pitchFamily="34" charset="-128"/>
              </a:rPr>
              <a:t>”</a:t>
            </a:r>
            <a:r>
              <a:rPr lang="en-US" sz="2800" smtClean="0">
                <a:ea typeface="ＭＳ Ｐゴシック" pitchFamily="34" charset="-128"/>
              </a:rPr>
              <a:t> you and your partner will be presenting.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Create a one minute skit using the correct approach step in the sales process.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Present your skit to the class</a:t>
            </a:r>
          </a:p>
          <a:p>
            <a:pPr marL="1257300" lvl="2" indent="-342900" algn="l">
              <a:buFont typeface="Arial" charset="0"/>
              <a:buChar char="•"/>
            </a:pPr>
            <a:r>
              <a:rPr lang="en-US" sz="2400" smtClean="0">
                <a:ea typeface="ＭＳ Ｐゴシック" pitchFamily="34" charset="-128"/>
              </a:rPr>
              <a:t>Skit must be clear enough for the class to determine which approach you are demonstrating. </a:t>
            </a:r>
          </a:p>
          <a:p>
            <a:pPr marL="457200" indent="-457200" algn="l">
              <a:buFont typeface="Arial" charset="0"/>
              <a:buChar char="•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>
                <a:ea typeface="ＭＳ Ｐゴシック" pitchFamily="34" charset="-128"/>
              </a:rPr>
              <a:t>ACTIVITY – Role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Describe ways to discover customer needs.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2. Determine Needs - find customer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reasons for buying as early as possible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Observing 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Nonverbal cues for interest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Listening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Cues for wants and needs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Questioning and Engaging 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Wants, use, previous experience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Open ended</a:t>
            </a:r>
          </a:p>
          <a:p>
            <a:pPr lvl="3" eaLnBrk="1" hangingPunct="1"/>
            <a:r>
              <a:rPr lang="en-US" smtClean="0">
                <a:ea typeface="ＭＳ Ｐゴシック" pitchFamily="34" charset="-128"/>
              </a:rPr>
              <a:t>More than yes or no answers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667000"/>
            <a:ext cx="28781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Describe the components of prescribing solutions to customer needs.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2057400"/>
            <a:ext cx="7924800" cy="39624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3. Present the Product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What does this product do? Demonstrate – Show them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No more than 3 products at a time.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Show a medium-priced product first!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Highlight the features and benefits </a:t>
            </a:r>
          </a:p>
          <a:p>
            <a:pPr lvl="2" eaLnBrk="1" hangingPunct="1"/>
            <a:r>
              <a:rPr lang="en-US" sz="2400" smtClean="0">
                <a:ea typeface="ＭＳ Ｐゴシック" pitchFamily="34" charset="-128"/>
              </a:rPr>
              <a:t>Descriptive adjectives and action verbs</a:t>
            </a:r>
          </a:p>
          <a:p>
            <a:pPr lvl="2" eaLnBrk="1" hangingPunct="1"/>
            <a:r>
              <a:rPr lang="en-US" sz="2400" smtClean="0">
                <a:ea typeface="ＭＳ Ｐゴシック" pitchFamily="34" charset="-128"/>
              </a:rPr>
              <a:t>Avoid: nice, pretty, &amp; fine</a:t>
            </a:r>
          </a:p>
          <a:p>
            <a:pPr lvl="1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50" y="4419600"/>
            <a:ext cx="29495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Describe the possibility of the customer not wanting to buy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4. Handle Objections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Legitimate reason, doubt, or hesitation for not buying</a:t>
            </a:r>
          </a:p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Objection vs. Excuse</a:t>
            </a:r>
          </a:p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Objection based on: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-</a:t>
            </a:r>
            <a:r>
              <a:rPr lang="en-US" sz="2400" smtClean="0">
                <a:ea typeface="ＭＳ Ｐゴシック" pitchFamily="34" charset="-128"/>
              </a:rPr>
              <a:t>Need - urgency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	-Product – color, size, style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	-Source – past experience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	-Price – most common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	-Time – not ready to buy right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now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endParaRPr lang="en-US" altLang="ja-JP" sz="2400" smtClean="0">
              <a:ea typeface="ＭＳ Ｐゴシック" pitchFamily="34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90800"/>
            <a:ext cx="327342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Describe how to deal with objections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Substitution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Identify other products to meet needs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Make sure you identify comparable features 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We have the same model in other colors.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Boomerang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Toss objection back as a selling point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The engine has been reengineered and has more power.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Question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Ask to learn more about the objection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Do you have children?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971800"/>
            <a:ext cx="131127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1792</TotalTime>
  <Words>1697</Words>
  <Application>Microsoft Macintosh PowerPoint</Application>
  <PresentationFormat>On-screen Show (4:3)</PresentationFormat>
  <Paragraphs>284</Paragraphs>
  <Slides>37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Equity</vt:lpstr>
      <vt:lpstr>Marketing Indicator 2.09</vt:lpstr>
      <vt:lpstr>Identify the components of the selling process.</vt:lpstr>
      <vt:lpstr>Describe the importance of establishing relationships with customers.</vt:lpstr>
      <vt:lpstr>Describe the importance of establishing relationships with customers.</vt:lpstr>
      <vt:lpstr>ACTIVITY – Role Play</vt:lpstr>
      <vt:lpstr>Describe ways to discover customer needs.</vt:lpstr>
      <vt:lpstr>Describe the components of prescribing solutions to customer needs.</vt:lpstr>
      <vt:lpstr>Describe the possibility of the customer not wanting to buy</vt:lpstr>
      <vt:lpstr>Describe how to deal with objections</vt:lpstr>
      <vt:lpstr>Describe how to deal with objections</vt:lpstr>
      <vt:lpstr>Describe how to deal with objections</vt:lpstr>
      <vt:lpstr>ACTIVITY – Role Play</vt:lpstr>
      <vt:lpstr>Explain the importance of reaching closure in sales situations.</vt:lpstr>
      <vt:lpstr>Describe aspects of reaching closure in sales situations.</vt:lpstr>
      <vt:lpstr>Describe the use of suggestions selling</vt:lpstr>
      <vt:lpstr>Describe the use of suggestion selling</vt:lpstr>
      <vt:lpstr>ACTIVITY – Role Play</vt:lpstr>
      <vt:lpstr>Describe the importance of reaffirming the buyer-seller relationship.</vt:lpstr>
      <vt:lpstr>Describe ways to reaffirm the buyer-seller relationship.</vt:lpstr>
      <vt:lpstr>Explain similarities/differences in the ways businesses implement the selling process.</vt:lpstr>
      <vt:lpstr>Explain the importance of using a selling process.</vt:lpstr>
      <vt:lpstr>Explain techniques for establishing relationships with customers/clients during the initial contact with them.</vt:lpstr>
      <vt:lpstr>Identify factors affecting the choice of techniques to use in establishing relationships with customers/clients during initial contact.</vt:lpstr>
      <vt:lpstr>Describe characteristics of effective sales openings.</vt:lpstr>
      <vt:lpstr>Explain procedures for establishing relationships with customers/clients during initial contacts.</vt:lpstr>
      <vt:lpstr>Demonstrate how to establish relationships with customers/clients during the initial contact with them.</vt:lpstr>
      <vt:lpstr>Identify examples of the types of questions used in sales situations.</vt:lpstr>
      <vt:lpstr>Explain the importance of questioning in selling.</vt:lpstr>
      <vt:lpstr>Explain the timing of questions in selling.</vt:lpstr>
      <vt:lpstr>Describe the relationship of customer type to questioning style.</vt:lpstr>
      <vt:lpstr>Explain guidelines for questioning customers.</vt:lpstr>
      <vt:lpstr> </vt:lpstr>
      <vt:lpstr>ACTIVITY – Questioning Customers</vt:lpstr>
      <vt:lpstr>Explain the importance of meeting customers’ needs when recommending specific products.</vt:lpstr>
      <vt:lpstr>Explain guidelines for using buying motives when recommending specific products.</vt:lpstr>
      <vt:lpstr>Explain guidelines for recommending a specific product to customers.</vt:lpstr>
      <vt:lpstr>Allan Pease Body Language</vt:lpstr>
    </vt:vector>
  </TitlesOfParts>
  <Company>NRMPS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NRMS</dc:creator>
  <cp:lastModifiedBy>Administrator</cp:lastModifiedBy>
  <cp:revision>129</cp:revision>
  <dcterms:created xsi:type="dcterms:W3CDTF">2010-09-29T18:44:05Z</dcterms:created>
  <dcterms:modified xsi:type="dcterms:W3CDTF">2012-11-29T12:28:35Z</dcterms:modified>
</cp:coreProperties>
</file>