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5" r:id="rId10"/>
    <p:sldId id="276" r:id="rId11"/>
    <p:sldId id="277" r:id="rId12"/>
    <p:sldId id="278" r:id="rId13"/>
    <p:sldId id="293" r:id="rId14"/>
    <p:sldId id="265" r:id="rId15"/>
    <p:sldId id="266" r:id="rId16"/>
    <p:sldId id="291" r:id="rId17"/>
    <p:sldId id="267" r:id="rId18"/>
    <p:sldId id="268" r:id="rId19"/>
    <p:sldId id="269" r:id="rId20"/>
    <p:sldId id="270" r:id="rId21"/>
    <p:sldId id="271" r:id="rId22"/>
    <p:sldId id="280" r:id="rId23"/>
    <p:sldId id="282" r:id="rId24"/>
    <p:sldId id="283" r:id="rId25"/>
    <p:sldId id="285" r:id="rId26"/>
    <p:sldId id="294" r:id="rId27"/>
  </p:sldIdLst>
  <p:sldSz cx="9144000" cy="6858000" type="screen4x3"/>
  <p:notesSz cx="6858000" cy="9313863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3366"/>
    <a:srgbClr val="A50021"/>
    <a:srgbClr val="FF9900"/>
    <a:srgbClr val="00CC99"/>
    <a:srgbClr val="CC66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4FD62F-5FEF-4CB8-A3B0-2184ABC0AE4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C13746-3DE0-487D-8512-42D487D2B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11B0E6-8A62-4F48-9C01-DFFAEA42F8C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6AAB5CE-266D-4EF6-8075-ED96A53C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E65C2-DEA9-4A33-BD69-236DCDE899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BCB7-CD9A-47D5-AA5F-D63DFEF3818C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0350-732C-4F3E-990B-A43515E74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2E04-3074-443B-9C1B-EE02AFBA457C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E3A4-9C25-432C-8806-8050973B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A8749-4623-4F62-AE19-95DFA090F1F2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28CA-1B71-4214-B768-B18D78819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40B5-C738-400C-87FB-4C3850A3CAA8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8D16-9EE5-409C-B338-206C9D28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778E7-81B0-4D8E-BB23-201CAFA707FD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5DB97-365F-48FB-80DF-B7A1E59B8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FF06-70DB-431E-8865-8034FCE25905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29953-188C-44F7-9E9A-AC453ACAA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20670-A6F7-4D14-A0DF-619B7DBDCB47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4D95-CE96-4D13-B1F5-DA26C59E8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E80C-FD84-4340-963E-18950717F09C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3843-1C5D-4DF5-91D9-57C1B89C1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8DA8-1683-46B0-A3F7-0479352538A0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CF609-E79D-4042-A0F1-3A65E04A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FF3EB-246F-4775-AEB8-86800BBF43F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DC54-2B54-451A-9897-03F27F5CB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9B7E2-8F9E-4690-9B13-EE3274F2C47E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695B-34BC-4D77-8DD8-C55BE371E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B9734-763A-40FA-AD7D-0381F661DD4D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CCB537-1201-4865-8DD7-6347755E9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agingchange.com/masscust/overview.ht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www.oralanswers.com/wp-content/uploads/2011/06/extra_dessert_delights_mint_chocolate_chip_gum-e1309378768886.jpg&amp;imgrefurl=http://www.oralanswers.com/2011/06/dessert-gum/&amp;usg=__b_IQaq49sTApK04MfIlP2zKV4lM=&amp;h=266&amp;w=300&amp;sz=33&amp;hl=en&amp;start=5&amp;zoom=1&amp;itbs=1&amp;tbnid=-anCbKAsanHwmM:&amp;tbnh=103&amp;tbnw=116&amp;prev=/search?q=mint+chocolate+chip+gum&amp;hl=en&amp;safe=active&amp;biw=1004&amp;bih=608&amp;gbv=2&amp;tbm=isch&amp;ei=K78tTrX9A8e00AGfpKnkD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3.bp.blogspot.com/-RQWTpwkh2hI/TbTXy5jju3I/AAAAAAAAAg0/7zsvPtWkAXU/s1600/coke+evolution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98Eyl5Et0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qoA9LcJV3o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edpanda.com/creative-product-packaging-part2/" TargetMode="External"/><Relationship Id="rId2" Type="http://schemas.openxmlformats.org/officeDocument/2006/relationships/hyperlink" Target="http://www.kleankanteen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oredpanda.com/creative-product-packaging-part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3.01-A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7030A0"/>
                </a:solidFill>
              </a:rPr>
              <a:t>Product/Service </a:t>
            </a:r>
          </a:p>
          <a:p>
            <a:pPr eaLnBrk="1" hangingPunct="1"/>
            <a:r>
              <a:rPr lang="en-US" sz="4000" b="1" dirty="0" smtClean="0">
                <a:solidFill>
                  <a:srgbClr val="7030A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Point of Sale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209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Scanners at cash registers, touch screens, hand-held devices at</a:t>
            </a:r>
          </a:p>
          <a:p>
            <a:r>
              <a:rPr lang="en-US" sz="2200"/>
              <a:t>   checkout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38862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 Example: Kiosks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457200" y="3200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Interactive Touch Screen Computers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457200" y="4495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Interactive TV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5257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Where TV is like a computer- order movies, click on Ragu for</a:t>
            </a:r>
          </a:p>
          <a:p>
            <a:r>
              <a:rPr lang="en-US" sz="2200"/>
              <a:t>   recipes, order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CRM- Customer Relationship Management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286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A customer can track an order. The CRM or business can track</a:t>
            </a:r>
          </a:p>
          <a:p>
            <a:r>
              <a:rPr lang="en-US" sz="2200"/>
              <a:t>   customer satisfaction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457200" y="3200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 ERP- Enterprise Resource Planning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388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Software that allows all parts of the company’s management to be</a:t>
            </a:r>
          </a:p>
          <a:p>
            <a:r>
              <a:rPr lang="en-US" sz="2200"/>
              <a:t>   integrated  using an internal company INTRANET</a:t>
            </a: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457200" y="4724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 Internet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5257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/>
              <a:t> Wi-Fi</a:t>
            </a:r>
          </a:p>
          <a:p>
            <a:pPr>
              <a:buFont typeface="Calibri" pitchFamily="34" charset="0"/>
              <a:buChar char="–"/>
            </a:pPr>
            <a:r>
              <a:rPr lang="en-US" sz="2200"/>
              <a:t> Search Engines</a:t>
            </a:r>
          </a:p>
          <a:p>
            <a:pPr>
              <a:buFont typeface="Calibri" pitchFamily="34" charset="0"/>
              <a:buChar char="–"/>
            </a:pPr>
            <a:r>
              <a:rPr lang="en-US" sz="2200"/>
              <a:t> E-mail</a:t>
            </a:r>
          </a:p>
          <a:p>
            <a:pPr>
              <a:buFont typeface="Calibri" pitchFamily="34" charset="0"/>
              <a:buChar char="–"/>
            </a:pPr>
            <a:r>
              <a:rPr lang="en-US" sz="2200"/>
              <a:t> 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allAtOnce"/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Interactive TV helps marketers to develop a database of their uses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3352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 This database analysis helps see the</a:t>
            </a:r>
          </a:p>
          <a:p>
            <a:r>
              <a:rPr lang="en-US" sz="3200" b="0"/>
              <a:t>    customer’s reaction to products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502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/>
              <a:t>  They are testing Interactive TV for promotion</a:t>
            </a:r>
          </a:p>
          <a:p>
            <a:pPr>
              <a:buFont typeface="Arial" pitchFamily="34" charset="0"/>
              <a:buNone/>
            </a:pPr>
            <a:endParaRPr 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Mass customization is a technologically advanced method that allows businesses to produce products that are specialized for a very few customers.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    (It is the customization and personalization of products and services for individual customers at a mass production price. The concept was first conceived by Stan Davis in </a:t>
            </a:r>
            <a:r>
              <a:rPr lang="en-US" sz="2400" i="1" dirty="0" smtClean="0">
                <a:solidFill>
                  <a:schemeClr val="bg1"/>
                </a:solidFill>
              </a:rPr>
              <a:t>Future Perfect</a:t>
            </a:r>
            <a:r>
              <a:rPr lang="en-US" sz="2400" dirty="0" smtClean="0">
                <a:solidFill>
                  <a:schemeClr val="bg1"/>
                </a:solidFill>
              </a:rPr>
              <a:t>. It was then further developed by Joseph Pine in his book </a:t>
            </a:r>
            <a:r>
              <a:rPr lang="en-US" sz="2400" i="1" dirty="0" smtClean="0">
                <a:solidFill>
                  <a:schemeClr val="bg1"/>
                </a:solidFill>
              </a:rPr>
              <a:t>Mass Customization - The New Frontier in Business Competition</a:t>
            </a:r>
            <a:r>
              <a:rPr lang="en-US" sz="2400" dirty="0" smtClean="0">
                <a:solidFill>
                  <a:schemeClr val="bg1"/>
                </a:solidFill>
              </a:rPr>
              <a:t>.) </a:t>
            </a:r>
            <a:r>
              <a:rPr lang="en-US" sz="1600" dirty="0" smtClean="0">
                <a:solidFill>
                  <a:schemeClr val="bg1"/>
                </a:solidFill>
                <a:hlinkClick r:id="rId2"/>
              </a:rPr>
              <a:t>http://www.managingchange.com/masscust/overview.htm</a:t>
            </a:r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(An example is </a:t>
            </a:r>
            <a:r>
              <a:rPr lang="en-US" sz="2400" dirty="0" err="1" smtClean="0">
                <a:solidFill>
                  <a:schemeClr val="bg1"/>
                </a:solidFill>
              </a:rPr>
              <a:t>Herff</a:t>
            </a:r>
            <a:r>
              <a:rPr lang="en-US" sz="2400" dirty="0" smtClean="0">
                <a:solidFill>
                  <a:schemeClr val="bg1"/>
                </a:solidFill>
              </a:rPr>
              <a:t> Jones being able to personalize a key chain for each school)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3352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sz="3200" b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708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FF"/>
                </a:solidFill>
                <a:latin typeface="Cochin"/>
                <a:cs typeface="Cochin"/>
              </a:rPr>
              <a:t>Product/Service Management (PSM)</a:t>
            </a:r>
            <a:r>
              <a:rPr lang="en-US" b="1" dirty="0" smtClean="0">
                <a:solidFill>
                  <a:srgbClr val="FF00FF"/>
                </a:solidFill>
                <a:latin typeface="Cochin"/>
                <a:cs typeface="Cochin"/>
              </a:rPr>
              <a:t/>
            </a:r>
            <a:br>
              <a:rPr lang="en-US" b="1" dirty="0" smtClean="0">
                <a:solidFill>
                  <a:srgbClr val="FF00FF"/>
                </a:solidFill>
                <a:latin typeface="Cochin"/>
                <a:cs typeface="Cochin"/>
              </a:rPr>
            </a:br>
            <a:r>
              <a:rPr lang="en-US" b="1" dirty="0" smtClean="0">
                <a:solidFill>
                  <a:srgbClr val="FF00FF"/>
                </a:solidFill>
                <a:latin typeface="Cochin"/>
                <a:cs typeface="Cochin"/>
              </a:rPr>
              <a:t>Unit 3.01</a:t>
            </a:r>
            <a:br>
              <a:rPr lang="en-US" b="1" dirty="0" smtClean="0">
                <a:solidFill>
                  <a:srgbClr val="FF00FF"/>
                </a:solidFill>
                <a:latin typeface="Cochin"/>
                <a:cs typeface="Cochin"/>
              </a:rPr>
            </a:br>
            <a:r>
              <a:rPr lang="en-US" b="1" dirty="0" smtClean="0">
                <a:solidFill>
                  <a:srgbClr val="FF00FF"/>
                </a:solidFill>
                <a:latin typeface="Cochin"/>
                <a:cs typeface="Cochin"/>
              </a:rPr>
              <a:t>“</a:t>
            </a:r>
            <a:r>
              <a:rPr lang="en-US" b="1" u="sng" dirty="0" smtClean="0">
                <a:solidFill>
                  <a:srgbClr val="FF00FF"/>
                </a:solidFill>
                <a:latin typeface="Cochin"/>
                <a:cs typeface="Cochin"/>
              </a:rPr>
              <a:t>Gum for </a:t>
            </a:r>
            <a:r>
              <a:rPr lang="en-US" b="1" i="1" u="sng" dirty="0" smtClean="0">
                <a:solidFill>
                  <a:srgbClr val="FF00FF"/>
                </a:solidFill>
                <a:latin typeface="Cochin"/>
                <a:cs typeface="Cochin"/>
              </a:rPr>
              <a:t>THEM</a:t>
            </a:r>
            <a:r>
              <a:rPr lang="en-US" b="1" u="sng" dirty="0" smtClean="0">
                <a:solidFill>
                  <a:srgbClr val="FF00FF"/>
                </a:solidFill>
                <a:latin typeface="Cochin"/>
                <a:cs typeface="Cochin"/>
              </a:rPr>
              <a:t>”</a:t>
            </a:r>
            <a:endParaRPr lang="en-US" b="1" dirty="0">
              <a:solidFill>
                <a:srgbClr val="FF00FF"/>
              </a:solidFill>
              <a:latin typeface="Cochin"/>
              <a:cs typeface="Cochin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Work in groups of 3-4 of the same gender to create a </a:t>
            </a:r>
            <a:r>
              <a:rPr lang="en-US" sz="2400" b="1" smtClean="0">
                <a:latin typeface="Cochin"/>
                <a:ea typeface="Cochin"/>
                <a:cs typeface="Cochin"/>
              </a:rPr>
              <a:t>new </a:t>
            </a:r>
            <a:r>
              <a:rPr lang="en-US" sz="2400" smtClean="0">
                <a:latin typeface="Cochin"/>
                <a:ea typeface="Cochin"/>
                <a:cs typeface="Cochin"/>
              </a:rPr>
              <a:t>pack of gum for the opposite gender.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Create an in-depth 10 question survey to better determine what type of gum will best interest the opposite gender and give the survey to each opposite gender group.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Based on the survey results create a pack of gum and make a mock up (sample packaging).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Answer the following questions in complete sentences: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What is the product name and what is the flavor?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What type of packaging will you use?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Cochin"/>
                <a:ea typeface="Cochin"/>
                <a:cs typeface="Cochin"/>
              </a:rPr>
              <a:t>To which target market are you positioning the product?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Cochin"/>
              </a:rPr>
              <a:t>What is the gum’s brand image?</a:t>
            </a:r>
            <a:endParaRPr lang="en-US" sz="2400" smtClean="0"/>
          </a:p>
        </p:txBody>
      </p:sp>
      <p:pic>
        <p:nvPicPr>
          <p:cNvPr id="10244" name="Picture 2" descr="http://t2.gstatic.com/images?q=tbn:ANd9GcQfLOufDEOyP8oVqwrYgYm8EFpsLgjyo7nE_vf2lwLdjByC5oI2KH4ALb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3" y="765175"/>
            <a:ext cx="1693862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939800"/>
            <a:ext cx="2286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3.01-C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6576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Product Life Cycles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Life Cycle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77925"/>
            <a:ext cx="5715000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953735"/>
                </a:solidFill>
              </a:rPr>
              <a:t> </a:t>
            </a:r>
            <a:r>
              <a:rPr lang="en-US" smtClean="0"/>
              <a:t>Write down your response to the following two questions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pitchFamily="34" charset="0"/>
              <a:buAutoNum type="arabicPeriod"/>
            </a:pPr>
            <a:r>
              <a:rPr lang="en-US" smtClean="0">
                <a:solidFill>
                  <a:srgbClr val="953735"/>
                </a:solidFill>
              </a:rPr>
              <a:t>What is a product that has been around for as long as you can remember?</a:t>
            </a:r>
          </a:p>
          <a:p>
            <a:pPr marL="609600" indent="-609600" eaLnBrk="1" hangingPunct="1">
              <a:buFont typeface="Arial" pitchFamily="34" charset="0"/>
              <a:buNone/>
            </a:pPr>
            <a:endParaRPr lang="en-US" smtClean="0">
              <a:solidFill>
                <a:srgbClr val="953735"/>
              </a:solidFill>
            </a:endParaRPr>
          </a:p>
          <a:p>
            <a:pPr marL="609600" indent="-609600"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953735"/>
                </a:solidFill>
              </a:rPr>
              <a:t>2.    How has the product changed over the years?</a:t>
            </a:r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6096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0" dirty="0">
                <a:solidFill>
                  <a:srgbClr val="953735"/>
                </a:solidFill>
              </a:rPr>
              <a:t> </a:t>
            </a:r>
            <a:r>
              <a:rPr lang="en-US" sz="4400" b="0" dirty="0">
                <a:solidFill>
                  <a:schemeClr val="tx1"/>
                </a:solidFill>
              </a:rPr>
              <a:t>Share your response with a </a:t>
            </a:r>
            <a:r>
              <a:rPr lang="en-US" sz="4400" b="0" dirty="0" smtClean="0">
                <a:solidFill>
                  <a:schemeClr val="tx1"/>
                </a:solidFill>
              </a:rPr>
              <a:t>partner</a:t>
            </a:r>
          </a:p>
          <a:p>
            <a:pPr algn="ctr"/>
            <a:endParaRPr lang="en-US" sz="4400" b="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b="0" dirty="0" smtClean="0">
                <a:solidFill>
                  <a:schemeClr val="tx1"/>
                </a:solidFill>
                <a:hlinkClick r:id="rId2"/>
              </a:rPr>
              <a:t>http://3.bp.blogspot.com</a:t>
            </a:r>
            <a:r>
              <a:rPr lang="en-US" sz="1100" b="0" smtClean="0">
                <a:solidFill>
                  <a:schemeClr val="tx1"/>
                </a:solidFill>
                <a:hlinkClick r:id="rId2"/>
              </a:rPr>
              <a:t>/-RQWTpwkh2hI/TbTXy5jju3I/AAAAAAAAAg0/7zsvPtWkAXU/s1600/coke+evolution.jpg</a:t>
            </a:r>
            <a:r>
              <a:rPr lang="en-US" sz="1100" b="0" smtClean="0">
                <a:solidFill>
                  <a:schemeClr val="tx1"/>
                </a:solidFill>
              </a:rPr>
              <a:t> </a:t>
            </a:r>
            <a:endParaRPr lang="en-US" sz="11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Product Life Cycle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953735"/>
                </a:solidFill>
              </a:rPr>
              <a:t>Product Life Cycle</a:t>
            </a:r>
            <a:r>
              <a:rPr lang="en-US" smtClean="0">
                <a:solidFill>
                  <a:srgbClr val="953735"/>
                </a:solidFill>
              </a:rPr>
              <a:t> represents the stages that a product goes through during its life.</a:t>
            </a:r>
          </a:p>
          <a:p>
            <a:pPr eaLnBrk="1" hangingPunct="1"/>
            <a:endParaRPr lang="en-US" smtClean="0">
              <a:solidFill>
                <a:srgbClr val="953735"/>
              </a:solidFill>
            </a:endParaRPr>
          </a:p>
          <a:p>
            <a:pPr eaLnBrk="1" hangingPunct="1"/>
            <a:r>
              <a:rPr lang="en-US" smtClean="0">
                <a:solidFill>
                  <a:srgbClr val="953735"/>
                </a:solidFill>
              </a:rPr>
              <a:t>There are 4 Stages in the Product Life Cycle: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8305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1. Introduction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572000"/>
            <a:ext cx="8305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2. Growth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181600"/>
            <a:ext cx="8305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3. Maturity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867400"/>
            <a:ext cx="8305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4. Decline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Product Life Cycle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are the goals of the Introduction Stage?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19050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>
                <a:solidFill>
                  <a:srgbClr val="953735"/>
                </a:solidFill>
              </a:rPr>
              <a:t> To increase product awareness (informative advertising)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362200"/>
            <a:ext cx="82296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Get the customer’s attention through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promotion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+mn-lt"/>
                <a:hlinkClick r:id="rId2"/>
              </a:rPr>
              <a:t>http://www.youtube.com/watch?v=E98Eyl5Et0w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667000"/>
            <a:ext cx="81534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b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During Growth Stage: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4114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>
                <a:solidFill>
                  <a:srgbClr val="953735"/>
                </a:solidFill>
              </a:rPr>
              <a:t> Products are sold at more locations</a:t>
            </a:r>
          </a:p>
          <a:p>
            <a:pPr>
              <a:buFont typeface="Calibri" pitchFamily="34" charset="0"/>
              <a:buChar char="–"/>
            </a:pPr>
            <a:endParaRPr lang="en-US" sz="2200">
              <a:solidFill>
                <a:srgbClr val="95373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648200"/>
            <a:ext cx="8229600" cy="42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Companies focus on customer satisfaction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14400" y="51816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>
                <a:solidFill>
                  <a:srgbClr val="953735"/>
                </a:solidFill>
              </a:rPr>
              <a:t> Competition starts from other companies which drives down prices</a:t>
            </a: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914400" y="57150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>
                <a:solidFill>
                  <a:srgbClr val="953735"/>
                </a:solidFill>
              </a:rPr>
              <a:t> Persuasive advertising begins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914400" y="3581400"/>
            <a:ext cx="8229600" cy="42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Customers are aware of product, sales 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4" grpId="0" autoUpdateAnimBg="0"/>
      <p:bldP spid="15" grpId="0" autoUpdateAnimBg="0"/>
      <p:bldP spid="16" grpId="0" autoUpdateAnimBg="0"/>
      <p:bldP spid="4" grpId="0" autoUpdateAnimBg="0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905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smtClean="0">
                <a:solidFill>
                  <a:srgbClr val="7030A0"/>
                </a:solidFill>
              </a:rPr>
              <a:t>The Product Development stage can take a long time and can be very expensive.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00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smtClean="0">
                <a:solidFill>
                  <a:srgbClr val="7030A0"/>
                </a:solidFill>
              </a:rPr>
              <a:t>Did you know…..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2438400"/>
            <a:ext cx="6858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rgbClr val="7030A0"/>
                </a:solidFill>
              </a:rPr>
              <a:t>-It took over 3 years to develop Google’s search engine</a:t>
            </a:r>
          </a:p>
          <a:p>
            <a:endParaRPr lang="en-US" sz="2800" b="0" dirty="0">
              <a:solidFill>
                <a:srgbClr val="7030A0"/>
              </a:solidFill>
            </a:endParaRPr>
          </a:p>
          <a:p>
            <a:r>
              <a:rPr lang="en-US" sz="2800" b="0" dirty="0">
                <a:solidFill>
                  <a:srgbClr val="7030A0"/>
                </a:solidFill>
              </a:rPr>
              <a:t>-It took over 4 years to develop the famous chicken sandwich at Chick-</a:t>
            </a:r>
            <a:r>
              <a:rPr lang="en-US" sz="2800" b="0" dirty="0" err="1">
                <a:solidFill>
                  <a:srgbClr val="7030A0"/>
                </a:solidFill>
              </a:rPr>
              <a:t>fil</a:t>
            </a:r>
            <a:r>
              <a:rPr lang="en-US" sz="2800" b="0" dirty="0">
                <a:solidFill>
                  <a:srgbClr val="7030A0"/>
                </a:solidFill>
              </a:rPr>
              <a:t>-a </a:t>
            </a:r>
          </a:p>
          <a:p>
            <a:endParaRPr lang="en-US" sz="2800" b="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2800" b="0" dirty="0">
                <a:solidFill>
                  <a:srgbClr val="7030A0"/>
                </a:solidFill>
              </a:rPr>
              <a:t>It took 10 years to develop Crest toothpaste</a:t>
            </a:r>
          </a:p>
          <a:p>
            <a:pPr>
              <a:buFontTx/>
              <a:buChar char="-"/>
            </a:pPr>
            <a:endParaRPr lang="en-US" sz="2800" b="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2800" b="0" dirty="0">
                <a:solidFill>
                  <a:srgbClr val="7030A0"/>
                </a:solidFill>
              </a:rPr>
              <a:t>It took 51 years to develop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792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Product Life Cycle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1828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953735"/>
                </a:solidFill>
              </a:rPr>
              <a:t>What happens during Maturity Stage?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953735"/>
                </a:solidFill>
              </a:rPr>
              <a:t>The product’s sales level off. 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953735"/>
                </a:solidFill>
              </a:rPr>
              <a:t>Typically this is the product’s longest stage.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953735"/>
                </a:solidFill>
              </a:rPr>
              <a:t>Heavy promotion is required to maintain market share.</a:t>
            </a: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953735"/>
                </a:solidFill>
              </a:rPr>
              <a:t>Niche products develop</a:t>
            </a:r>
            <a:endParaRPr lang="en-US" sz="2400" dirty="0" smtClean="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81000" y="31242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en-US" sz="3200" b="0" dirty="0">
                <a:solidFill>
                  <a:srgbClr val="953735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Discussion: Choose a mature </a:t>
            </a:r>
            <a:r>
              <a:rPr lang="en-US" sz="3200" dirty="0" smtClean="0">
                <a:solidFill>
                  <a:schemeClr val="tx1"/>
                </a:solidFill>
              </a:rPr>
              <a:t>product</a:t>
            </a:r>
          </a:p>
          <a:p>
            <a:pPr algn="ctr">
              <a:buFont typeface="Arial" pitchFamily="34" charset="0"/>
              <a:buNone/>
            </a:pPr>
            <a:r>
              <a:rPr lang="en-US" sz="1200" dirty="0" smtClean="0">
                <a:solidFill>
                  <a:schemeClr val="tx1"/>
                </a:solidFill>
                <a:hlinkClick r:id="rId2"/>
              </a:rPr>
              <a:t>http://www.youtube.com/watch?v=DqoA9LcJV3o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57200" y="3886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b="0">
                <a:solidFill>
                  <a:srgbClr val="953735"/>
                </a:solidFill>
              </a:rPr>
              <a:t> Discuss how the company is managing: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8229600" cy="42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	1. Competition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4953000"/>
            <a:ext cx="8229600" cy="42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2. Advertising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54864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953735"/>
                </a:solidFill>
              </a:rPr>
              <a:t>	3. Distribution – How many locations?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6019800"/>
            <a:ext cx="8229600" cy="427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4. Other Strategies they have put in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Product Life Cycle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53735"/>
                </a:solidFill>
              </a:rPr>
              <a:t>During the Decline Stage:</a:t>
            </a:r>
          </a:p>
          <a:p>
            <a:pPr lvl="1" eaLnBrk="1" hangingPunct="1"/>
            <a:r>
              <a:rPr lang="en-US" b="1" smtClean="0">
                <a:solidFill>
                  <a:srgbClr val="953735"/>
                </a:solidFill>
              </a:rPr>
              <a:t>A long-run drop in sales. </a:t>
            </a:r>
          </a:p>
          <a:p>
            <a:pPr lvl="1" eaLnBrk="1" hangingPunct="1"/>
            <a:r>
              <a:rPr lang="en-US" b="1" smtClean="0">
                <a:solidFill>
                  <a:srgbClr val="953735"/>
                </a:solidFill>
              </a:rPr>
              <a:t>A company must decide to </a:t>
            </a:r>
            <a:r>
              <a:rPr lang="en-US" b="1" smtClean="0"/>
              <a:t>alter</a:t>
            </a:r>
            <a:r>
              <a:rPr lang="en-US" b="1" smtClean="0">
                <a:solidFill>
                  <a:srgbClr val="953735"/>
                </a:solidFill>
              </a:rPr>
              <a:t> the product (new uses for the product), </a:t>
            </a:r>
            <a:r>
              <a:rPr lang="en-US" b="1" smtClean="0"/>
              <a:t>discount</a:t>
            </a:r>
            <a:r>
              <a:rPr lang="en-US" b="1" smtClean="0">
                <a:solidFill>
                  <a:srgbClr val="953735"/>
                </a:solidFill>
              </a:rPr>
              <a:t> the product (reduce prices until inventory is sold off), or </a:t>
            </a:r>
            <a:r>
              <a:rPr lang="en-US" b="1" smtClean="0"/>
              <a:t>discontinue</a:t>
            </a:r>
            <a:r>
              <a:rPr lang="en-US" b="1" smtClean="0">
                <a:solidFill>
                  <a:srgbClr val="953735"/>
                </a:solidFill>
              </a:rPr>
              <a:t> the product.</a:t>
            </a:r>
          </a:p>
          <a:p>
            <a:pPr lvl="1" eaLnBrk="1" hangingPunct="1">
              <a:buFont typeface="Arial" pitchFamily="34" charset="0"/>
              <a:buNone/>
            </a:pPr>
            <a:endParaRPr lang="en-US" b="1" smtClean="0">
              <a:solidFill>
                <a:srgbClr val="9537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3.01-D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sz="4000" dirty="0" smtClean="0"/>
              <a:t>Ethical Considerations in Product Packaging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70C0"/>
                </a:solidFill>
              </a:rPr>
              <a:t/>
            </a:r>
            <a:br>
              <a:rPr lang="en-US" sz="4000" smtClean="0">
                <a:solidFill>
                  <a:srgbClr val="0070C0"/>
                </a:solidFill>
              </a:rPr>
            </a:br>
            <a:r>
              <a:rPr lang="en-US" sz="4000" smtClean="0">
                <a:solidFill>
                  <a:srgbClr val="0070C0"/>
                </a:solidFill>
              </a:rPr>
              <a:t> </a:t>
            </a:r>
            <a:r>
              <a:rPr lang="en-US" sz="4000" smtClean="0"/>
              <a:t>Ethical Considerations in Product Packaging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Why do you think companies package and label their products?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6670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Answer: Build brand awareness</a:t>
            </a:r>
          </a:p>
          <a:p>
            <a:r>
              <a:rPr lang="en-US" sz="2200">
                <a:solidFill>
                  <a:schemeClr val="tx1"/>
                </a:solidFill>
              </a:rPr>
              <a:t>                Help promote product and communicate benefits </a:t>
            </a:r>
          </a:p>
          <a:p>
            <a:r>
              <a:rPr lang="en-US" sz="2200">
                <a:solidFill>
                  <a:schemeClr val="tx1"/>
                </a:solidFill>
              </a:rPr>
              <a:t>	  Protect the product and increase shelf life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457200" y="3886200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>
                <a:solidFill>
                  <a:schemeClr val="tx1"/>
                </a:solidFill>
              </a:rPr>
              <a:t>  Concerns for Product Packaging?</a:t>
            </a:r>
          </a:p>
          <a:p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4572000"/>
            <a:ext cx="82296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Product Safety- Plastic vs. Glass</a:t>
            </a:r>
          </a:p>
          <a:p>
            <a:r>
              <a:rPr lang="en-US" sz="2200">
                <a:solidFill>
                  <a:schemeClr val="tx1"/>
                </a:solidFill>
              </a:rPr>
              <a:t>	               Tamper-resistant packaging</a:t>
            </a:r>
          </a:p>
          <a:p>
            <a:r>
              <a:rPr lang="en-US" sz="2200">
                <a:solidFill>
                  <a:schemeClr val="tx1"/>
                </a:solidFill>
              </a:rPr>
              <a:t>	               Airtight containers for foods</a:t>
            </a:r>
          </a:p>
          <a:p>
            <a:r>
              <a:rPr lang="en-US" sz="2200">
                <a:solidFill>
                  <a:schemeClr val="tx1"/>
                </a:solidFill>
              </a:rPr>
              <a:t>	               Non-aerosol spray cans and pumps</a:t>
            </a:r>
          </a:p>
          <a:p>
            <a:r>
              <a:rPr lang="en-US" sz="2200">
                <a:solidFill>
                  <a:schemeClr val="tx1"/>
                </a:solidFill>
              </a:rPr>
              <a:t>Wasteful Packaging- pricing products by weight verses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Product labeling must inform</a:t>
            </a:r>
            <a:r>
              <a:rPr lang="en-US" smtClean="0"/>
              <a:t> </a:t>
            </a:r>
            <a:r>
              <a:rPr lang="en-US" sz="2800" smtClean="0"/>
              <a:t>customers about a product’s contents and give directions for use. 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1219200"/>
            <a:ext cx="441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1.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Must have name of manufacturer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676400"/>
            <a:ext cx="2971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2.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Quantity of contents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2057400"/>
            <a:ext cx="4114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3.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Nutritional info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3276600"/>
            <a:ext cx="815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5.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Health claims are standardized on all products; light, fat free, etc.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3733800"/>
            <a:ext cx="6172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6.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Warnings on products like alcohol and cigarettes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0" y="4191000"/>
            <a:ext cx="327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7.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How to care for clothes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762000" y="24384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4.</a:t>
            </a: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Organic and Recycled or Environmentally Friendly claims must meet certain standards</a:t>
            </a:r>
          </a:p>
        </p:txBody>
      </p:sp>
      <p:pic>
        <p:nvPicPr>
          <p:cNvPr id="26634" name="Picture 13" descr="E:\General Ardrey Kell\2009 2010 curriculum\INTERNATIONAL\Cigarettes smoking kills.JPG"/>
          <p:cNvPicPr>
            <a:picLocks noChangeAspect="1" noChangeArrowheads="1"/>
          </p:cNvPicPr>
          <p:nvPr/>
        </p:nvPicPr>
        <p:blipFill>
          <a:blip r:embed="rId2"/>
          <a:srcRect r="32787" b="55319"/>
          <a:stretch>
            <a:fillRect/>
          </a:stretch>
        </p:blipFill>
        <p:spPr bwMode="auto">
          <a:xfrm>
            <a:off x="4267200" y="4267200"/>
            <a:ext cx="4495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572000"/>
            <a:ext cx="2790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8" grpId="0" autoUpdateAnimBg="0"/>
      <p:bldP spid="9" grpId="0" autoUpdateAnimBg="0"/>
      <p:bldP spid="10" grpId="0" autoUpdateAnimBg="0"/>
      <p:bldP spid="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Ethical Considerations in Product Packaging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What happens when a company fails to inform customers about product risks?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743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200">
                <a:solidFill>
                  <a:schemeClr val="tx1"/>
                </a:solidFill>
              </a:rPr>
              <a:t>Company can get sued</a:t>
            </a:r>
          </a:p>
          <a:p>
            <a:pPr marL="342900" indent="-342900">
              <a:buFontTx/>
              <a:buAutoNum type="arabicPeriod"/>
            </a:pPr>
            <a:r>
              <a:rPr lang="en-US" sz="2200">
                <a:solidFill>
                  <a:schemeClr val="tx1"/>
                </a:solidFill>
              </a:rPr>
              <a:t>Harm to customers</a:t>
            </a: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 dirty="0">
                <a:solidFill>
                  <a:srgbClr val="0070C0"/>
                </a:solidFill>
              </a:rPr>
              <a:t>  </a:t>
            </a:r>
            <a:r>
              <a:rPr lang="en-US" sz="3200" b="0" dirty="0">
                <a:solidFill>
                  <a:schemeClr val="tx1"/>
                </a:solidFill>
              </a:rPr>
              <a:t>What is Planned Obsolescence?</a:t>
            </a: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914400" y="4267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en-US" sz="2200">
                <a:solidFill>
                  <a:srgbClr val="0070C0"/>
                </a:solidFill>
              </a:rPr>
              <a:t> </a:t>
            </a:r>
            <a:r>
              <a:rPr lang="en-US" sz="2200">
                <a:solidFill>
                  <a:schemeClr val="tx1"/>
                </a:solidFill>
              </a:rPr>
              <a:t>Making products that are known to not last long, or make changes to the product requiring a need to replace the product</a:t>
            </a:r>
          </a:p>
          <a:p>
            <a:pPr>
              <a:buFont typeface="Calibri" pitchFamily="34" charset="0"/>
              <a:buChar char="–"/>
            </a:pPr>
            <a:endParaRPr lang="en-US" sz="2200">
              <a:solidFill>
                <a:schemeClr val="tx1"/>
              </a:solidFill>
            </a:endParaRPr>
          </a:p>
          <a:p>
            <a:pPr lvl="1">
              <a:buFont typeface="Calibri" pitchFamily="34" charset="0"/>
              <a:buChar char="–"/>
            </a:pPr>
            <a:r>
              <a:rPr lang="en-US" sz="1800">
                <a:solidFill>
                  <a:schemeClr val="tx1"/>
                </a:solidFill>
              </a:rPr>
              <a:t>Example: Cell phones are always coming out with newer functions and it  makes consumers want to purchase the new and improved cell phone</a:t>
            </a:r>
          </a:p>
          <a:p>
            <a:pPr lvl="1">
              <a:buFont typeface="Calibri" pitchFamily="34" charset="0"/>
              <a:buChar char="–"/>
            </a:pPr>
            <a:endParaRPr lang="en-US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533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 smtClean="0"/>
              <a:t>Klean</a:t>
            </a:r>
            <a:r>
              <a:rPr lang="en-US" sz="1400" dirty="0" smtClean="0"/>
              <a:t> </a:t>
            </a:r>
            <a:r>
              <a:rPr lang="en-US" sz="1400" dirty="0" err="1" smtClean="0"/>
              <a:t>Kanteen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http://www.kleankanteen.com/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Creative Product Packaging</a:t>
            </a:r>
          </a:p>
          <a:p>
            <a:r>
              <a:rPr lang="en-US" sz="1400" dirty="0" smtClean="0">
                <a:hlinkClick r:id="rId3"/>
              </a:rPr>
              <a:t>http://www.boredpanda.com/creative-product-packaging-part2/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62000" y="51816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hlinkClick r:id="rId4"/>
            </a:endParaRPr>
          </a:p>
          <a:p>
            <a:r>
              <a:rPr lang="en-US" sz="1400" dirty="0" smtClean="0">
                <a:hlinkClick r:id="rId4"/>
              </a:rPr>
              <a:t>http</a:t>
            </a:r>
            <a:r>
              <a:rPr lang="en-US" sz="1400" dirty="0" smtClean="0">
                <a:hlinkClick r:id="rId4"/>
              </a:rPr>
              <a:t>://www.boredpanda.com/creative-product-packaging-part3/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Product/Service Management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7030A0"/>
                </a:solidFill>
              </a:rPr>
              <a:t>Product/Service Management is a marketing function that involves </a:t>
            </a:r>
            <a:r>
              <a:rPr lang="en-US" sz="3600" u="sng" smtClean="0">
                <a:solidFill>
                  <a:srgbClr val="7030A0"/>
                </a:solidFill>
              </a:rPr>
              <a:t>obtaining</a:t>
            </a:r>
            <a:r>
              <a:rPr lang="en-US" sz="3600" smtClean="0">
                <a:solidFill>
                  <a:srgbClr val="7030A0"/>
                </a:solidFill>
              </a:rPr>
              <a:t>, </a:t>
            </a:r>
            <a:r>
              <a:rPr lang="en-US" sz="3600" u="sng" smtClean="0">
                <a:solidFill>
                  <a:srgbClr val="7030A0"/>
                </a:solidFill>
              </a:rPr>
              <a:t>developing</a:t>
            </a:r>
            <a:r>
              <a:rPr lang="en-US" sz="3600" smtClean="0">
                <a:solidFill>
                  <a:srgbClr val="7030A0"/>
                </a:solidFill>
              </a:rPr>
              <a:t>, </a:t>
            </a:r>
            <a:r>
              <a:rPr lang="en-US" sz="3600" u="sng" smtClean="0">
                <a:solidFill>
                  <a:srgbClr val="7030A0"/>
                </a:solidFill>
              </a:rPr>
              <a:t>maintaining</a:t>
            </a:r>
            <a:r>
              <a:rPr lang="en-US" sz="3600" smtClean="0">
                <a:solidFill>
                  <a:srgbClr val="7030A0"/>
                </a:solidFill>
              </a:rPr>
              <a:t>, and </a:t>
            </a:r>
            <a:r>
              <a:rPr lang="en-US" sz="3600" u="sng" smtClean="0">
                <a:solidFill>
                  <a:srgbClr val="7030A0"/>
                </a:solidFill>
              </a:rPr>
              <a:t>improving</a:t>
            </a:r>
            <a:r>
              <a:rPr lang="en-US" sz="3600" smtClean="0">
                <a:solidFill>
                  <a:srgbClr val="7030A0"/>
                </a:solidFill>
              </a:rPr>
              <a:t> a product.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Product/Service Management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Factors affecting Product/Service Management:</a:t>
            </a:r>
          </a:p>
          <a:p>
            <a:pPr eaLnBrk="1" hangingPunct="1"/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5146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1. Customer Needs and Wants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9718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2. Company Goals and Strategies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35052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3. Cost and Available Resources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9624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4. Competition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4495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5. The Product Itself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9530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6. Government Regulations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54864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7. Stages in Product Life Cycle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60198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8. Business and Economic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Product/Service Management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What are Benefits to Product/Service Management?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8956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-Offer products that consumers want and </a:t>
            </a:r>
          </a:p>
          <a:p>
            <a:r>
              <a:rPr lang="en-US" sz="2400">
                <a:solidFill>
                  <a:srgbClr val="7030A0"/>
                </a:solidFill>
              </a:rPr>
              <a:t>company’s profits increase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038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-When developing the right products, a </a:t>
            </a:r>
          </a:p>
          <a:p>
            <a:r>
              <a:rPr lang="en-US" sz="2400">
                <a:solidFill>
                  <a:srgbClr val="7030A0"/>
                </a:solidFill>
              </a:rPr>
              <a:t>company can gain new customers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5257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-When products are well managed there is </a:t>
            </a:r>
          </a:p>
          <a:p>
            <a:r>
              <a:rPr lang="en-US" sz="2400">
                <a:solidFill>
                  <a:srgbClr val="7030A0"/>
                </a:solidFill>
              </a:rPr>
              <a:t>less of a chance for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Product/Service Management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What role does Product/Service Management play in Marketing?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895600"/>
            <a:ext cx="822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200">
                <a:solidFill>
                  <a:srgbClr val="7030A0"/>
                </a:solidFill>
              </a:rPr>
              <a:t>Affects positioning of product</a:t>
            </a:r>
          </a:p>
          <a:p>
            <a:pPr marL="1257300" lvl="2" indent="-342900"/>
            <a:r>
              <a:rPr lang="en-US" sz="2200">
                <a:solidFill>
                  <a:srgbClr val="7030A0"/>
                </a:solidFill>
              </a:rPr>
              <a:t>-what image do you want to create about the product in </a:t>
            </a:r>
          </a:p>
          <a:p>
            <a:pPr marL="1257300" lvl="2" indent="-342900"/>
            <a:r>
              <a:rPr lang="en-US" sz="2200">
                <a:solidFill>
                  <a:srgbClr val="7030A0"/>
                </a:solidFill>
              </a:rPr>
              <a:t>the minds of consumers?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4343400"/>
            <a:ext cx="8229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2. Improves product success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5334000"/>
            <a:ext cx="82296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3. Gives product an image</a:t>
            </a:r>
          </a:p>
          <a:p>
            <a:r>
              <a:rPr lang="en-US" sz="2200">
                <a:solidFill>
                  <a:srgbClr val="7030A0"/>
                </a:solidFill>
              </a:rPr>
              <a:t>	 -what impressions do you have of certain brands</a:t>
            </a:r>
          </a:p>
          <a:p>
            <a:r>
              <a:rPr lang="en-US" sz="1800" b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Product/Service Management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Who is responsible for managing product/service management?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25146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-Several employees of a company, certain departments, 1 employee or just the boss. Normally depends on size of company. 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33400" y="3352800"/>
            <a:ext cx="815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0">
                <a:solidFill>
                  <a:srgbClr val="7030A0"/>
                </a:solidFill>
              </a:rPr>
              <a:t> 3 Main Phases of Product/Service</a:t>
            </a:r>
          </a:p>
          <a:p>
            <a:r>
              <a:rPr lang="en-US" sz="3200" b="0">
                <a:solidFill>
                  <a:srgbClr val="7030A0"/>
                </a:solidFill>
              </a:rPr>
              <a:t>  Management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4495800"/>
            <a:ext cx="8153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1. Developing New Products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5105400"/>
            <a:ext cx="815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2. Monitoring Existing Products</a:t>
            </a:r>
          </a:p>
          <a:p>
            <a:r>
              <a:rPr lang="en-US" sz="2200">
                <a:solidFill>
                  <a:srgbClr val="7030A0"/>
                </a:solidFill>
              </a:rPr>
              <a:t>     - Sales, Profit, Market Share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6019800"/>
            <a:ext cx="8153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3. Eliminate Weak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7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3.01-B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4000" b="1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bg1"/>
                </a:solidFill>
              </a:rPr>
              <a:t>Technology in Product/Service Management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Applications of Technology in Marketing: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31859C"/>
                </a:solidFill>
              </a:rPr>
              <a:t>	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828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1. Point-of-Sale Systems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3622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2. Interactive Touch Screen Computer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8956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3. Interactive TV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4290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4. Customer Relationship Management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40386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5. Enterprise Resource Planning Systems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572000"/>
            <a:ext cx="807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6. Internet</a:t>
            </a:r>
            <a:endParaRPr lang="en-US" sz="160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14400" y="5105400"/>
            <a:ext cx="807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chemeClr val="tx1"/>
                </a:solidFill>
              </a:rPr>
              <a:t>7. Mass customization</a:t>
            </a:r>
            <a:r>
              <a:rPr lang="en-US" sz="2200">
                <a:solidFill>
                  <a:srgbClr val="31859C"/>
                </a:solidFill>
              </a:rPr>
              <a:t>                                   </a:t>
            </a:r>
            <a:r>
              <a:rPr lang="en-US" sz="1600"/>
              <a:t>examples of each on following slides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CLUDESESSION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DADADA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1188</Words>
  <Application>Microsoft Office PowerPoint</Application>
  <PresentationFormat>On-screen Show (4:3)</PresentationFormat>
  <Paragraphs>187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3.01-A </vt:lpstr>
      <vt:lpstr>Slide 2</vt:lpstr>
      <vt:lpstr>Product/Service Management</vt:lpstr>
      <vt:lpstr>Product/Service Management</vt:lpstr>
      <vt:lpstr>Product/Service Management</vt:lpstr>
      <vt:lpstr>Product/Service Management</vt:lpstr>
      <vt:lpstr>Product/Service Management</vt:lpstr>
      <vt:lpstr>3.01-B</vt:lpstr>
      <vt:lpstr>Technology in Product/Service Management</vt:lpstr>
      <vt:lpstr>Technology in Product/Service Management</vt:lpstr>
      <vt:lpstr>Technology in Product/Service Management</vt:lpstr>
      <vt:lpstr>Technology in Product/Service Management</vt:lpstr>
      <vt:lpstr>Technology in Product/Service Management</vt:lpstr>
      <vt:lpstr>Product/Service Management (PSM) Unit 3.01 “Gum for THEM”</vt:lpstr>
      <vt:lpstr>3.01-C</vt:lpstr>
      <vt:lpstr>Product Life Cycle</vt:lpstr>
      <vt:lpstr> Write down your response to the following two questions</vt:lpstr>
      <vt:lpstr>Product Life Cycle</vt:lpstr>
      <vt:lpstr>Product Life Cycle</vt:lpstr>
      <vt:lpstr>Product Life Cycle</vt:lpstr>
      <vt:lpstr>Product Life Cycle</vt:lpstr>
      <vt:lpstr>3.01-D</vt:lpstr>
      <vt:lpstr>  Ethical Considerations in Product Packaging</vt:lpstr>
      <vt:lpstr>Product labeling must inform customers about a product’s contents and give directions for use.  </vt:lpstr>
      <vt:lpstr>Ethical Considerations in Product Packaging</vt:lpstr>
      <vt:lpstr>Slide 26</vt:lpstr>
    </vt:vector>
  </TitlesOfParts>
  <Company>Clinton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3.01-A </dc:title>
  <dc:creator>CCS</dc:creator>
  <cp:lastModifiedBy>josea.garcia</cp:lastModifiedBy>
  <cp:revision>72</cp:revision>
  <dcterms:created xsi:type="dcterms:W3CDTF">2011-09-12T13:31:19Z</dcterms:created>
  <dcterms:modified xsi:type="dcterms:W3CDTF">2012-12-14T18:51:19Z</dcterms:modified>
</cp:coreProperties>
</file>