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9" r:id="rId6"/>
    <p:sldId id="261" r:id="rId7"/>
    <p:sldId id="281" r:id="rId8"/>
    <p:sldId id="262" r:id="rId9"/>
    <p:sldId id="282" r:id="rId10"/>
    <p:sldId id="271" r:id="rId11"/>
    <p:sldId id="272" r:id="rId12"/>
    <p:sldId id="264" r:id="rId13"/>
    <p:sldId id="273" r:id="rId14"/>
    <p:sldId id="265" r:id="rId15"/>
    <p:sldId id="266" r:id="rId16"/>
    <p:sldId id="275" r:id="rId17"/>
    <p:sldId id="267" r:id="rId18"/>
    <p:sldId id="283" r:id="rId19"/>
    <p:sldId id="268" r:id="rId20"/>
    <p:sldId id="277" r:id="rId21"/>
    <p:sldId id="27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18" autoAdjust="0"/>
  </p:normalViewPr>
  <p:slideViewPr>
    <p:cSldViewPr>
      <p:cViewPr>
        <p:scale>
          <a:sx n="77" d="100"/>
          <a:sy n="77" d="100"/>
        </p:scale>
        <p:origin x="-11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91B526-0D4F-4D7F-AC7C-664DB29A91F1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E9E04C-4511-4C4C-A10E-DAB6DEA40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446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6C3BA47-0678-46A8-8EBA-BE70C0E926E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0473A2-FAFA-4276-8E88-C72098FE8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ongkiat.com/blog/brilliant-creative-billboard-advertisem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ureballoon.com/advertising.htm" TargetMode="External"/><Relationship Id="rId2" Type="http://schemas.openxmlformats.org/officeDocument/2006/relationships/hyperlink" Target="http://neadcorp.com/v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fIa8Qcaqt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SEM1 3.02 </a:t>
            </a:r>
            <a:br>
              <a:rPr lang="en-US" dirty="0" smtClean="0"/>
            </a:br>
            <a:r>
              <a:rPr lang="en-US" dirty="0" smtClean="0"/>
              <a:t>A - Promotion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382000" cy="3810000"/>
          </a:xfrm>
        </p:spPr>
        <p:txBody>
          <a:bodyPr>
            <a:normAutofit fontScale="32500" lnSpcReduction="20000"/>
          </a:bodyPr>
          <a:lstStyle/>
          <a:p>
            <a:pPr algn="ctr"/>
            <a:endParaRPr lang="en-US" sz="11200" b="1" dirty="0">
              <a:solidFill>
                <a:schemeClr val="bg1"/>
              </a:solidFill>
            </a:endParaRPr>
          </a:p>
          <a:p>
            <a:pPr algn="ctr"/>
            <a:r>
              <a:rPr lang="en-US" sz="11200" b="1" dirty="0" smtClean="0">
                <a:solidFill>
                  <a:schemeClr val="bg1"/>
                </a:solidFill>
              </a:rPr>
              <a:t>PE - Understand </a:t>
            </a:r>
            <a:r>
              <a:rPr lang="en-US" sz="11200" b="1" dirty="0">
                <a:solidFill>
                  <a:schemeClr val="bg1"/>
                </a:solidFill>
              </a:rPr>
              <a:t>promotional channels used to communicate with targeted audiences</a:t>
            </a:r>
            <a:r>
              <a:rPr lang="en-US" sz="112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1200" b="1" dirty="0">
              <a:solidFill>
                <a:srgbClr val="FF0000"/>
              </a:solidFill>
            </a:endParaRPr>
          </a:p>
          <a:p>
            <a:pPr algn="ctr"/>
            <a:r>
              <a:rPr lang="en-US" sz="11200" b="1" dirty="0" smtClean="0">
                <a:solidFill>
                  <a:srgbClr val="FF0000"/>
                </a:solidFill>
              </a:rPr>
              <a:t>PI - Explain </a:t>
            </a:r>
            <a:r>
              <a:rPr lang="en-US" sz="11200" b="1" dirty="0">
                <a:solidFill>
                  <a:srgbClr val="FF0000"/>
                </a:solidFill>
              </a:rPr>
              <a:t>advertising media used in the sport/event </a:t>
            </a:r>
            <a:r>
              <a:rPr lang="en-US" sz="11200" b="1" dirty="0" smtClean="0">
                <a:solidFill>
                  <a:srgbClr val="FF0000"/>
                </a:solidFill>
              </a:rPr>
              <a:t>industries.</a:t>
            </a:r>
            <a:endParaRPr lang="en-US" sz="11200" b="1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Television Advertising:</a:t>
            </a:r>
            <a:br>
              <a:rPr lang="en-US" sz="3600" dirty="0" smtClean="0"/>
            </a:br>
            <a:r>
              <a:rPr lang="en-US" sz="3600" dirty="0" smtClean="0"/>
              <a:t>Advantages and Disadvantages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u="sng" dirty="0" smtClean="0"/>
              <a:t>Advantages:</a:t>
            </a:r>
          </a:p>
          <a:p>
            <a:r>
              <a:rPr lang="en-US" sz="2200" dirty="0" smtClean="0"/>
              <a:t>The experience of color, sound and action makes it believable and easy to remember</a:t>
            </a:r>
          </a:p>
          <a:p>
            <a:r>
              <a:rPr lang="en-US" sz="2200" dirty="0" smtClean="0"/>
              <a:t>TV is the most influential, best-selling type of ad media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200" b="1" u="sng" dirty="0" smtClean="0"/>
              <a:t>Disadvantages:</a:t>
            </a:r>
            <a:endParaRPr lang="en-US" sz="2200" b="1" dirty="0" smtClean="0"/>
          </a:p>
          <a:p>
            <a:r>
              <a:rPr lang="en-US" sz="2200" dirty="0" smtClean="0"/>
              <a:t>Very High Costs</a:t>
            </a:r>
          </a:p>
          <a:p>
            <a:r>
              <a:rPr lang="en-US" sz="2200" dirty="0" smtClean="0"/>
              <a:t>Message has short lifespan</a:t>
            </a:r>
          </a:p>
          <a:p>
            <a:r>
              <a:rPr lang="en-US" sz="2200" dirty="0" smtClean="0"/>
              <a:t>Lengthy productions times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1L-HTC4mz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724400"/>
            <a:ext cx="2667000" cy="188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Radio Advertising:</a:t>
            </a:r>
            <a:br>
              <a:rPr lang="en-US" sz="3600" dirty="0" smtClean="0"/>
            </a:br>
            <a:r>
              <a:rPr lang="en-US" sz="3600" dirty="0" smtClean="0"/>
              <a:t>Advantages and Disadvantages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u="sng" dirty="0" smtClean="0"/>
              <a:t>Advantages:</a:t>
            </a:r>
          </a:p>
          <a:p>
            <a:r>
              <a:rPr lang="en-US" dirty="0" smtClean="0"/>
              <a:t>Consumers listen in cars, home and at work</a:t>
            </a:r>
          </a:p>
          <a:p>
            <a:r>
              <a:rPr lang="en-US" dirty="0" smtClean="0"/>
              <a:t>Low costs</a:t>
            </a:r>
          </a:p>
          <a:p>
            <a:r>
              <a:rPr lang="en-US" dirty="0" smtClean="0"/>
              <a:t>Short preparation time</a:t>
            </a:r>
          </a:p>
          <a:p>
            <a:r>
              <a:rPr lang="en-US" dirty="0" smtClean="0"/>
              <a:t>Target specific geographic markets</a:t>
            </a:r>
          </a:p>
          <a:p>
            <a:r>
              <a:rPr lang="en-US" dirty="0" smtClean="0"/>
              <a:t>Target specific demographic markets</a:t>
            </a:r>
          </a:p>
          <a:p>
            <a:pPr>
              <a:buNone/>
            </a:pPr>
            <a:r>
              <a:rPr lang="en-US" dirty="0" smtClean="0"/>
              <a:t>		Ex: Spanish-speaking stations</a:t>
            </a:r>
          </a:p>
          <a:p>
            <a:r>
              <a:rPr lang="en-US" dirty="0" smtClean="0"/>
              <a:t>Target specific psychographic markets</a:t>
            </a:r>
          </a:p>
          <a:p>
            <a:pPr>
              <a:buNone/>
            </a:pPr>
            <a:r>
              <a:rPr lang="en-US" dirty="0" smtClean="0"/>
              <a:t>		Ex: Sports, Country, Top 40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u="sng" dirty="0" smtClean="0"/>
              <a:t>Disadvantages:</a:t>
            </a:r>
          </a:p>
          <a:p>
            <a:r>
              <a:rPr lang="en-US" dirty="0" smtClean="0"/>
              <a:t>Does not provide a visual impact</a:t>
            </a:r>
          </a:p>
          <a:p>
            <a:r>
              <a:rPr lang="en-US" dirty="0" smtClean="0"/>
              <a:t>Message has short lifespan</a:t>
            </a:r>
          </a:p>
          <a:p>
            <a:r>
              <a:rPr lang="en-US" dirty="0" smtClean="0"/>
              <a:t>Commercial Clutter</a:t>
            </a:r>
          </a:p>
          <a:p>
            <a:r>
              <a:rPr lang="en-US" dirty="0" smtClean="0"/>
              <a:t>I-pods, I-pads, E-books, Cell phones . . . Who is listening to radio? </a:t>
            </a:r>
            <a:endParaRPr lang="en-US" dirty="0"/>
          </a:p>
        </p:txBody>
      </p:sp>
      <p:pic>
        <p:nvPicPr>
          <p:cNvPr id="4" name="Picture 3" descr="car 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19100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Direct-Mail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610600" cy="22860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Printed mail</a:t>
            </a:r>
          </a:p>
          <a:p>
            <a:r>
              <a:rPr lang="en-US" dirty="0" smtClean="0"/>
              <a:t>Electronic mail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Direct Mail:</a:t>
            </a:r>
            <a:r>
              <a:rPr lang="en-US" sz="2800" b="1" dirty="0" smtClean="0"/>
              <a:t>   </a:t>
            </a:r>
            <a:r>
              <a:rPr lang="en-US" sz="2800" dirty="0" smtClean="0"/>
              <a:t>Advertising that is distributed directly to the potential consumer through the mail.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Types:</a:t>
            </a:r>
            <a:endParaRPr lang="en-US" sz="2800" b="1" u="sng" dirty="0"/>
          </a:p>
        </p:txBody>
      </p:sp>
      <p:pic>
        <p:nvPicPr>
          <p:cNvPr id="5" name="Picture 4" descr="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71800"/>
            <a:ext cx="1926324" cy="129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Direct Mail Advertising:</a:t>
            </a:r>
            <a:br>
              <a:rPr lang="en-US" sz="3600" dirty="0" smtClean="0"/>
            </a:br>
            <a:r>
              <a:rPr lang="en-US" sz="3600" dirty="0" smtClean="0"/>
              <a:t>Advantages and Disadvantages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Advantages:</a:t>
            </a:r>
          </a:p>
          <a:p>
            <a:r>
              <a:rPr lang="en-US" dirty="0" smtClean="0"/>
              <a:t>Little wasted circulation</a:t>
            </a:r>
          </a:p>
          <a:p>
            <a:r>
              <a:rPr lang="en-US" dirty="0" smtClean="0"/>
              <a:t>Can be very cost effective</a:t>
            </a:r>
          </a:p>
          <a:p>
            <a:r>
              <a:rPr lang="en-US" dirty="0" smtClean="0"/>
              <a:t>Target market can be segmented in many ways</a:t>
            </a:r>
          </a:p>
          <a:p>
            <a:pPr lvl="1"/>
            <a:r>
              <a:rPr lang="en-US" dirty="0" smtClean="0"/>
              <a:t>Customer Specific</a:t>
            </a:r>
          </a:p>
          <a:p>
            <a:pPr lvl="1"/>
            <a:r>
              <a:rPr lang="en-US" dirty="0" smtClean="0"/>
              <a:t>Personally address the customer</a:t>
            </a:r>
          </a:p>
          <a:p>
            <a:r>
              <a:rPr lang="en-US" dirty="0" smtClean="0"/>
              <a:t>Results are easy to measure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Disadvantages:</a:t>
            </a:r>
          </a:p>
          <a:p>
            <a:r>
              <a:rPr lang="en-US" dirty="0" smtClean="0"/>
              <a:t>Can be considered “junk mail”</a:t>
            </a:r>
          </a:p>
          <a:p>
            <a:r>
              <a:rPr lang="en-US" dirty="0" smtClean="0"/>
              <a:t>Increasing cost of postage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gape_direct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962400"/>
            <a:ext cx="2833688" cy="165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 Advertising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Fastest growing media outlet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Can target a very specific audience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Track user response (who is responding to ads)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Builds brand awareness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Extend advertising reach beyond the local market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 advertise online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Create a company website for customers to learn about the business, contact info, locations and place orders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Out-of-Home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Any type of message that reaches the customer outside of their home.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Types: </a:t>
            </a:r>
          </a:p>
          <a:p>
            <a:r>
              <a:rPr lang="en-US" dirty="0" smtClean="0"/>
              <a:t>Poster Panels/Billboards</a:t>
            </a:r>
          </a:p>
          <a:p>
            <a:r>
              <a:rPr lang="en-US" dirty="0" smtClean="0"/>
              <a:t>Spectaculars</a:t>
            </a:r>
          </a:p>
          <a:p>
            <a:r>
              <a:rPr lang="en-US" dirty="0" smtClean="0"/>
              <a:t>Transit posters</a:t>
            </a:r>
          </a:p>
          <a:p>
            <a:r>
              <a:rPr lang="en-US" dirty="0" smtClean="0"/>
              <a:t>Indoor billboards </a:t>
            </a:r>
          </a:p>
          <a:p>
            <a:r>
              <a:rPr lang="en-US" dirty="0" smtClean="0"/>
              <a:t>Human </a:t>
            </a:r>
            <a:r>
              <a:rPr lang="en-US" dirty="0" smtClean="0"/>
              <a:t>directional's</a:t>
            </a:r>
          </a:p>
          <a:p>
            <a:r>
              <a:rPr lang="en-US" dirty="0" smtClean="0">
                <a:hlinkClick r:id="rId2"/>
              </a:rPr>
              <a:t>http://www.hongkiat.com/blog/brilliant-creative-billboard-advertisements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tadium%20advertising%20sig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495800"/>
            <a:ext cx="2540000" cy="1905000"/>
          </a:xfrm>
          <a:prstGeom prst="rect">
            <a:avLst/>
          </a:prstGeom>
        </p:spPr>
      </p:pic>
      <p:pic>
        <p:nvPicPr>
          <p:cNvPr id="6" name="Picture 5" descr="airplane-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895600"/>
            <a:ext cx="198669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Out-of-Home Advertising:</a:t>
            </a:r>
            <a:br>
              <a:rPr lang="en-US" dirty="0" smtClean="0"/>
            </a:br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Advantages:</a:t>
            </a:r>
          </a:p>
          <a:p>
            <a:r>
              <a:rPr lang="en-US" dirty="0" smtClean="0"/>
              <a:t>Repetitive Viewing.</a:t>
            </a:r>
          </a:p>
          <a:p>
            <a:r>
              <a:rPr lang="en-US" dirty="0" smtClean="0"/>
              <a:t>Target specific geographic area.</a:t>
            </a:r>
          </a:p>
          <a:p>
            <a:r>
              <a:rPr lang="en-US" dirty="0" smtClean="0"/>
              <a:t>Exposure 24/7.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Disadvantages:</a:t>
            </a:r>
          </a:p>
          <a:p>
            <a:r>
              <a:rPr lang="en-US" dirty="0" smtClean="0"/>
              <a:t>Only a short message.</a:t>
            </a:r>
          </a:p>
          <a:p>
            <a:pPr lvl="1">
              <a:buNone/>
            </a:pPr>
            <a:r>
              <a:rPr lang="en-US" dirty="0" smtClean="0"/>
              <a:t>- Due to low exposure time.</a:t>
            </a:r>
          </a:p>
          <a:p>
            <a:r>
              <a:rPr lang="en-US" dirty="0" smtClean="0"/>
              <a:t>Limited segmentation.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Types of “Other” Advertising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Specialty media remind people about your business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must have business name or logo 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Must be useful (pen, baseball cap)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Must be given away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Directory advertising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Informs people about how to contact businesses with a street address or Web address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Movie theater advertising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“Other” Advertising 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/>
              <a:t>Product placement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/>
              <a:t>Manufacturers  pay millions for the right to use their brand as movie props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Telemarketing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DVD and CD-ROM </a:t>
            </a:r>
            <a:r>
              <a:rPr lang="en-US" dirty="0" smtClean="0"/>
              <a:t>advertising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Short Messaging Service (SMS): ads over text messages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 smtClean="0"/>
              <a:t>Smishing</a:t>
            </a:r>
            <a:r>
              <a:rPr lang="en-US" dirty="0" smtClean="0"/>
              <a:t>:  illegal activity that involves posing as a financial institution or other business and sending fraudulent text messages requesting personal </a:t>
            </a:r>
            <a:r>
              <a:rPr lang="en-US" dirty="0" err="1" smtClean="0"/>
              <a:t>infomraiton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Human billboards: ads placed on arms, chests, foreheads, etc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hlinkClick r:id="rId2"/>
              </a:rPr>
              <a:t>http://www.google.com/#</a:t>
            </a:r>
            <a:r>
              <a:rPr lang="en-US" dirty="0" smtClean="0">
                <a:hlinkClick r:id="rId2"/>
              </a:rPr>
              <a:t>q=human+billboard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2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“Other Media”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http://neadcorp.com/vid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Grocery store carts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www.adventureballoon.com/advertising.htm</a:t>
            </a:r>
            <a:endParaRPr lang="en-US" dirty="0"/>
          </a:p>
          <a:p>
            <a:pPr lvl="1"/>
            <a:r>
              <a:rPr lang="en-US" dirty="0" smtClean="0"/>
              <a:t>Hot air balloons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57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Advertising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Advertising Media: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Channels of communication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information travels through them to consumers.</a:t>
            </a:r>
            <a:endParaRPr lang="en-US" dirty="0"/>
          </a:p>
          <a:p>
            <a:r>
              <a:rPr lang="en-US" dirty="0" smtClean="0"/>
              <a:t>Types of Advertising Media:</a:t>
            </a:r>
          </a:p>
          <a:p>
            <a:pPr lvl="1"/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Broadcast Media</a:t>
            </a:r>
          </a:p>
          <a:p>
            <a:pPr lvl="1"/>
            <a:r>
              <a:rPr lang="en-US" dirty="0" smtClean="0"/>
              <a:t>Direct Mail</a:t>
            </a:r>
          </a:p>
          <a:p>
            <a:pPr lvl="1"/>
            <a:r>
              <a:rPr lang="en-US" dirty="0" smtClean="0"/>
              <a:t>The Web</a:t>
            </a:r>
          </a:p>
          <a:p>
            <a:pPr lvl="1"/>
            <a:r>
              <a:rPr lang="en-US" dirty="0" smtClean="0"/>
              <a:t>Out of Home Media</a:t>
            </a:r>
          </a:p>
          <a:p>
            <a:pPr lvl="1"/>
            <a:r>
              <a:rPr lang="en-US" dirty="0" smtClean="0"/>
              <a:t>Other Media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1765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“Other Promotional” Media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advantages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disadvantages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362200"/>
            <a:ext cx="4192588" cy="3941763"/>
          </a:xfrm>
        </p:spPr>
        <p:txBody>
          <a:bodyPr/>
          <a:lstStyle/>
          <a:p>
            <a:r>
              <a:rPr lang="en-US" sz="2400" dirty="0" smtClean="0"/>
              <a:t>Reach target market in a friendly, casual manner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Low cost per contact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Market segmentation use is very good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Customization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194175" cy="39417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Message is ignored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Consumers are not focused on your subject matter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May not be your target market consumers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Lack of good method to measure effectiveness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Trends in Advertising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Twitter and </a:t>
            </a:r>
            <a:r>
              <a:rPr lang="en-US" dirty="0" err="1" smtClean="0"/>
              <a:t>Facebook</a:t>
            </a:r>
            <a:r>
              <a:rPr lang="en-US" dirty="0" smtClean="0"/>
              <a:t> advertising</a:t>
            </a:r>
          </a:p>
          <a:p>
            <a:r>
              <a:rPr lang="en-US" dirty="0" smtClean="0"/>
              <a:t>Advertising on sports uniforms</a:t>
            </a:r>
          </a:p>
          <a:p>
            <a:pPr lvl="1"/>
            <a:r>
              <a:rPr lang="en-US" dirty="0" smtClean="0"/>
              <a:t>NBA Practice Jerseys</a:t>
            </a:r>
            <a:endParaRPr lang="en-US" dirty="0" smtClean="0"/>
          </a:p>
          <a:p>
            <a:r>
              <a:rPr lang="en-US" dirty="0" smtClean="0"/>
              <a:t>Commercials before YouTube Video </a:t>
            </a:r>
          </a:p>
          <a:p>
            <a:endParaRPr lang="en-US" dirty="0"/>
          </a:p>
        </p:txBody>
      </p:sp>
      <p:pic>
        <p:nvPicPr>
          <p:cNvPr id="6" name="Picture 5" descr="0720_NBA_630x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524000"/>
            <a:ext cx="2124075" cy="141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Publication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Publication (Print) Media</a:t>
            </a:r>
          </a:p>
          <a:p>
            <a:pPr lvl="1"/>
            <a:r>
              <a:rPr lang="en-US" dirty="0" smtClean="0"/>
              <a:t>Includes newspapers and magazine that are printed on a regular basis</a:t>
            </a:r>
          </a:p>
          <a:p>
            <a:pPr lvl="1"/>
            <a:endParaRPr lang="en-US" dirty="0"/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Newspapers </a:t>
            </a:r>
          </a:p>
          <a:p>
            <a:pPr lvl="1"/>
            <a:r>
              <a:rPr lang="en-US" dirty="0" smtClean="0"/>
              <a:t>Magazines</a:t>
            </a:r>
          </a:p>
          <a:p>
            <a:pPr lvl="1"/>
            <a:r>
              <a:rPr lang="en-US" dirty="0" smtClean="0"/>
              <a:t>Journals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Newspaper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Based on:</a:t>
            </a:r>
          </a:p>
          <a:p>
            <a:pPr lvl="2"/>
            <a:r>
              <a:rPr lang="en-US" dirty="0" smtClean="0"/>
              <a:t>How often they are published: daily, weekly</a:t>
            </a:r>
          </a:p>
          <a:p>
            <a:pPr lvl="2"/>
            <a:r>
              <a:rPr lang="en-US" dirty="0" smtClean="0"/>
              <a:t>Their size:  broadsheet size, tabloid size</a:t>
            </a:r>
          </a:p>
          <a:p>
            <a:pPr lvl="2"/>
            <a:r>
              <a:rPr lang="en-US" dirty="0" smtClean="0"/>
              <a:t>What geographic areas they cover:  national, locally</a:t>
            </a:r>
          </a:p>
          <a:p>
            <a:pPr lvl="2"/>
            <a:r>
              <a:rPr lang="en-US" dirty="0" smtClean="0"/>
              <a:t>Whom they are intended to target: </a:t>
            </a:r>
          </a:p>
          <a:p>
            <a:pPr lvl="4"/>
            <a:r>
              <a:rPr lang="en-US" dirty="0" smtClean="0"/>
              <a:t>Wall Street Journal  focuses on business</a:t>
            </a:r>
          </a:p>
          <a:p>
            <a:pPr marL="822960" lvl="3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44958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Print Advertising Advantages &amp; Limitations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610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Advantages: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Reaches a large audience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Low cost, quick, and easy to produce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Anyone can place an ad, so it is popular among businesses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Variety of advertisement size and pricing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Reaches customers daily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Target a specific geographic market.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Ex:  </a:t>
            </a:r>
            <a:r>
              <a:rPr lang="en-US" sz="2400" i="1" dirty="0" smtClean="0"/>
              <a:t>Charlotte Observer </a:t>
            </a:r>
            <a:r>
              <a:rPr lang="en-US" sz="2400" dirty="0" smtClean="0"/>
              <a:t>and </a:t>
            </a:r>
            <a:r>
              <a:rPr lang="en-US" sz="2400" i="1" dirty="0" smtClean="0"/>
              <a:t>South Charlotte Weekly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Limitations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Wasted circulation.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Short lifespan.   Discarded shortly after reading.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Poorer color and print quality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newspapers-on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143000"/>
            <a:ext cx="2454442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1674" y="-61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Categorize types of Magazines</a:t>
            </a:r>
            <a:endParaRPr lang="en-US" dirty="0"/>
          </a:p>
        </p:txBody>
      </p:sp>
      <p:pic>
        <p:nvPicPr>
          <p:cNvPr id="5" name="Picture 4" descr="s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4971" y="1066800"/>
            <a:ext cx="1754018" cy="23202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13591" y="1600200"/>
            <a:ext cx="8229600" cy="5048315"/>
          </a:xfrm>
        </p:spPr>
        <p:txBody>
          <a:bodyPr/>
          <a:lstStyle/>
          <a:p>
            <a:r>
              <a:rPr lang="en-US" dirty="0" smtClean="0"/>
              <a:t>Consumer Magazines</a:t>
            </a:r>
          </a:p>
          <a:p>
            <a:pPr lvl="1"/>
            <a:r>
              <a:rPr lang="en-US" dirty="0" smtClean="0"/>
              <a:t>Read for personal enjoyment</a:t>
            </a:r>
          </a:p>
          <a:p>
            <a:pPr lvl="1"/>
            <a:r>
              <a:rPr lang="en-US" dirty="0" smtClean="0"/>
              <a:t>Target a very specific audience, people who enjoy reading about celebrities, sports, or computer games</a:t>
            </a:r>
          </a:p>
          <a:p>
            <a:pPr lvl="1"/>
            <a:r>
              <a:rPr lang="en-US" dirty="0" smtClean="0"/>
              <a:t>People, Sports Illustrated </a:t>
            </a:r>
          </a:p>
          <a:p>
            <a:r>
              <a:rPr lang="en-US" dirty="0" smtClean="0"/>
              <a:t>Business Magazines</a:t>
            </a:r>
          </a:p>
          <a:p>
            <a:pPr lvl="1"/>
            <a:r>
              <a:rPr lang="en-US" dirty="0" smtClean="0"/>
              <a:t>Appeal to individuals in all different </a:t>
            </a:r>
            <a:br>
              <a:rPr lang="en-US" dirty="0" smtClean="0"/>
            </a:br>
            <a:r>
              <a:rPr lang="en-US" dirty="0" smtClean="0"/>
              <a:t>industries.  </a:t>
            </a:r>
          </a:p>
          <a:p>
            <a:pPr lvl="1"/>
            <a:r>
              <a:rPr lang="en-US" dirty="0" smtClean="0"/>
              <a:t>Business Week, Fortune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81400"/>
            <a:ext cx="2023907" cy="2696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5664"/>
          </a:xfrm>
        </p:spPr>
        <p:txBody>
          <a:bodyPr>
            <a:noAutofit/>
          </a:bodyPr>
          <a:lstStyle/>
          <a:p>
            <a:r>
              <a:rPr lang="en-US" sz="3600" dirty="0" smtClean="0"/>
              <a:t>Magazine Advertising</a:t>
            </a:r>
            <a:br>
              <a:rPr lang="en-US" sz="3600" dirty="0" smtClean="0"/>
            </a:br>
            <a:r>
              <a:rPr lang="en-US" sz="3600" dirty="0" smtClean="0"/>
              <a:t>Advantages and Limitations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35" y="12954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Advantages:</a:t>
            </a:r>
          </a:p>
          <a:p>
            <a:r>
              <a:rPr lang="en-US" sz="2400" dirty="0" smtClean="0"/>
              <a:t>Wider circulation.</a:t>
            </a:r>
          </a:p>
          <a:p>
            <a:r>
              <a:rPr lang="en-US" sz="2400" dirty="0" smtClean="0"/>
              <a:t>Readers tend to keep magazines for a long time.</a:t>
            </a:r>
          </a:p>
          <a:p>
            <a:r>
              <a:rPr lang="en-US" sz="2400" dirty="0" smtClean="0"/>
              <a:t>High quality color and pictures</a:t>
            </a:r>
          </a:p>
          <a:p>
            <a:r>
              <a:rPr lang="en-US" sz="2400" dirty="0" smtClean="0"/>
              <a:t>Target market based on demographics.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Ex:  </a:t>
            </a:r>
            <a:r>
              <a:rPr lang="en-US" sz="2400" i="1" dirty="0" smtClean="0"/>
              <a:t>Sports Illustrated for Kids</a:t>
            </a:r>
            <a:endParaRPr lang="en-US" sz="2400" dirty="0" smtClean="0"/>
          </a:p>
          <a:p>
            <a:r>
              <a:rPr lang="en-US" sz="2400" dirty="0" smtClean="0"/>
              <a:t>Target market based on interests.  (Psychographic)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Ex:  </a:t>
            </a:r>
            <a:r>
              <a:rPr lang="en-US" sz="2400" i="1" dirty="0" smtClean="0"/>
              <a:t>Golf Digest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r>
              <a:rPr lang="en-US" u="sng" dirty="0" smtClean="0"/>
              <a:t>Disadvantages:</a:t>
            </a:r>
            <a:endParaRPr lang="en-US" dirty="0" smtClean="0"/>
          </a:p>
          <a:p>
            <a:r>
              <a:rPr lang="en-US" sz="2400" dirty="0" smtClean="0"/>
              <a:t>Professional Preparation needed - raising the costs </a:t>
            </a:r>
          </a:p>
          <a:p>
            <a:r>
              <a:rPr lang="en-US" sz="2400" dirty="0" smtClean="0"/>
              <a:t>Lengthy preparation times - information is less timely</a:t>
            </a:r>
          </a:p>
          <a:p>
            <a:r>
              <a:rPr lang="en-US" sz="2400" dirty="0" smtClean="0"/>
              <a:t>Expensive</a:t>
            </a:r>
          </a:p>
          <a:p>
            <a:endParaRPr lang="en-US" dirty="0"/>
          </a:p>
        </p:txBody>
      </p:sp>
      <p:pic>
        <p:nvPicPr>
          <p:cNvPr id="4" name="Picture 3" descr="magazine-subscription-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600200"/>
            <a:ext cx="1524000" cy="1828800"/>
          </a:xfrm>
          <a:prstGeom prst="rect">
            <a:avLst/>
          </a:prstGeom>
        </p:spPr>
      </p:pic>
      <p:pic>
        <p:nvPicPr>
          <p:cNvPr id="5" name="Picture 4" descr="Golf-Digest-Magazine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4191000"/>
            <a:ext cx="102553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Broadcast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Television</a:t>
            </a:r>
          </a:p>
          <a:p>
            <a:pPr lvl="1"/>
            <a:r>
              <a:rPr lang="en-US" dirty="0" smtClean="0"/>
              <a:t>Network TV advertising (ABC, CBS, NBC, Fox)</a:t>
            </a:r>
          </a:p>
          <a:p>
            <a:pPr lvl="2"/>
            <a:r>
              <a:rPr lang="en-US" dirty="0" smtClean="0"/>
              <a:t>Reaches a very broad audience</a:t>
            </a:r>
          </a:p>
          <a:p>
            <a:pPr lvl="2"/>
            <a:r>
              <a:rPr lang="en-US" dirty="0" smtClean="0"/>
              <a:t>Extremely expensive</a:t>
            </a:r>
          </a:p>
          <a:p>
            <a:pPr lvl="1"/>
            <a:r>
              <a:rPr lang="en-US" dirty="0" smtClean="0"/>
              <a:t>Cable or Satellite</a:t>
            </a:r>
          </a:p>
          <a:p>
            <a:pPr lvl="2"/>
            <a:r>
              <a:rPr lang="en-US" dirty="0" smtClean="0"/>
              <a:t>Targets a more specific audience</a:t>
            </a:r>
          </a:p>
          <a:p>
            <a:pPr lvl="2"/>
            <a:r>
              <a:rPr lang="en-US" dirty="0" smtClean="0"/>
              <a:t>Less expensive than network TV</a:t>
            </a:r>
          </a:p>
          <a:p>
            <a:pPr lvl="1"/>
            <a:r>
              <a:rPr lang="en-US" dirty="0" smtClean="0"/>
              <a:t>Local </a:t>
            </a:r>
          </a:p>
          <a:p>
            <a:pPr lvl="2"/>
            <a:r>
              <a:rPr lang="en-US" dirty="0" smtClean="0"/>
              <a:t>Relatively inexpensive</a:t>
            </a:r>
          </a:p>
          <a:p>
            <a:pPr lvl="2"/>
            <a:r>
              <a:rPr lang="en-US" dirty="0" smtClean="0"/>
              <a:t>Highly specific audience</a:t>
            </a:r>
          </a:p>
          <a:p>
            <a:pPr lvl="1"/>
            <a:r>
              <a:rPr lang="en-US" dirty="0"/>
              <a:t>Infomercials:  30-minute commercial (QVC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Broadcast Media 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</a:p>
          <a:p>
            <a:pPr lvl="1"/>
            <a:r>
              <a:rPr lang="en-US" dirty="0" smtClean="0"/>
              <a:t>Effective and affordable way to reach your target market</a:t>
            </a:r>
          </a:p>
          <a:p>
            <a:pPr lvl="1"/>
            <a:r>
              <a:rPr lang="en-US" dirty="0" smtClean="0"/>
              <a:t>Targets a very specific group of </a:t>
            </a:r>
            <a:r>
              <a:rPr lang="en-US" dirty="0" smtClean="0"/>
              <a:t>consumers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www.youtube.com/watch?v=ofIa8Qcaqt0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09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795</TotalTime>
  <Words>875</Words>
  <Application>Microsoft Office PowerPoint</Application>
  <PresentationFormat>On-screen Show (4:3)</PresentationFormat>
  <Paragraphs>208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SEM1 3.02  A - Promotion</vt:lpstr>
      <vt:lpstr>Define Advertising Media</vt:lpstr>
      <vt:lpstr>Types of Publication Media</vt:lpstr>
      <vt:lpstr>Types of Newspaper Advertising</vt:lpstr>
      <vt:lpstr>Print Advertising Advantages &amp; Limitations</vt:lpstr>
      <vt:lpstr>Categorize types of Magazines</vt:lpstr>
      <vt:lpstr>Magazine Advertising Advantages and Limitations</vt:lpstr>
      <vt:lpstr>Types of Broadcast Media</vt:lpstr>
      <vt:lpstr>Types of Broadcast Media Cont’</vt:lpstr>
      <vt:lpstr>Television Advertising: Advantages and Disadvantages</vt:lpstr>
      <vt:lpstr>Radio Advertising: Advantages and Disadvantages</vt:lpstr>
      <vt:lpstr>Types of Direct-Mail Advertising</vt:lpstr>
      <vt:lpstr>Direct Mail Advertising: Advantages and Disadvantages</vt:lpstr>
      <vt:lpstr>Explain Advertising on the Web</vt:lpstr>
      <vt:lpstr>Types of Out-of-Home Media</vt:lpstr>
      <vt:lpstr>Out-of-Home Advertising: Advantages and Disadvantages</vt:lpstr>
      <vt:lpstr>Types of “Other” Advertising</vt:lpstr>
      <vt:lpstr>Types of “Other” Advertising cont’</vt:lpstr>
      <vt:lpstr>Examples of “Other Media”</vt:lpstr>
      <vt:lpstr> “Other Promotional” Media</vt:lpstr>
      <vt:lpstr> Trends in Advertising Media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1 3.02 Promotion</dc:title>
  <dc:creator>jon1.neary</dc:creator>
  <cp:lastModifiedBy>admin</cp:lastModifiedBy>
  <cp:revision>55</cp:revision>
  <cp:lastPrinted>2012-10-16T12:27:15Z</cp:lastPrinted>
  <dcterms:created xsi:type="dcterms:W3CDTF">2012-09-13T20:42:20Z</dcterms:created>
  <dcterms:modified xsi:type="dcterms:W3CDTF">2014-02-04T11:45:01Z</dcterms:modified>
</cp:coreProperties>
</file>