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6" r:id="rId8"/>
    <p:sldId id="267" r:id="rId9"/>
    <p:sldId id="272" r:id="rId10"/>
    <p:sldId id="273" r:id="rId11"/>
    <p:sldId id="274" r:id="rId12"/>
    <p:sldId id="264" r:id="rId13"/>
    <p:sldId id="269" r:id="rId14"/>
    <p:sldId id="270" r:id="rId15"/>
    <p:sldId id="265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4660"/>
  </p:normalViewPr>
  <p:slideViewPr>
    <p:cSldViewPr>
      <p:cViewPr>
        <p:scale>
          <a:sx n="75" d="100"/>
          <a:sy n="75" d="100"/>
        </p:scale>
        <p:origin x="-1260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4FC81-7F98-470C-A2A8-7F5A069A900F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375E7-2920-4556-B799-0C51F27C1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7929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94C3-B228-49E2-80C8-4E20621D0C2D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F8C3-EDA0-4618-9174-BDCB26EA77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245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94C3-B228-49E2-80C8-4E20621D0C2D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F8C3-EDA0-4618-9174-BDCB26EA77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829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94C3-B228-49E2-80C8-4E20621D0C2D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F8C3-EDA0-4618-9174-BDCB26EA77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347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94C3-B228-49E2-80C8-4E20621D0C2D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F8C3-EDA0-4618-9174-BDCB26EA77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650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94C3-B228-49E2-80C8-4E20621D0C2D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F8C3-EDA0-4618-9174-BDCB26EA77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408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94C3-B228-49E2-80C8-4E20621D0C2D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F8C3-EDA0-4618-9174-BDCB26EA77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74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94C3-B228-49E2-80C8-4E20621D0C2D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F8C3-EDA0-4618-9174-BDCB26EA77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837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94C3-B228-49E2-80C8-4E20621D0C2D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F8C3-EDA0-4618-9174-BDCB26EA77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958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94C3-B228-49E2-80C8-4E20621D0C2D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F8C3-EDA0-4618-9174-BDCB26EA77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392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94C3-B228-49E2-80C8-4E20621D0C2D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F8C3-EDA0-4618-9174-BDCB26EA77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465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94C3-B228-49E2-80C8-4E20621D0C2D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F8C3-EDA0-4618-9174-BDCB26EA77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23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594C3-B228-49E2-80C8-4E20621D0C2D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BF8C3-EDA0-4618-9174-BDCB26EA77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113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mediabistro.com/alltwitter/mobile-marketing_b229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atentlyapple.com/patently-apple/2010/05/apple-reveals-a-powerful-location-based-service-for-the-iphon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qBuw2WGFzA" TargetMode="External"/><Relationship Id="rId2" Type="http://schemas.openxmlformats.org/officeDocument/2006/relationships/hyperlink" Target="http://www.youtube.com/watch?v=bgkMpXR6-N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gat.com/" TargetMode="External"/><Relationship Id="rId2" Type="http://schemas.openxmlformats.org/officeDocument/2006/relationships/hyperlink" Target="http://www.youtube.com/watch?v=J_e8mVFtHm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o.extole.com/WebsiteSocialReferrals101Guide_ppc.html?gclid=CLnc_MG2ybICFQY3nAodAA0AJg" TargetMode="External"/><Relationship Id="rId2" Type="http://schemas.openxmlformats.org/officeDocument/2006/relationships/hyperlink" Target="http://www.iloopmobile.com/services/mobile-coupons-with-pos-redemp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pple.com/iphone/from-the-app-store/?cid=wwa-us-kwg-features-00001&amp;siclientid=6381&amp;sessguid=58e1991e-872d-434b-be08-5b422a2f4c13&amp;userguid=58e" TargetMode="External"/><Relationship Id="rId4" Type="http://schemas.openxmlformats.org/officeDocument/2006/relationships/hyperlink" Target="http://wasatchmobile.com/index.php?option=com_content&amp;view=article&amp;id=76&amp;Itemid=2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1546225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SEM1 3.04</a:t>
            </a:r>
            <a:b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 - Promotion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81200"/>
            <a:ext cx="8534400" cy="45720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PE – Understand the use of direct marketing to attract attention and to build a brand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36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PI – Explain the nature of online advertising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PI – Discuss types of direct mail tactics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12971"/>
            <a:ext cx="25241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32586"/>
            <a:ext cx="1762125" cy="194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4" y="3200400"/>
            <a:ext cx="1733550" cy="227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37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b="1" dirty="0" smtClean="0"/>
              <a:t>Mobile Marketing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914401"/>
            <a:ext cx="4040188" cy="533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Advantages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524001"/>
            <a:ext cx="4040188" cy="2590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Lower cost</a:t>
            </a:r>
          </a:p>
          <a:p>
            <a:r>
              <a:rPr lang="en-US" sz="2000" b="1" dirty="0" smtClean="0"/>
              <a:t>Customization</a:t>
            </a:r>
          </a:p>
          <a:p>
            <a:r>
              <a:rPr lang="en-US" sz="2000" b="1" dirty="0" smtClean="0"/>
              <a:t>Easy tracking &amp; response</a:t>
            </a:r>
          </a:p>
          <a:p>
            <a:r>
              <a:rPr lang="en-US" sz="2000" b="1" dirty="0" smtClean="0"/>
              <a:t>Not labor intensive</a:t>
            </a:r>
          </a:p>
          <a:p>
            <a:r>
              <a:rPr lang="en-US" sz="2000" b="1" dirty="0" smtClean="0"/>
              <a:t>Instant results</a:t>
            </a:r>
          </a:p>
          <a:p>
            <a:r>
              <a:rPr lang="en-US" sz="2000" b="1" dirty="0" smtClean="0"/>
              <a:t>Huge viral potential</a:t>
            </a:r>
          </a:p>
          <a:p>
            <a:r>
              <a:rPr lang="en-US" sz="2000" b="1" dirty="0" smtClean="0"/>
              <a:t>Micro blogging benefits</a:t>
            </a:r>
            <a:endParaRPr lang="en-US" sz="2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914401"/>
            <a:ext cx="4041775" cy="533399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Disadvantages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24001"/>
            <a:ext cx="4194175" cy="2667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Privacy issues</a:t>
            </a:r>
          </a:p>
          <a:p>
            <a:r>
              <a:rPr lang="en-US" sz="2000" b="1" dirty="0" smtClean="0"/>
              <a:t>Navigation issues</a:t>
            </a:r>
          </a:p>
          <a:p>
            <a:r>
              <a:rPr lang="en-US" sz="2000" b="1" dirty="0" smtClean="0"/>
              <a:t>Viewing issues</a:t>
            </a:r>
          </a:p>
          <a:p>
            <a:r>
              <a:rPr lang="en-US" sz="2000" b="1" dirty="0" smtClean="0"/>
              <a:t>Deletion of message</a:t>
            </a:r>
          </a:p>
          <a:p>
            <a:r>
              <a:rPr lang="en-US" sz="2000" b="1" dirty="0" smtClean="0"/>
              <a:t>Lack of reliable measurements tools</a:t>
            </a:r>
          </a:p>
          <a:p>
            <a:r>
              <a:rPr lang="en-US" sz="2000" b="1" dirty="0" smtClean="0"/>
              <a:t>Platform too diverse &amp; complex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38600"/>
            <a:ext cx="5715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Mobile Marketing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Types of devices used</a:t>
            </a:r>
          </a:p>
          <a:p>
            <a:pPr lvl="1"/>
            <a:r>
              <a:rPr lang="en-US" dirty="0" smtClean="0"/>
              <a:t>Mobile phones</a:t>
            </a:r>
          </a:p>
          <a:p>
            <a:pPr lvl="1"/>
            <a:r>
              <a:rPr lang="en-US" dirty="0" smtClean="0"/>
              <a:t>Apps</a:t>
            </a:r>
          </a:p>
          <a:p>
            <a:r>
              <a:rPr lang="en-US" sz="3000" b="1" dirty="0" smtClean="0"/>
              <a:t>Growth of mobile marketing</a:t>
            </a:r>
          </a:p>
          <a:p>
            <a:pPr lvl="1"/>
            <a:r>
              <a:rPr lang="en-US" dirty="0" smtClean="0"/>
              <a:t>Should generate more than $5 billion in sales </a:t>
            </a:r>
            <a:r>
              <a:rPr lang="en-US" dirty="0"/>
              <a:t>by </a:t>
            </a:r>
            <a:r>
              <a:rPr lang="en-US" dirty="0" smtClean="0"/>
              <a:t>2015</a:t>
            </a:r>
          </a:p>
          <a:p>
            <a:pPr lvl="2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www.mediabistro.com/alltwitter/mobile-marketing_b22962</a:t>
            </a:r>
            <a:endParaRPr lang="en-US" dirty="0" smtClean="0"/>
          </a:p>
          <a:p>
            <a:r>
              <a:rPr lang="en-US" sz="3000" b="1" dirty="0" smtClean="0"/>
              <a:t>Privacy issues with mobile marketing </a:t>
            </a:r>
          </a:p>
          <a:p>
            <a:pPr lvl="1"/>
            <a:r>
              <a:rPr lang="en-US" sz="2600" dirty="0" smtClean="0"/>
              <a:t>Advertisers are wary of privacy issues</a:t>
            </a:r>
          </a:p>
          <a:p>
            <a:pPr lvl="1"/>
            <a:r>
              <a:rPr lang="en-US" sz="2600" dirty="0" smtClean="0"/>
              <a:t>FCC has not rules on limiting use and release of customer data, including location information</a:t>
            </a:r>
          </a:p>
          <a:p>
            <a:pPr lvl="2"/>
            <a:r>
              <a:rPr lang="en-US" sz="2200" dirty="0" smtClean="0"/>
              <a:t>Users must now agree to have their information released and they can opt out in an easy manner</a:t>
            </a:r>
          </a:p>
          <a:p>
            <a:pPr lvl="1"/>
            <a:endParaRPr lang="en-US" sz="2600" b="1" dirty="0" smtClean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67" y="1143000"/>
            <a:ext cx="914400" cy="161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838200" cy="161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6400"/>
            <a:ext cx="16192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343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Banner Ads vs. Rich Media Ads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Banner Ads</a:t>
            </a:r>
          </a:p>
          <a:p>
            <a:r>
              <a:rPr lang="en-US" dirty="0" smtClean="0"/>
              <a:t>Cost effective</a:t>
            </a:r>
          </a:p>
          <a:p>
            <a:r>
              <a:rPr lang="en-US" dirty="0" smtClean="0"/>
              <a:t>Above average click through</a:t>
            </a:r>
          </a:p>
          <a:p>
            <a:r>
              <a:rPr lang="en-US" dirty="0" smtClean="0"/>
              <a:t>Good branding tool</a:t>
            </a:r>
          </a:p>
          <a:p>
            <a:r>
              <a:rPr lang="en-US" dirty="0" smtClean="0"/>
              <a:t>Easy to track</a:t>
            </a:r>
          </a:p>
          <a:p>
            <a:r>
              <a:rPr lang="en-US" dirty="0" smtClean="0"/>
              <a:t>Targeted traffic</a:t>
            </a:r>
          </a:p>
          <a:p>
            <a:r>
              <a:rPr lang="en-US" dirty="0" smtClean="0"/>
              <a:t>Often ignored by consumers</a:t>
            </a:r>
          </a:p>
          <a:p>
            <a:r>
              <a:rPr lang="en-US" dirty="0" smtClean="0"/>
              <a:t>Both are highly interactive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Rich </a:t>
            </a:r>
            <a:r>
              <a:rPr lang="en-US" sz="3200" b="1" dirty="0" smtClean="0"/>
              <a:t>Media</a:t>
            </a:r>
            <a:r>
              <a:rPr lang="en-US" sz="3600" b="1" dirty="0" smtClean="0"/>
              <a:t> Ads</a:t>
            </a:r>
          </a:p>
          <a:p>
            <a:r>
              <a:rPr lang="en-US" dirty="0" smtClean="0"/>
              <a:t>Higher cost to create &amp; maintain</a:t>
            </a:r>
          </a:p>
          <a:p>
            <a:r>
              <a:rPr lang="en-US" dirty="0" smtClean="0"/>
              <a:t>Better click through than normal banners</a:t>
            </a:r>
          </a:p>
          <a:p>
            <a:r>
              <a:rPr lang="en-US" dirty="0" smtClean="0"/>
              <a:t>May be viewed as annoying &amp; intrusive</a:t>
            </a:r>
          </a:p>
          <a:p>
            <a:r>
              <a:rPr lang="en-US" dirty="0" smtClean="0"/>
              <a:t>Use of pop-up blockers may prevent viewing</a:t>
            </a:r>
          </a:p>
          <a:p>
            <a:r>
              <a:rPr lang="en-US" dirty="0" smtClean="0"/>
              <a:t>Ad blindness due to overcrowding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61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Terms - Direct Mail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Direct Mail – </a:t>
            </a:r>
            <a:r>
              <a:rPr lang="en-US" dirty="0" smtClean="0"/>
              <a:t>Best method to target specific groups of customers, focus promotional efforts and gain the best results</a:t>
            </a:r>
          </a:p>
          <a:p>
            <a:r>
              <a:rPr lang="en-US" b="1" dirty="0" smtClean="0"/>
              <a:t>Collateral Pieces</a:t>
            </a:r>
          </a:p>
          <a:p>
            <a:pPr lvl="1"/>
            <a:r>
              <a:rPr lang="en-US" dirty="0" smtClean="0"/>
              <a:t>Letters – Postcards – Catalogs – Self-Mailer</a:t>
            </a:r>
          </a:p>
          <a:p>
            <a:pPr lvl="1"/>
            <a:r>
              <a:rPr lang="en-US" dirty="0" smtClean="0"/>
              <a:t>Brochures - Business cards</a:t>
            </a:r>
          </a:p>
          <a:p>
            <a:r>
              <a:rPr lang="en-US" b="1" dirty="0" smtClean="0"/>
              <a:t>Technology in direct mail </a:t>
            </a:r>
          </a:p>
          <a:p>
            <a:pPr lvl="1"/>
            <a:r>
              <a:rPr lang="en-US" dirty="0" smtClean="0"/>
              <a:t>Miniature samples - Sound - Interactive use of on-line communication – QR codes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2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Direct Mail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Advantages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7832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Targeted to your market if well planned</a:t>
            </a:r>
          </a:p>
          <a:p>
            <a:r>
              <a:rPr lang="en-US" sz="2800" dirty="0" smtClean="0"/>
              <a:t>Personalized message but should be brief…</a:t>
            </a:r>
          </a:p>
          <a:p>
            <a:r>
              <a:rPr lang="en-US" sz="2800" dirty="0" smtClean="0"/>
              <a:t>Can be measured by results if you have a “call to action” to encourage the sale</a:t>
            </a:r>
          </a:p>
          <a:p>
            <a:r>
              <a:rPr lang="en-US" sz="2800" dirty="0" smtClean="0"/>
              <a:t>Total control of message</a:t>
            </a:r>
          </a:p>
          <a:p>
            <a:r>
              <a:rPr lang="en-US" sz="2800" dirty="0" smtClean="0"/>
              <a:t>Hidden from your competitors – ambush marketing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Disadvantages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Throw – away</a:t>
            </a:r>
          </a:p>
          <a:p>
            <a:r>
              <a:rPr lang="en-US" sz="2800" dirty="0" smtClean="0"/>
              <a:t>High cost of list maintenance</a:t>
            </a:r>
          </a:p>
          <a:p>
            <a:r>
              <a:rPr lang="en-US" sz="2800" dirty="0" smtClean="0"/>
              <a:t>Longer lead time</a:t>
            </a:r>
          </a:p>
          <a:p>
            <a:r>
              <a:rPr lang="en-US" sz="2800" dirty="0" smtClean="0"/>
              <a:t>Expertise required to really hit target market</a:t>
            </a:r>
          </a:p>
          <a:p>
            <a:r>
              <a:rPr lang="en-US" sz="2800" dirty="0" smtClean="0"/>
              <a:t>Can be expensive so not very cost efficient</a:t>
            </a:r>
          </a:p>
          <a:p>
            <a:r>
              <a:rPr lang="en-US" sz="2800" dirty="0" smtClean="0"/>
              <a:t>Difficult to track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0930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Electronic Media TV &amp; Radio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Most leagues, conferences or teams have national, regional and local arrangements with both broadcast media types</a:t>
            </a:r>
          </a:p>
          <a:p>
            <a:r>
              <a:rPr lang="en-US" sz="2400" dirty="0" smtClean="0"/>
              <a:t>Some have blackout options (TV games must be sold out to have local broadcast) – promotes ticket sales</a:t>
            </a:r>
          </a:p>
          <a:p>
            <a:r>
              <a:rPr lang="en-US" sz="2400" dirty="0" smtClean="0"/>
              <a:t>Some have agreements on additional broadcast rights such as coach and player interviews (before/after/later) games</a:t>
            </a:r>
          </a:p>
          <a:p>
            <a:r>
              <a:rPr lang="en-US" sz="2400" dirty="0" smtClean="0"/>
              <a:t>Teams desire to have this exposure to build their brands and to grow their target markets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2400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76712"/>
            <a:ext cx="1676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9600"/>
            <a:ext cx="16764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627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Search Engines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Purpose of Search Engines – to provide an international source of information in an organized, systematic manner</a:t>
            </a:r>
          </a:p>
          <a:p>
            <a:pPr lvl="1"/>
            <a:r>
              <a:rPr lang="en-US" dirty="0" smtClean="0"/>
              <a:t>Search engines can assist individuals by quickly researching various information groups of interest</a:t>
            </a:r>
          </a:p>
          <a:p>
            <a:pPr lvl="1"/>
            <a:r>
              <a:rPr lang="en-US" dirty="0" smtClean="0"/>
              <a:t>Web crawling (search engine spiders) methodically searches the web for HTML text in an automated manner – These spiders will often ignore flash, Java and other items and search for the basic HTML text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Importance of location/top of list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Greater company visibility - Higher level of website traffic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More customer trust in company’s website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More customer focus of company’s value and importance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10200"/>
            <a:ext cx="152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1847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6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Search Engines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Advantages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54526"/>
          </a:xfrm>
        </p:spPr>
        <p:txBody>
          <a:bodyPr/>
          <a:lstStyle/>
          <a:p>
            <a:r>
              <a:rPr lang="en-US" dirty="0" smtClean="0"/>
              <a:t>Can be an effective marketing technique</a:t>
            </a:r>
          </a:p>
          <a:p>
            <a:r>
              <a:rPr lang="en-US" dirty="0" smtClean="0"/>
              <a:t>Targets the right audience</a:t>
            </a:r>
          </a:p>
          <a:p>
            <a:r>
              <a:rPr lang="en-US" dirty="0" smtClean="0"/>
              <a:t>Cost effective</a:t>
            </a:r>
          </a:p>
          <a:p>
            <a:r>
              <a:rPr lang="en-US" dirty="0" smtClean="0"/>
              <a:t>Builds credibility</a:t>
            </a:r>
          </a:p>
          <a:p>
            <a:r>
              <a:rPr lang="en-US" dirty="0" smtClean="0"/>
              <a:t>Large indexes offer wide variety of information</a:t>
            </a:r>
          </a:p>
          <a:p>
            <a:r>
              <a:rPr lang="en-US" dirty="0" smtClean="0"/>
              <a:t>Consumers can clearly define what they seek</a:t>
            </a:r>
          </a:p>
          <a:p>
            <a:r>
              <a:rPr lang="en-US" dirty="0" smtClean="0"/>
              <a:t>Organization of information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Disadvantages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270375" cy="46831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Competition</a:t>
            </a:r>
          </a:p>
          <a:p>
            <a:r>
              <a:rPr lang="en-US" dirty="0" smtClean="0"/>
              <a:t>Must make changes to your website code - costly</a:t>
            </a:r>
          </a:p>
          <a:p>
            <a:r>
              <a:rPr lang="en-US" dirty="0" smtClean="0"/>
              <a:t>Takes a while to kick in - slow</a:t>
            </a:r>
          </a:p>
          <a:p>
            <a:r>
              <a:rPr lang="en-US" dirty="0" smtClean="0"/>
              <a:t>Crowded market place</a:t>
            </a:r>
          </a:p>
          <a:p>
            <a:r>
              <a:rPr lang="en-US" dirty="0" smtClean="0"/>
              <a:t>Irrelevant web pages causes frustration of consumers</a:t>
            </a:r>
          </a:p>
          <a:p>
            <a:r>
              <a:rPr lang="en-US" dirty="0" smtClean="0"/>
              <a:t>Takes a learning curve to learn how to navigate properly</a:t>
            </a:r>
          </a:p>
          <a:p>
            <a:r>
              <a:rPr lang="en-US" dirty="0" smtClean="0"/>
              <a:t>PPC (pay per click) can be expensive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07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Search Engines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Link building and search-engine results</a:t>
            </a:r>
          </a:p>
          <a:p>
            <a:r>
              <a:rPr lang="en-US" dirty="0" smtClean="0"/>
              <a:t>Site optimisation – key words</a:t>
            </a:r>
          </a:p>
          <a:p>
            <a:r>
              <a:rPr lang="en-US" dirty="0" smtClean="0"/>
              <a:t>Site popularity</a:t>
            </a:r>
          </a:p>
          <a:p>
            <a:r>
              <a:rPr lang="en-US" dirty="0" smtClean="0"/>
              <a:t>Link popularity</a:t>
            </a:r>
          </a:p>
          <a:p>
            <a:r>
              <a:rPr lang="en-US" dirty="0" smtClean="0"/>
              <a:t>Contact the major web directories</a:t>
            </a:r>
          </a:p>
          <a:p>
            <a:r>
              <a:rPr lang="en-US" dirty="0" smtClean="0"/>
              <a:t>Use good content</a:t>
            </a:r>
          </a:p>
          <a:p>
            <a:r>
              <a:rPr lang="en-US" dirty="0" smtClean="0"/>
              <a:t>Include press releases and news articles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Examples of link-building strategies</a:t>
            </a:r>
          </a:p>
          <a:p>
            <a:r>
              <a:rPr lang="en-US" dirty="0" smtClean="0"/>
              <a:t>Guest blogging</a:t>
            </a:r>
          </a:p>
          <a:p>
            <a:r>
              <a:rPr lang="en-US" dirty="0" smtClean="0"/>
              <a:t>Offline to online relationships</a:t>
            </a:r>
          </a:p>
          <a:p>
            <a:r>
              <a:rPr lang="en-US" dirty="0" smtClean="0"/>
              <a:t>Forums &amp; online communities</a:t>
            </a:r>
          </a:p>
          <a:p>
            <a:r>
              <a:rPr lang="en-US" dirty="0" smtClean="0"/>
              <a:t>Reach out to locals &amp; professional interests</a:t>
            </a:r>
          </a:p>
          <a:p>
            <a:r>
              <a:rPr lang="en-US" dirty="0" smtClean="0"/>
              <a:t>Use giveaways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39266"/>
            <a:ext cx="1600200" cy="164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Terms – Online Advertising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Banner ads </a:t>
            </a:r>
            <a:r>
              <a:rPr lang="en-US" dirty="0" smtClean="0"/>
              <a:t>- </a:t>
            </a:r>
            <a:r>
              <a:rPr lang="en-US" sz="2400" dirty="0" smtClean="0"/>
              <a:t>embedding an ad into a web page – known as a click through due to interactive actions where the consumer clicks and is taken to the banner ad’s company website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Buttons</a:t>
            </a:r>
            <a:r>
              <a:rPr lang="en-US" dirty="0" smtClean="0"/>
              <a:t> - </a:t>
            </a:r>
            <a:r>
              <a:rPr lang="en-US" sz="2400" dirty="0" smtClean="0"/>
              <a:t>smaller banner ad normally used to advertise programs used in creating the site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Pop-up front/under ads </a:t>
            </a:r>
            <a:r>
              <a:rPr lang="en-US" dirty="0" smtClean="0"/>
              <a:t>- </a:t>
            </a:r>
            <a:r>
              <a:rPr lang="en-US" sz="2400" dirty="0" smtClean="0"/>
              <a:t>ads that display in a new browser window either in the front or behind the current browser window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Flash ads </a:t>
            </a:r>
            <a:r>
              <a:rPr lang="en-US" dirty="0" smtClean="0"/>
              <a:t>– </a:t>
            </a:r>
            <a:r>
              <a:rPr lang="en-US" sz="2400" dirty="0" smtClean="0"/>
              <a:t>adding interactive elements to standard HTML sites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Floating ads- </a:t>
            </a:r>
            <a:r>
              <a:rPr lang="en-US" sz="2400" dirty="0" smtClean="0"/>
              <a:t>move across a screen or floats above the content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343400"/>
            <a:ext cx="11430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5476875"/>
            <a:ext cx="1066801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76600"/>
            <a:ext cx="838200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209800"/>
            <a:ext cx="1752600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17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dirty="0" smtClean="0"/>
              <a:t>Terms – Online Advertising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sz="3400" b="1" dirty="0" smtClean="0"/>
              <a:t>Exit pops </a:t>
            </a:r>
            <a:r>
              <a:rPr lang="en-US" dirty="0" smtClean="0"/>
              <a:t>-</a:t>
            </a:r>
            <a:r>
              <a:rPr lang="en-US" sz="2200" dirty="0" smtClean="0"/>
              <a:t> </a:t>
            </a:r>
            <a:r>
              <a:rPr lang="en-US" sz="2900" dirty="0" smtClean="0"/>
              <a:t>when you exit a website a related website opens – can be  very annoying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R</a:t>
            </a:r>
            <a:r>
              <a:rPr lang="en-US" sz="3400" b="1" dirty="0" smtClean="0"/>
              <a:t>ich media ads </a:t>
            </a:r>
            <a:r>
              <a:rPr lang="en-US" dirty="0" smtClean="0"/>
              <a:t>-</a:t>
            </a:r>
            <a:r>
              <a:rPr lang="en-US" sz="2200" dirty="0" smtClean="0"/>
              <a:t> </a:t>
            </a:r>
            <a:r>
              <a:rPr lang="en-US" sz="2900" dirty="0" smtClean="0"/>
              <a:t>includes animation or video and have more complex user interaction – Example: ads change when you move your curser over it – a movie sample with streaming video</a:t>
            </a:r>
          </a:p>
          <a:p>
            <a:pPr lv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www.patentlyapple.com/patently-apple/2010/05/apple-reveals-a-powerful-location-based-service-for-the-iphone.html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3400" b="1" dirty="0" smtClean="0"/>
              <a:t>Text ads </a:t>
            </a:r>
            <a:r>
              <a:rPr lang="en-US" dirty="0" smtClean="0"/>
              <a:t>- </a:t>
            </a:r>
            <a:r>
              <a:rPr lang="en-US" sz="2900" dirty="0" smtClean="0"/>
              <a:t>advertising using text based hyper links – All website text is written in HTML language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3400" b="1" dirty="0" smtClean="0"/>
              <a:t>Advergames</a:t>
            </a:r>
            <a:r>
              <a:rPr lang="en-US" dirty="0" smtClean="0"/>
              <a:t> - </a:t>
            </a:r>
            <a:r>
              <a:rPr lang="en-US" sz="2900" dirty="0" smtClean="0"/>
              <a:t>video games containing advertisements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3400" b="1" dirty="0" smtClean="0"/>
              <a:t>Virtual worlds </a:t>
            </a:r>
            <a:r>
              <a:rPr lang="en-US" dirty="0" smtClean="0"/>
              <a:t>–</a:t>
            </a:r>
            <a:r>
              <a:rPr lang="en-US" sz="2900" dirty="0" smtClean="0"/>
              <a:t> these are still evolving and have not been that successful – can be used to market a virtual store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7" y="1752600"/>
            <a:ext cx="2143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72000"/>
            <a:ext cx="1524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47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Terms – Online Advertising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dirty="0" smtClean="0"/>
              <a:t>Sponsorships</a:t>
            </a:r>
            <a:r>
              <a:rPr lang="en-US" dirty="0" smtClean="0"/>
              <a:t> – </a:t>
            </a:r>
            <a:r>
              <a:rPr lang="en-US" sz="2400" dirty="0" smtClean="0"/>
              <a:t>companies that pay to advertise on certain websites in order to be affiliated or recognized  - these are becoming more popular as a subtle way to get your message to the consumer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3300" b="1" dirty="0" smtClean="0"/>
              <a:t>Sponsored search results </a:t>
            </a:r>
            <a:r>
              <a:rPr lang="en-US" dirty="0" smtClean="0"/>
              <a:t>- </a:t>
            </a:r>
            <a:r>
              <a:rPr lang="en-US" sz="2400" dirty="0" smtClean="0"/>
              <a:t>ads from companies that may say “brought to you by”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Bookmarks/favorites</a:t>
            </a:r>
            <a:r>
              <a:rPr lang="en-US" dirty="0" smtClean="0"/>
              <a:t> </a:t>
            </a:r>
            <a:r>
              <a:rPr lang="en-US" sz="2400" dirty="0" smtClean="0"/>
              <a:t>- collection of direct links to predefined web pages stored in your web browser – called favorites in Internet Explorer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Guides</a:t>
            </a:r>
            <a:r>
              <a:rPr lang="en-US" dirty="0" smtClean="0"/>
              <a:t> – </a:t>
            </a:r>
            <a:r>
              <a:rPr lang="en-US" sz="2400" dirty="0" smtClean="0"/>
              <a:t>assists in providing information or a roadmap to the web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E-mail based ads </a:t>
            </a:r>
            <a:r>
              <a:rPr lang="en-US" dirty="0" smtClean="0"/>
              <a:t>- </a:t>
            </a:r>
            <a:r>
              <a:rPr lang="en-US" sz="2400" dirty="0" smtClean="0"/>
              <a:t>embedded in or the entire email is an advertisement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83" y="3352800"/>
            <a:ext cx="21717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4724400"/>
            <a:ext cx="1023938" cy="202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186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Advantages of Online Advertising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Scalability – </a:t>
            </a:r>
            <a:r>
              <a:rPr lang="en-US" sz="2600" dirty="0" smtClean="0"/>
              <a:t>ability to function regardless of size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Cost-effectiveness - </a:t>
            </a:r>
            <a:r>
              <a:rPr lang="en-US" sz="2600" dirty="0" smtClean="0"/>
              <a:t>reasonably priced for advertising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Desirable Demographics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Targeted Audience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Growing Audience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Tracking Capabilities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International/Worldwide Opportunities </a:t>
            </a:r>
            <a:r>
              <a:rPr lang="en-US" sz="2400" dirty="0" smtClean="0"/>
              <a:t>– </a:t>
            </a:r>
            <a:r>
              <a:rPr lang="en-US" sz="2600" dirty="0" smtClean="0"/>
              <a:t>market anywhere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19240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3200"/>
            <a:ext cx="2209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033" y="4495800"/>
            <a:ext cx="2510367" cy="132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84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Disadvantages of Online Advertising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Consumers may ignore the message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May not reach your intended target market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Some ads may be very expensive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Consumers get distracted – clutter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Too many options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Viewing problems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Copy write issues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48200"/>
            <a:ext cx="1600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371600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73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Terms - Mobile Marketing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Mobile Marketing </a:t>
            </a:r>
            <a:r>
              <a:rPr lang="en-US" dirty="0" smtClean="0"/>
              <a:t>– </a:t>
            </a:r>
            <a:r>
              <a:rPr lang="en-US" sz="2800" dirty="0" smtClean="0"/>
              <a:t>the use of wireless network &amp; cell phone as a means of marketing communication</a:t>
            </a:r>
          </a:p>
          <a:p>
            <a:endParaRPr lang="en-US" b="1" dirty="0"/>
          </a:p>
          <a:p>
            <a:r>
              <a:rPr lang="en-US" b="1" dirty="0" smtClean="0"/>
              <a:t>SMS (text messaging) – </a:t>
            </a:r>
            <a:r>
              <a:rPr lang="en-US" sz="2800" dirty="0" smtClean="0"/>
              <a:t>exchange of short text messages between fixed line or mobile phones</a:t>
            </a:r>
            <a:endParaRPr lang="en-US" sz="2800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MMS (multimedia messaging services)</a:t>
            </a:r>
          </a:p>
          <a:p>
            <a:pPr lvl="1"/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www.youtube.com/watch?v=bgkMpXR6-Nw</a:t>
            </a:r>
            <a:endParaRPr lang="en-US" sz="2400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Mobile web banner</a:t>
            </a:r>
          </a:p>
          <a:p>
            <a:pPr lvl="1"/>
            <a:r>
              <a:rPr lang="en-US" sz="2200" dirty="0">
                <a:hlinkClick r:id="rId3"/>
              </a:rPr>
              <a:t>http://</a:t>
            </a:r>
            <a:r>
              <a:rPr lang="en-US" sz="2200" dirty="0" smtClean="0">
                <a:hlinkClick r:id="rId3"/>
              </a:rPr>
              <a:t>www.youtube.com/watch?v=dqBuw2WGFzA</a:t>
            </a:r>
            <a:endParaRPr lang="en-US" sz="2200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Mobile web poster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20574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61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Terms – Mobile Marketing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fontScale="40000" lnSpcReduction="20000"/>
          </a:bodyPr>
          <a:lstStyle/>
          <a:p>
            <a:r>
              <a:rPr lang="en-US" sz="6000" b="1" dirty="0" smtClean="0"/>
              <a:t>Mobile advergaming </a:t>
            </a:r>
            <a:r>
              <a:rPr lang="en-US" sz="4400" dirty="0" smtClean="0"/>
              <a:t>– </a:t>
            </a:r>
            <a:r>
              <a:rPr lang="en-US" sz="5000" dirty="0" smtClean="0"/>
              <a:t>games on the move – using smart phone games as promotional </a:t>
            </a:r>
            <a:r>
              <a:rPr lang="en-US" sz="5000" dirty="0"/>
              <a:t>tools </a:t>
            </a:r>
            <a:r>
              <a:rPr lang="en-US" sz="5000" dirty="0" smtClean="0"/>
              <a:t>–</a:t>
            </a:r>
          </a:p>
          <a:p>
            <a:pPr lvl="1"/>
            <a:r>
              <a:rPr lang="en-US" sz="4500" dirty="0" smtClean="0">
                <a:hlinkClick r:id="rId2"/>
              </a:rPr>
              <a:t>http</a:t>
            </a:r>
            <a:r>
              <a:rPr lang="en-US" sz="4500" dirty="0">
                <a:hlinkClick r:id="rId2"/>
              </a:rPr>
              <a:t>://</a:t>
            </a:r>
            <a:r>
              <a:rPr lang="en-US" sz="4500" dirty="0" smtClean="0">
                <a:hlinkClick r:id="rId2"/>
              </a:rPr>
              <a:t>www.youtube.com/watch?v=J_e8mVFtHm4</a:t>
            </a:r>
            <a:endParaRPr lang="en-US" sz="4500" dirty="0" smtClean="0"/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6000" b="1" dirty="0" smtClean="0"/>
              <a:t>Websites</a:t>
            </a:r>
            <a:r>
              <a:rPr lang="en-US" sz="4400" dirty="0" smtClean="0"/>
              <a:t> – </a:t>
            </a:r>
            <a:r>
              <a:rPr lang="en-US" sz="5000" dirty="0" smtClean="0"/>
              <a:t>groups of pages on the www. devoted to one or several topics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6000" b="1" dirty="0" smtClean="0"/>
              <a:t>Location-based services </a:t>
            </a:r>
            <a:r>
              <a:rPr lang="en-US" sz="6000" dirty="0" smtClean="0"/>
              <a:t>–</a:t>
            </a:r>
            <a:r>
              <a:rPr lang="en-US" sz="5000" dirty="0" smtClean="0"/>
              <a:t> recommendation of services like restaurants, retailers, events, etc. in an area </a:t>
            </a:r>
          </a:p>
          <a:p>
            <a:pPr lvl="1"/>
            <a:r>
              <a:rPr lang="en-US" sz="4500" dirty="0" smtClean="0"/>
              <a:t>Utilizes GPS to locate your and target location</a:t>
            </a:r>
          </a:p>
          <a:p>
            <a:pPr lvl="1"/>
            <a:r>
              <a:rPr lang="en-US" sz="4500" dirty="0" smtClean="0"/>
              <a:t>Examples: urbanspoon.com, zagat.com</a:t>
            </a:r>
          </a:p>
          <a:p>
            <a:pPr lvl="1"/>
            <a:r>
              <a:rPr lang="en-US" sz="4500" dirty="0" smtClean="0">
                <a:hlinkClick r:id="rId3"/>
              </a:rPr>
              <a:t>http</a:t>
            </a:r>
            <a:r>
              <a:rPr lang="en-US" sz="4500" dirty="0">
                <a:hlinkClick r:id="rId3"/>
              </a:rPr>
              <a:t>://www.zagat.com</a:t>
            </a:r>
            <a:r>
              <a:rPr lang="en-US" sz="4500" dirty="0" smtClean="0">
                <a:hlinkClick r:id="rId3"/>
              </a:rPr>
              <a:t>/</a:t>
            </a:r>
            <a:endParaRPr lang="en-US" sz="4500" dirty="0" smtClean="0"/>
          </a:p>
          <a:p>
            <a:pPr lvl="1"/>
            <a:endParaRPr lang="en-US" sz="3600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r>
              <a:rPr lang="en-US" sz="6000" b="1" dirty="0" smtClean="0"/>
              <a:t>QR codes </a:t>
            </a:r>
            <a:r>
              <a:rPr lang="en-US" sz="3800" dirty="0" smtClean="0"/>
              <a:t>– </a:t>
            </a:r>
            <a:r>
              <a:rPr lang="en-US" sz="5000" dirty="0" smtClean="0"/>
              <a:t>web-based software solution to create interactive marketing and promotional campaigns through generation of Quick Response (QR) codes – engage with customers with smart phones in real time response</a:t>
            </a:r>
          </a:p>
          <a:p>
            <a:pPr marL="0" indent="0">
              <a:buNone/>
            </a:pPr>
            <a:endParaRPr lang="en-US" sz="3800" dirty="0" smtClean="0"/>
          </a:p>
          <a:p>
            <a:r>
              <a:rPr lang="en-US" sz="6000" b="1" dirty="0" smtClean="0"/>
              <a:t>Mobile search </a:t>
            </a:r>
            <a:r>
              <a:rPr lang="en-US" sz="3800" dirty="0" smtClean="0"/>
              <a:t>– </a:t>
            </a:r>
            <a:r>
              <a:rPr lang="en-US" sz="5000" dirty="0" smtClean="0"/>
              <a:t>information retrieval service w/mobile platforms &amp; phones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32956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120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Terms – Mobile Marketing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Mobile Apps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b="1" dirty="0" smtClean="0"/>
              <a:t>Mobile redemption</a:t>
            </a:r>
          </a:p>
          <a:p>
            <a:pPr lv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www.iloopmobile.com/services/mobile-coupons-with-pos-redemption</a:t>
            </a:r>
            <a:endParaRPr lang="en-US" sz="2000" dirty="0" smtClean="0"/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b="1" dirty="0" smtClean="0"/>
              <a:t>Referral rewards</a:t>
            </a:r>
          </a:p>
          <a:p>
            <a:pPr lvl="1"/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go.extole.com/WebsiteSocialReferrals101Guide_ppc.html?gclid=CLnc_MG2ybICFQY3nAodAA0AJg</a:t>
            </a:r>
            <a:endParaRPr lang="en-US" sz="2000" dirty="0" smtClean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b="1" dirty="0" smtClean="0"/>
              <a:t>Mobile videos</a:t>
            </a:r>
          </a:p>
          <a:p>
            <a:pPr lvl="1"/>
            <a:r>
              <a:rPr lang="en-US" sz="2200" dirty="0" smtClean="0">
                <a:hlinkClick r:id="rId4"/>
              </a:rPr>
              <a:t>http</a:t>
            </a:r>
            <a:r>
              <a:rPr lang="en-US" sz="2200" dirty="0">
                <a:hlinkClick r:id="rId4"/>
              </a:rPr>
              <a:t>://</a:t>
            </a:r>
            <a:r>
              <a:rPr lang="en-US" sz="2200" dirty="0" smtClean="0">
                <a:hlinkClick r:id="rId4"/>
              </a:rPr>
              <a:t>wasatchmobile.com/index.php?option=com_content&amp;view=article&amp;id=76&amp;Itemid=264</a:t>
            </a:r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038600" y="1371600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hlinkClick r:id="rId5"/>
              </a:rPr>
              <a:t>http://www.apple.com/iphone/from-the-app-store/?</a:t>
            </a:r>
            <a:r>
              <a:rPr lang="en-US" sz="1600" dirty="0" smtClean="0">
                <a:hlinkClick r:id="rId5"/>
              </a:rPr>
              <a:t>cid=wwa-us-kwg-features-00001&amp;siclientid=6381&amp;sessguid=58e1991e-872d-434b-be08-5b422a2f4c13&amp;userguid=58e</a:t>
            </a: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12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1170</Words>
  <Application>Microsoft Office PowerPoint</Application>
  <PresentationFormat>On-screen Show (4:3)</PresentationFormat>
  <Paragraphs>217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SEM1 3.04 A - Promotion</vt:lpstr>
      <vt:lpstr>Terms – Online Advertising</vt:lpstr>
      <vt:lpstr>Terms – Online Advertising</vt:lpstr>
      <vt:lpstr>Terms – Online Advertising</vt:lpstr>
      <vt:lpstr>Advantages of Online Advertising</vt:lpstr>
      <vt:lpstr>Disadvantages of Online Advertising</vt:lpstr>
      <vt:lpstr>Terms - Mobile Marketing</vt:lpstr>
      <vt:lpstr>Terms – Mobile Marketing</vt:lpstr>
      <vt:lpstr>Terms – Mobile Marketing</vt:lpstr>
      <vt:lpstr>Mobile Marketing</vt:lpstr>
      <vt:lpstr>Mobile Marketing</vt:lpstr>
      <vt:lpstr>Banner Ads vs. Rich Media Ads</vt:lpstr>
      <vt:lpstr>Terms - Direct Mail </vt:lpstr>
      <vt:lpstr>Direct Mail</vt:lpstr>
      <vt:lpstr>Electronic Media TV &amp; Radio</vt:lpstr>
      <vt:lpstr>Search Engines</vt:lpstr>
      <vt:lpstr>Search Engines</vt:lpstr>
      <vt:lpstr>Search Engines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SEM1 3.04 A - Promotion</dc:title>
  <dc:creator>Bob</dc:creator>
  <cp:lastModifiedBy>Cassidy Brauns</cp:lastModifiedBy>
  <cp:revision>38</cp:revision>
  <cp:lastPrinted>2012-09-22T16:11:25Z</cp:lastPrinted>
  <dcterms:created xsi:type="dcterms:W3CDTF">2012-09-15T18:33:06Z</dcterms:created>
  <dcterms:modified xsi:type="dcterms:W3CDTF">2013-01-30T18:38:20Z</dcterms:modified>
</cp:coreProperties>
</file>