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4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km.support.apple.com/library/APPLE/APPLECARE_ALLGEOS/HT3939/HT3939-iphone_4-side_front_dimensions-001-en.png&amp;imgrefurl=http://support.apple.com/kb/HT3939&amp;usg=__ctPYrk-3azXT3im6f0ZTO2pHplU=&amp;h=559&amp;w=522&amp;sz=175&amp;hl=en&amp;start=8&amp;sig2=AfCZYlcyJyOZztsAXDmylA&amp;zoom=1&amp;tbnid=0Rc2mKZ3zSWN3M:&amp;tbnh=133&amp;tbnw=124&amp;ei=2Q9FT8PbLdOltweG64mIAw&amp;prev=/search?q=iphone&amp;um=1&amp;hl=en&amp;safe=active&amp;sa=N&amp;rls=com.microsoft:en-us&amp;tbm=isch&amp;um=1&amp;itbs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1.pcmag.com/media/images/222518-apple-macbook-13-inch-aluminum.jpg?thumb=y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www.topicsites.com/images/ipad-ebooks.jpg&amp;imgrefurl=http://www.topicsites.com/devices/ipad-ebooks.htm&amp;usg=__X66QxuJD2sgPtlrN4G4wfmABv8c=&amp;h=558&amp;w=380&amp;sz=32&amp;hl=en&amp;start=14&amp;sig2=ar8OqCAheY0c_wn1JAoJEg&amp;zoom=1&amp;tbnid=p-FRLLttasgmaM:&amp;tbnh=133&amp;tbnw=91&amp;ei=LxBFT8KiH5TBtge45oT9Ag&amp;prev=/search?q=ipad&amp;um=1&amp;hl=en&amp;safe=active&amp;sa=N&amp;rls=com.microsoft:en-us&amp;tbm=isch&amp;um=1&amp;itbs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19028" y="2983810"/>
            <a:ext cx="8086060" cy="1612607"/>
          </a:xfrm>
        </p:spPr>
        <p:txBody>
          <a:bodyPr/>
          <a:lstStyle/>
          <a:p>
            <a:r>
              <a:rPr lang="en-US" sz="3600" smtClean="0"/>
              <a:t>3.04A - Position </a:t>
            </a:r>
            <a:r>
              <a:rPr lang="en-US" sz="3600" dirty="0" smtClean="0"/>
              <a:t>products/services to acquire desired business image.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1427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Outlines </a:t>
            </a:r>
            <a:r>
              <a:rPr lang="en-US" dirty="0">
                <a:effectLst/>
              </a:rPr>
              <a:t>how a company is going to present its product or service to the consumer and how it will compete in the marketplace.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9982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Positioning strategies usually revolve around three major areas: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88" y="3012142"/>
            <a:ext cx="8329280" cy="363577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effectLst/>
              </a:rPr>
              <a:t>Consumer perception – are the images consumers have of competing goods and services in the marketplace. </a:t>
            </a:r>
          </a:p>
          <a:p>
            <a:pPr lvl="0"/>
            <a:r>
              <a:rPr lang="en-US" dirty="0">
                <a:effectLst/>
              </a:rPr>
              <a:t>Competitors in the marketplace – The ideal situation </a:t>
            </a:r>
            <a:r>
              <a:rPr lang="en-US" dirty="0" smtClean="0">
                <a:effectLst/>
              </a:rPr>
              <a:t>is </a:t>
            </a:r>
            <a:r>
              <a:rPr lang="en-US" dirty="0">
                <a:effectLst/>
              </a:rPr>
              <a:t>when consumers perceive a business</a:t>
            </a:r>
            <a:r>
              <a:rPr lang="en-US" dirty="0" smtClean="0">
                <a:effectLst/>
              </a:rPr>
              <a:t>’ </a:t>
            </a:r>
            <a:r>
              <a:rPr lang="en-US" dirty="0">
                <a:effectLst/>
              </a:rPr>
              <a:t>products to be superior to its </a:t>
            </a:r>
            <a:r>
              <a:rPr lang="en-US" dirty="0" smtClean="0">
                <a:effectLst/>
              </a:rPr>
              <a:t>competitors’ </a:t>
            </a:r>
            <a:r>
              <a:rPr lang="en-US" dirty="0">
                <a:effectLst/>
              </a:rPr>
              <a:t>products or services. 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great deal of marketing </a:t>
            </a:r>
            <a:r>
              <a:rPr lang="en-US" dirty="0" smtClean="0">
                <a:effectLst/>
              </a:rPr>
              <a:t>effort  is </a:t>
            </a:r>
            <a:r>
              <a:rPr lang="en-US" dirty="0">
                <a:effectLst/>
              </a:rPr>
              <a:t>used in competitive positioning. </a:t>
            </a:r>
          </a:p>
          <a:p>
            <a:r>
              <a:rPr lang="en-US" dirty="0">
                <a:effectLst/>
              </a:rPr>
              <a:t>Changes in the business environment – organizations need to be aware of changes in the business environment that might </a:t>
            </a:r>
            <a:r>
              <a:rPr lang="en-US" dirty="0" smtClean="0">
                <a:effectLst/>
              </a:rPr>
              <a:t>affect  </a:t>
            </a:r>
            <a:r>
              <a:rPr lang="en-US" dirty="0">
                <a:effectLst/>
              </a:rPr>
              <a:t>the position of their products or services. 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>
                <a:effectLst/>
              </a:rPr>
              <a:t>This </a:t>
            </a:r>
            <a:r>
              <a:rPr lang="en-US" dirty="0">
                <a:effectLst/>
              </a:rPr>
              <a:t>includes new products, changing consumer needs, new technology, negative publicity, and resources availability.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8657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88811" cy="1447800"/>
          </a:xfrm>
        </p:spPr>
        <p:txBody>
          <a:bodyPr/>
          <a:lstStyle/>
          <a:p>
            <a:r>
              <a:rPr lang="en-US" dirty="0" smtClean="0"/>
              <a:t>ACTIVITY                   Create                    					    your 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025" y="565858"/>
            <a:ext cx="5434574" cy="225902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Discuss how marketing mix elements   (4 P’s) can be differentiated to position products/businesses.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Product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Price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Place</a:t>
            </a:r>
          </a:p>
          <a:p>
            <a:pPr lvl="2">
              <a:lnSpc>
                <a:spcPct val="70000"/>
              </a:lnSpc>
            </a:pPr>
            <a:r>
              <a:rPr lang="en-US" dirty="0" smtClean="0"/>
              <a:t>Promotion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720199"/>
              </p:ext>
            </p:extLst>
          </p:nvPr>
        </p:nvGraphicFramePr>
        <p:xfrm>
          <a:off x="217103" y="2824881"/>
          <a:ext cx="8784496" cy="4045231"/>
        </p:xfrm>
        <a:graphic>
          <a:graphicData uri="http://schemas.openxmlformats.org/presentationml/2006/ole">
            <p:oleObj spid="_x0000_s1031" name="Document" r:id="rId4" imgW="5625893" imgH="2590705" progId="Word.Document.12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366954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Competitive Advantage – </a:t>
            </a:r>
            <a:r>
              <a:rPr lang="en-US" dirty="0" smtClean="0">
                <a:effectLst/>
              </a:rPr>
              <a:t>unique </a:t>
            </a:r>
            <a:r>
              <a:rPr lang="en-US" dirty="0">
                <a:effectLst/>
              </a:rPr>
              <a:t>features </a:t>
            </a:r>
            <a:r>
              <a:rPr lang="en-US" dirty="0" smtClean="0">
                <a:effectLst/>
              </a:rPr>
              <a:t>that </a:t>
            </a:r>
            <a:r>
              <a:rPr lang="en-US" dirty="0">
                <a:effectLst/>
              </a:rPr>
              <a:t>are perceived by the target market as significant and superior to the competition. </a:t>
            </a:r>
          </a:p>
          <a:p>
            <a:pPr lvl="0"/>
            <a:r>
              <a:rPr lang="en-US" dirty="0">
                <a:effectLst/>
              </a:rPr>
              <a:t>Positioning – developing a specific marketing mix to influence potential customers’ overall perception of a brand, product line or organization in general.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6553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2.gstatic.com/images?q=tbn:ANd9GcR06nTmkRicLMtMfLrqaxHZJ8oHiAALd1C83UdC04x_1C12adRQchZ2dQb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94" y="1074737"/>
            <a:ext cx="2472666" cy="26521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0994" y="4031673"/>
            <a:ext cx="247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Iphone</a:t>
            </a:r>
            <a:endParaRPr lang="en-US" sz="3200" dirty="0"/>
          </a:p>
        </p:txBody>
      </p:sp>
      <p:sp>
        <p:nvSpPr>
          <p:cNvPr id="6" name="Plus 5"/>
          <p:cNvSpPr/>
          <p:nvPr/>
        </p:nvSpPr>
        <p:spPr>
          <a:xfrm>
            <a:off x="2683660" y="2161309"/>
            <a:ext cx="738413" cy="8035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4" name="Picture 6" descr="http://t1.gstatic.com/images?q=tbn:ANd9GcSFoAtvaoNbEpEpLw_4blVQ33JLwR-Yn4J-r60cF0KDjvpY-6NGUvErXS_Z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2073" y="1074737"/>
            <a:ext cx="2023165" cy="2956936"/>
          </a:xfrm>
          <a:prstGeom prst="rect">
            <a:avLst/>
          </a:prstGeom>
          <a:noFill/>
        </p:spPr>
      </p:pic>
      <p:sp>
        <p:nvSpPr>
          <p:cNvPr id="9" name="Plus 8"/>
          <p:cNvSpPr/>
          <p:nvPr/>
        </p:nvSpPr>
        <p:spPr>
          <a:xfrm>
            <a:off x="5445238" y="2161309"/>
            <a:ext cx="706180" cy="8035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8" name="Picture 10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1417" y="1615065"/>
            <a:ext cx="2628061" cy="24166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02182" y="4031673"/>
            <a:ext cx="184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Ipad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19455" y="4031673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Mac</a:t>
            </a:r>
            <a:endParaRPr lang="en-US" sz="3200" dirty="0"/>
          </a:p>
        </p:txBody>
      </p:sp>
      <p:sp>
        <p:nvSpPr>
          <p:cNvPr id="14" name="Equal 13"/>
          <p:cNvSpPr/>
          <p:nvPr/>
        </p:nvSpPr>
        <p:spPr>
          <a:xfrm>
            <a:off x="210994" y="5181600"/>
            <a:ext cx="1769260" cy="9005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9527" y="5181600"/>
            <a:ext cx="701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Multiple Products designed to integrate </a:t>
            </a:r>
          </a:p>
          <a:p>
            <a:r>
              <a:rPr lang="en-US" sz="2800" dirty="0" smtClean="0"/>
              <a:t>-Competitive Advantage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purpose of positioning.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Marketers use </a:t>
            </a:r>
            <a:r>
              <a:rPr lang="en-US" b="1" dirty="0" smtClean="0">
                <a:effectLst/>
              </a:rPr>
              <a:t>positioning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find a place for </a:t>
            </a:r>
            <a:r>
              <a:rPr lang="en-US" b="1" dirty="0">
                <a:effectLst/>
              </a:rPr>
              <a:t>the product in the marketplace and to distinguish the product from competitors. </a:t>
            </a:r>
          </a:p>
          <a:p>
            <a:r>
              <a:rPr lang="en-US" b="1" dirty="0" smtClean="0">
                <a:effectLst/>
              </a:rPr>
              <a:t>The </a:t>
            </a:r>
            <a:r>
              <a:rPr lang="en-US" b="1" dirty="0">
                <a:effectLst/>
              </a:rPr>
              <a:t>actual position is how the customers see the product. </a:t>
            </a:r>
            <a:r>
              <a:rPr lang="en-US" dirty="0">
                <a:effectLst/>
              </a:rPr>
              <a:t>The positioning and the actual position of the product are the same, if marketing has been successful.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325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</a:t>
            </a:r>
            <a:r>
              <a:rPr lang="en-US" sz="3600" dirty="0" smtClean="0"/>
              <a:t>elationship between the target market and positioning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</a:rPr>
              <a:t>The objective is for marketers to </a:t>
            </a:r>
            <a:r>
              <a:rPr lang="en-US" sz="3600" b="1" dirty="0">
                <a:effectLst/>
              </a:rPr>
              <a:t>position their products to appeal to the desires and perceptions of a target market. 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1779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Relationship between the competition and positioning.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It is important to use positioning to your advantage. You want to </a:t>
            </a:r>
            <a:r>
              <a:rPr lang="en-US" b="1" dirty="0">
                <a:effectLst/>
              </a:rPr>
              <a:t>position your product so that customers will continue to purchase from you rather than the competition.</a:t>
            </a:r>
            <a:r>
              <a:rPr lang="en-US" dirty="0">
                <a:effectLst/>
              </a:rPr>
              <a:t>  </a:t>
            </a:r>
          </a:p>
          <a:p>
            <a:r>
              <a:rPr lang="en-US" dirty="0" smtClean="0">
                <a:effectLst/>
              </a:rPr>
              <a:t>The </a:t>
            </a:r>
            <a:r>
              <a:rPr lang="en-US" b="1" dirty="0">
                <a:effectLst/>
              </a:rPr>
              <a:t>pricing, promotion, product development, and distribution </a:t>
            </a:r>
            <a:r>
              <a:rPr lang="en-US" dirty="0">
                <a:effectLst/>
              </a:rPr>
              <a:t>strategies are all planned with an eye toward the </a:t>
            </a:r>
            <a:r>
              <a:rPr lang="en-US" b="1" dirty="0">
                <a:effectLst/>
              </a:rPr>
              <a:t>competition</a:t>
            </a:r>
            <a:r>
              <a:rPr lang="en-US" dirty="0">
                <a:effectLst/>
              </a:rPr>
              <a:t>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0035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unique image of a product or service in a consumer’s mind relative to similar competitive offerings.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81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common bases for positioning: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Attribute</a:t>
            </a:r>
            <a:r>
              <a:rPr lang="en-US" dirty="0" smtClean="0">
                <a:effectLst/>
              </a:rPr>
              <a:t> - </a:t>
            </a:r>
            <a:r>
              <a:rPr lang="en-US" dirty="0">
                <a:effectLst/>
              </a:rPr>
              <a:t>one way of positioning a product is to </a:t>
            </a:r>
            <a:r>
              <a:rPr lang="en-US" b="1" dirty="0">
                <a:effectLst/>
              </a:rPr>
              <a:t>highlight a product feature </a:t>
            </a:r>
            <a:r>
              <a:rPr lang="en-US" dirty="0">
                <a:effectLst/>
              </a:rPr>
              <a:t>or attribute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effectLst/>
              </a:rPr>
              <a:t>Price and Quality </a:t>
            </a:r>
            <a:r>
              <a:rPr lang="en-US" dirty="0">
                <a:effectLst/>
              </a:rPr>
              <a:t>– this position strategy may stress </a:t>
            </a:r>
            <a:r>
              <a:rPr lang="en-US" b="1" dirty="0">
                <a:effectLst/>
              </a:rPr>
              <a:t>high price as a sign of quality</a:t>
            </a:r>
            <a:r>
              <a:rPr lang="en-US" dirty="0">
                <a:effectLst/>
              </a:rPr>
              <a:t>, or emphasize low price as an indication of value.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effectLst/>
              </a:rPr>
              <a:t>Use or Application </a:t>
            </a:r>
            <a:r>
              <a:rPr lang="en-US" dirty="0">
                <a:effectLst/>
              </a:rPr>
              <a:t>– stressing unique uses or applications can be an effective means of positioning a product.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0795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common bases for positioning: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b="1" dirty="0">
                <a:effectLst/>
              </a:rPr>
              <a:t>Product User </a:t>
            </a:r>
            <a:r>
              <a:rPr lang="en-US" dirty="0">
                <a:effectLst/>
              </a:rPr>
              <a:t>– this positioning strategy encourages use of a product or service by </a:t>
            </a:r>
            <a:r>
              <a:rPr lang="en-US" b="1" dirty="0">
                <a:effectLst/>
              </a:rPr>
              <a:t>associating a personality or type of user with the product. 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US" b="1" dirty="0">
                <a:effectLst/>
              </a:rPr>
              <a:t>Product Classification </a:t>
            </a:r>
            <a:r>
              <a:rPr lang="en-US" dirty="0">
                <a:effectLst/>
              </a:rPr>
              <a:t>– when positioning according to product class, the objective is to </a:t>
            </a:r>
            <a:r>
              <a:rPr lang="en-US" b="1" dirty="0">
                <a:effectLst/>
              </a:rPr>
              <a:t>associate the product with a particular category of products. 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US" b="1" dirty="0">
                <a:effectLst/>
              </a:rPr>
              <a:t>Competitor</a:t>
            </a:r>
            <a:r>
              <a:rPr lang="en-US" dirty="0">
                <a:effectLst/>
              </a:rPr>
              <a:t> – sometimes marketers make an effort to demonstrate how they are positioned against the competitors that hold a strong market position.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09090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3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133</TotalTime>
  <Words>517</Words>
  <Application>Microsoft Macintosh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Sky</vt:lpstr>
      <vt:lpstr>Document</vt:lpstr>
      <vt:lpstr>3.04A - Position products/services to acquire desired business image.</vt:lpstr>
      <vt:lpstr>Define:</vt:lpstr>
      <vt:lpstr>Slide 3</vt:lpstr>
      <vt:lpstr>Describe the purpose of positioning.</vt:lpstr>
      <vt:lpstr>Relationship between the target market and positioning</vt:lpstr>
      <vt:lpstr>Relationship between the competition and positioning.</vt:lpstr>
      <vt:lpstr>Market Position</vt:lpstr>
      <vt:lpstr>6 common bases for positioning:</vt:lpstr>
      <vt:lpstr>6 common bases for positioning:</vt:lpstr>
      <vt:lpstr>Positioning strategy</vt:lpstr>
      <vt:lpstr>Positioning strategies usually revolve around three major areas:</vt:lpstr>
      <vt:lpstr>ACTIVITY                   Create                             your own!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3.02 Position products/services to acquire desired business image.</dc:title>
  <dc:creator>Rose Burds</dc:creator>
  <cp:lastModifiedBy>Administrator</cp:lastModifiedBy>
  <cp:revision>16</cp:revision>
  <dcterms:created xsi:type="dcterms:W3CDTF">2011-10-16T15:37:48Z</dcterms:created>
  <dcterms:modified xsi:type="dcterms:W3CDTF">2013-01-23T13:08:43Z</dcterms:modified>
</cp:coreProperties>
</file>