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ags/tag6.xml" ContentType="application/vnd.openxmlformats-officedocument.presentationml.tags+xml"/>
  <Override PartName="/ppt/tags/tag7.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66" r:id="rId3"/>
    <p:sldId id="267" r:id="rId4"/>
    <p:sldId id="268" r:id="rId5"/>
    <p:sldId id="269" r:id="rId6"/>
    <p:sldId id="270" r:id="rId7"/>
    <p:sldId id="271" r:id="rId8"/>
  </p:sldIdLst>
  <p:sldSz cx="9144000" cy="6858000" type="screen4x3"/>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dirty="0"/>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dirty="0"/>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dirty="0"/>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print"/>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82A7F7-08BF-4252-8141-63FB96055B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pPr/>
              <a:t>1/28/2013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print"/>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pPr/>
              <a:t>1/28/2013</a:t>
            </a:fld>
            <a:endParaRPr lang="en-US" dirty="0"/>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pPr/>
              <a:t>‹#›</a:t>
            </a:fld>
            <a:endParaRPr lang="en-US"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blog.hubspot.com/blog/tabid/6307/bid/33356/Brand-Logos-The-Good-the-Bad-and-the-Ugly.aspx" TargetMode="Externa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3.04 – Part B</a:t>
            </a:r>
            <a:endParaRPr lang="en-US" dirty="0"/>
          </a:p>
        </p:txBody>
      </p:sp>
      <p:sp>
        <p:nvSpPr>
          <p:cNvPr id="3" name="Subtitle 2"/>
          <p:cNvSpPr>
            <a:spLocks noGrp="1"/>
          </p:cNvSpPr>
          <p:nvPr>
            <p:ph type="subTitle" idx="1"/>
          </p:nvPr>
        </p:nvSpPr>
        <p:spPr/>
        <p:txBody>
          <a:bodyPr/>
          <a:lstStyle/>
          <a:p>
            <a:r>
              <a:rPr lang="en-US" dirty="0" smtClean="0"/>
              <a:t>Position products/services to acquire desired business image.</a:t>
            </a:r>
            <a:endParaRPr lang="en-US" dirty="0"/>
          </a:p>
        </p:txBody>
      </p:sp>
    </p:spTree>
    <p:extLst>
      <p:ext uri="{BB962C8B-B14F-4D97-AF65-F5344CB8AC3E}">
        <p14:creationId xmlns="" xmlns:p14="http://schemas.microsoft.com/office/powerpoint/2010/main" val="1085764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good brand name.</a:t>
            </a:r>
            <a:endParaRPr lang="en-US" dirty="0"/>
          </a:p>
        </p:txBody>
      </p:sp>
      <p:sp>
        <p:nvSpPr>
          <p:cNvPr id="3" name="Content Placeholder 2"/>
          <p:cNvSpPr>
            <a:spLocks noGrp="1"/>
          </p:cNvSpPr>
          <p:nvPr>
            <p:ph idx="1"/>
          </p:nvPr>
        </p:nvSpPr>
        <p:spPr>
          <a:xfrm>
            <a:off x="560266" y="3012142"/>
            <a:ext cx="7869360" cy="3635776"/>
          </a:xfrm>
        </p:spPr>
        <p:txBody>
          <a:bodyPr>
            <a:normAutofit fontScale="85000" lnSpcReduction="20000"/>
          </a:bodyPr>
          <a:lstStyle/>
          <a:p>
            <a:r>
              <a:rPr lang="en-US" sz="2800" b="1" i="1" u="sng" dirty="0" smtClean="0"/>
              <a:t>The name should:</a:t>
            </a:r>
          </a:p>
          <a:p>
            <a:pPr lvl="1"/>
            <a:r>
              <a:rPr lang="en-US" dirty="0" smtClean="0"/>
              <a:t>Describe the product’s benefits and uses</a:t>
            </a:r>
          </a:p>
          <a:p>
            <a:pPr lvl="1"/>
            <a:r>
              <a:rPr lang="en-US" dirty="0" smtClean="0"/>
              <a:t>Be easy to read, pronounce, and remember</a:t>
            </a:r>
          </a:p>
          <a:p>
            <a:pPr lvl="1"/>
            <a:r>
              <a:rPr lang="en-US" dirty="0" smtClean="0"/>
              <a:t>Create appealing images</a:t>
            </a:r>
          </a:p>
          <a:p>
            <a:pPr lvl="1"/>
            <a:r>
              <a:rPr lang="en-US" dirty="0" smtClean="0"/>
              <a:t>Be distinctive</a:t>
            </a:r>
          </a:p>
          <a:p>
            <a:pPr lvl="1"/>
            <a:r>
              <a:rPr lang="en-US" dirty="0" smtClean="0"/>
              <a:t>Be adaptable</a:t>
            </a:r>
          </a:p>
          <a:p>
            <a:pPr lvl="1"/>
            <a:r>
              <a:rPr lang="en-US" dirty="0" smtClean="0"/>
              <a:t>Be legally available for use</a:t>
            </a:r>
          </a:p>
          <a:p>
            <a:pPr lvl="1"/>
            <a:r>
              <a:rPr lang="en-US" dirty="0" smtClean="0"/>
              <a:t>Be appropriate for packaging and </a:t>
            </a:r>
            <a:r>
              <a:rPr lang="en-US" dirty="0" smtClean="0"/>
              <a:t>advertising</a:t>
            </a:r>
          </a:p>
          <a:p>
            <a:pPr lvl="1"/>
            <a:r>
              <a:rPr lang="en-US" dirty="0" smtClean="0">
                <a:hlinkClick r:id="rId3"/>
              </a:rPr>
              <a:t>http://</a:t>
            </a:r>
            <a:r>
              <a:rPr lang="en-US" dirty="0" smtClean="0">
                <a:hlinkClick r:id="rId3"/>
              </a:rPr>
              <a:t>blog.hubspot.com/blog/tabid/6307/bid/33356/Brand-Logos-The-Good-the-Bad-and-the-Ugly.aspx</a:t>
            </a:r>
            <a:r>
              <a:rPr lang="en-US" dirty="0" smtClean="0"/>
              <a:t> </a:t>
            </a:r>
            <a:endParaRPr lang="en-US" dirty="0"/>
          </a:p>
        </p:txBody>
      </p:sp>
      <p:pic>
        <p:nvPicPr>
          <p:cNvPr id="4" name="Picture 5" descr="icon_appl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25533" y="115312"/>
            <a:ext cx="1256288" cy="125628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8" descr="nike_swoosh"/>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705074">
            <a:off x="6771306" y="2602463"/>
            <a:ext cx="2055946" cy="99441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2" descr="zzmicheytd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91924" y="4769168"/>
            <a:ext cx="1689897" cy="125705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0" descr="logo-ralph-laure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334000" y="4807027"/>
            <a:ext cx="1163638" cy="121920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736075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Brand Loyalty</a:t>
            </a:r>
            <a:endParaRPr lang="en-US" dirty="0"/>
          </a:p>
        </p:txBody>
      </p:sp>
      <p:sp>
        <p:nvSpPr>
          <p:cNvPr id="3" name="Content Placeholder 2"/>
          <p:cNvSpPr>
            <a:spLocks noGrp="1"/>
          </p:cNvSpPr>
          <p:nvPr>
            <p:ph idx="1"/>
          </p:nvPr>
        </p:nvSpPr>
        <p:spPr/>
        <p:txBody>
          <a:bodyPr>
            <a:normAutofit/>
          </a:bodyPr>
          <a:lstStyle/>
          <a:p>
            <a:pPr lvl="0"/>
            <a:r>
              <a:rPr lang="en-US" dirty="0">
                <a:effectLst/>
              </a:rPr>
              <a:t>Brand Recognition – is when consumers become aware of a brand and </a:t>
            </a:r>
            <a:r>
              <a:rPr lang="en-US" dirty="0" smtClean="0">
                <a:effectLst/>
              </a:rPr>
              <a:t>recognize the brand.</a:t>
            </a:r>
            <a:endParaRPr lang="en-US" dirty="0">
              <a:effectLst/>
            </a:endParaRPr>
          </a:p>
          <a:p>
            <a:pPr lvl="0"/>
            <a:r>
              <a:rPr lang="en-US" dirty="0">
                <a:effectLst/>
              </a:rPr>
              <a:t>Brand Preference – when consumers prefer to purchase a certain product brand based on their positive experience with the brand. </a:t>
            </a:r>
          </a:p>
          <a:p>
            <a:pPr lvl="0"/>
            <a:r>
              <a:rPr lang="en-US" dirty="0">
                <a:effectLst/>
              </a:rPr>
              <a:t>Brand Insistence – when the consumer </a:t>
            </a:r>
            <a:r>
              <a:rPr lang="en-US" dirty="0" smtClean="0">
                <a:effectLst/>
              </a:rPr>
              <a:t>insists </a:t>
            </a:r>
            <a:r>
              <a:rPr lang="en-US" dirty="0">
                <a:effectLst/>
              </a:rPr>
              <a:t>on “their” brand and will not accept substitutes</a:t>
            </a:r>
            <a:r>
              <a:rPr lang="en-US" dirty="0" smtClean="0">
                <a:effectLst/>
              </a:rPr>
              <a:t>.</a:t>
            </a:r>
            <a:endParaRPr lang="en-US" dirty="0">
              <a:effectLst/>
            </a:endParaRPr>
          </a:p>
        </p:txBody>
      </p:sp>
    </p:spTree>
    <p:custDataLst>
      <p:tags r:id="rId1"/>
    </p:custDataLst>
    <p:extLst>
      <p:ext uri="{BB962C8B-B14F-4D97-AF65-F5344CB8AC3E}">
        <p14:creationId xmlns="" xmlns:p14="http://schemas.microsoft.com/office/powerpoint/2010/main" val="1576409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Brand Strategies</a:t>
            </a:r>
            <a:endParaRPr lang="en-US" dirty="0"/>
          </a:p>
        </p:txBody>
      </p:sp>
      <p:sp>
        <p:nvSpPr>
          <p:cNvPr id="3" name="Content Placeholder 2"/>
          <p:cNvSpPr>
            <a:spLocks noGrp="1"/>
          </p:cNvSpPr>
          <p:nvPr>
            <p:ph idx="1"/>
          </p:nvPr>
        </p:nvSpPr>
        <p:spPr>
          <a:xfrm>
            <a:off x="280133" y="2819400"/>
            <a:ext cx="8590737" cy="3903214"/>
          </a:xfrm>
        </p:spPr>
        <p:txBody>
          <a:bodyPr>
            <a:normAutofit fontScale="70000" lnSpcReduction="20000"/>
          </a:bodyPr>
          <a:lstStyle/>
          <a:p>
            <a:pPr lvl="0"/>
            <a:r>
              <a:rPr lang="en-US" dirty="0">
                <a:effectLst/>
              </a:rPr>
              <a:t>Brand Positioning – means the way consumers see the brand as compared to a competitive brand. </a:t>
            </a:r>
          </a:p>
          <a:p>
            <a:pPr lvl="0"/>
            <a:r>
              <a:rPr lang="en-US" dirty="0">
                <a:effectLst/>
              </a:rPr>
              <a:t>Brand extension – in which an existing brand name is used for a new or improved product line. Starbucks extends its coffee line to include ice cream and candy bars.</a:t>
            </a:r>
          </a:p>
          <a:p>
            <a:pPr lvl="0"/>
            <a:r>
              <a:rPr lang="en-US" dirty="0">
                <a:effectLst/>
              </a:rPr>
              <a:t>Brand licensing - allows one company to use </a:t>
            </a:r>
            <a:r>
              <a:rPr lang="en-US" dirty="0" smtClean="0">
                <a:effectLst/>
              </a:rPr>
              <a:t>its brand </a:t>
            </a:r>
            <a:r>
              <a:rPr lang="en-US" dirty="0">
                <a:effectLst/>
              </a:rPr>
              <a:t>name, logo, or character for a fee.  </a:t>
            </a:r>
            <a:endParaRPr lang="en-US" dirty="0" smtClean="0">
              <a:effectLst/>
            </a:endParaRPr>
          </a:p>
          <a:p>
            <a:pPr lvl="2"/>
            <a:r>
              <a:rPr lang="en-US" dirty="0" smtClean="0">
                <a:effectLst/>
              </a:rPr>
              <a:t>For </a:t>
            </a:r>
            <a:r>
              <a:rPr lang="en-US" dirty="0">
                <a:effectLst/>
              </a:rPr>
              <a:t>example, Tommy Hilfiger may let them use his name on jewelry or perfume.</a:t>
            </a:r>
          </a:p>
          <a:p>
            <a:pPr lvl="0"/>
            <a:r>
              <a:rPr lang="en-US" dirty="0">
                <a:effectLst/>
              </a:rPr>
              <a:t>Co-branding. – occurs when companies join forces to increase recognition, customer loyalty, and sales of both brands. </a:t>
            </a:r>
            <a:endParaRPr lang="en-US" dirty="0" smtClean="0">
              <a:effectLst/>
            </a:endParaRPr>
          </a:p>
          <a:p>
            <a:pPr lvl="2"/>
            <a:r>
              <a:rPr lang="en-US" dirty="0" smtClean="0">
                <a:effectLst/>
              </a:rPr>
              <a:t>For </a:t>
            </a:r>
            <a:r>
              <a:rPr lang="en-US" dirty="0">
                <a:effectLst/>
              </a:rPr>
              <a:t>example, </a:t>
            </a:r>
            <a:r>
              <a:rPr lang="en-US" dirty="0" smtClean="0">
                <a:effectLst/>
              </a:rPr>
              <a:t>United Airlines and VISA combine brands for a credit card.</a:t>
            </a:r>
            <a:endParaRPr lang="en-US" dirty="0">
              <a:effectLst/>
            </a:endParaRPr>
          </a:p>
        </p:txBody>
      </p:sp>
    </p:spTree>
    <p:custDataLst>
      <p:tags r:id="rId1"/>
    </p:custDataLst>
    <p:extLst>
      <p:ext uri="{BB962C8B-B14F-4D97-AF65-F5344CB8AC3E}">
        <p14:creationId xmlns="" xmlns:p14="http://schemas.microsoft.com/office/powerpoint/2010/main" val="3898594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considerations for International Branding</a:t>
            </a:r>
            <a:endParaRPr lang="en-US" dirty="0"/>
          </a:p>
        </p:txBody>
      </p:sp>
      <p:sp>
        <p:nvSpPr>
          <p:cNvPr id="3" name="Content Placeholder 2"/>
          <p:cNvSpPr>
            <a:spLocks noGrp="1"/>
          </p:cNvSpPr>
          <p:nvPr>
            <p:ph idx="1"/>
          </p:nvPr>
        </p:nvSpPr>
        <p:spPr/>
        <p:txBody>
          <a:bodyPr/>
          <a:lstStyle/>
          <a:p>
            <a:pPr lvl="0"/>
            <a:r>
              <a:rPr lang="en-US" dirty="0">
                <a:effectLst/>
              </a:rPr>
              <a:t>Marketers must research their brands to determine whether they would be acceptable in different countries.</a:t>
            </a:r>
            <a:endParaRPr lang="en-US" sz="2000" dirty="0">
              <a:effectLst/>
            </a:endParaRPr>
          </a:p>
          <a:p>
            <a:pPr lvl="2"/>
            <a:r>
              <a:rPr lang="en-US" dirty="0">
                <a:effectLst/>
              </a:rPr>
              <a:t> How would the brand be pronounced in Italian, Spanish, German, etc.</a:t>
            </a:r>
            <a:endParaRPr lang="en-US" sz="1800" dirty="0">
              <a:effectLst/>
            </a:endParaRPr>
          </a:p>
          <a:p>
            <a:pPr lvl="2"/>
            <a:r>
              <a:rPr lang="en-US" dirty="0">
                <a:effectLst/>
              </a:rPr>
              <a:t>Is the brand </a:t>
            </a:r>
            <a:r>
              <a:rPr lang="en-US">
                <a:effectLst/>
              </a:rPr>
              <a:t>name </a:t>
            </a:r>
            <a:r>
              <a:rPr lang="en-US" smtClean="0">
                <a:effectLst/>
              </a:rPr>
              <a:t> </a:t>
            </a:r>
            <a:r>
              <a:rPr lang="en-US" dirty="0">
                <a:effectLst/>
              </a:rPr>
              <a:t>culturally taboo in certain areas of </a:t>
            </a:r>
            <a:r>
              <a:rPr lang="en-US">
                <a:effectLst/>
              </a:rPr>
              <a:t>the </a:t>
            </a:r>
            <a:r>
              <a:rPr lang="en-US" smtClean="0">
                <a:effectLst/>
              </a:rPr>
              <a:t>world</a:t>
            </a:r>
            <a:r>
              <a:rPr lang="en-US" dirty="0" smtClean="0">
                <a:effectLst/>
              </a:rPr>
              <a:t>?</a:t>
            </a:r>
            <a:endParaRPr lang="en-US" sz="1800" dirty="0">
              <a:effectLst/>
            </a:endParaRPr>
          </a:p>
        </p:txBody>
      </p:sp>
    </p:spTree>
    <p:custDataLst>
      <p:tags r:id="rId1"/>
    </p:custDataLst>
    <p:extLst>
      <p:ext uri="{BB962C8B-B14F-4D97-AF65-F5344CB8AC3E}">
        <p14:creationId xmlns="" xmlns:p14="http://schemas.microsoft.com/office/powerpoint/2010/main" val="2275877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the Impact of the Internet on Branding</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effectLst/>
              </a:rPr>
              <a:t>If a company wants its brand to be successful it must have a web presence. </a:t>
            </a:r>
          </a:p>
          <a:p>
            <a:pPr lvl="0"/>
            <a:r>
              <a:rPr lang="en-US" dirty="0">
                <a:effectLst/>
              </a:rPr>
              <a:t>Most companies must determine what URLs are available. They need to search out or create URLs, and web addresses that represent their brands.</a:t>
            </a:r>
          </a:p>
          <a:p>
            <a:pPr lvl="0"/>
            <a:r>
              <a:rPr lang="en-US" dirty="0">
                <a:effectLst/>
              </a:rPr>
              <a:t>It is also more common for companies to promote their product using social media sites such as Facebook and Twitter to keep up with consumers of a younger demographic. </a:t>
            </a:r>
          </a:p>
        </p:txBody>
      </p:sp>
    </p:spTree>
    <p:custDataLst>
      <p:tags r:id="rId1"/>
    </p:custDataLst>
    <p:extLst>
      <p:ext uri="{BB962C8B-B14F-4D97-AF65-F5344CB8AC3E}">
        <p14:creationId xmlns="" xmlns:p14="http://schemas.microsoft.com/office/powerpoint/2010/main" val="1969126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employees’ Role in Branding</a:t>
            </a:r>
            <a:endParaRPr lang="en-US" dirty="0"/>
          </a:p>
        </p:txBody>
      </p:sp>
      <p:sp>
        <p:nvSpPr>
          <p:cNvPr id="3" name="Content Placeholder 2"/>
          <p:cNvSpPr>
            <a:spLocks noGrp="1"/>
          </p:cNvSpPr>
          <p:nvPr>
            <p:ph idx="1"/>
          </p:nvPr>
        </p:nvSpPr>
        <p:spPr/>
        <p:txBody>
          <a:bodyPr/>
          <a:lstStyle/>
          <a:p>
            <a:pPr lvl="0"/>
            <a:r>
              <a:rPr lang="en-US" dirty="0">
                <a:effectLst/>
              </a:rPr>
              <a:t>It is important for employees to take an active role in the branding process. Employees are the “face” of the company. Most customers interact with the employees. The interactions with the company help shape their opinions of the brand. The company needs to promote its brand image to the employees so the employees can live the brand vision and promote it to customers. </a:t>
            </a:r>
          </a:p>
        </p:txBody>
      </p:sp>
    </p:spTree>
    <p:custDataLst>
      <p:tags r:id="rId1"/>
    </p:custDataLst>
    <p:extLst>
      <p:ext uri="{BB962C8B-B14F-4D97-AF65-F5344CB8AC3E}">
        <p14:creationId xmlns="" xmlns:p14="http://schemas.microsoft.com/office/powerpoint/2010/main" val="30355875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3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165</TotalTime>
  <Words>448</Words>
  <Application>Microsoft Macintosh PowerPoint</Application>
  <PresentationFormat>On-screen Show (4:3)</PresentationFormat>
  <Paragraphs>33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Sky</vt:lpstr>
      <vt:lpstr>3.04 – Part B</vt:lpstr>
      <vt:lpstr>Characteristics of a good brand name.</vt:lpstr>
      <vt:lpstr>Levels of Brand Loyalty</vt:lpstr>
      <vt:lpstr>Types of Brand Strategies</vt:lpstr>
      <vt:lpstr>Describe considerations for International Branding</vt:lpstr>
      <vt:lpstr>Explain the Impact of the Internet on Branding</vt:lpstr>
      <vt:lpstr>Discuss employees’ Role in Branding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3.02 Position products/services to acquire desired business image.</dc:title>
  <dc:creator>Rose Burds</dc:creator>
  <cp:lastModifiedBy>Administrator</cp:lastModifiedBy>
  <cp:revision>21</cp:revision>
  <dcterms:created xsi:type="dcterms:W3CDTF">2011-10-16T15:37:48Z</dcterms:created>
  <dcterms:modified xsi:type="dcterms:W3CDTF">2013-01-28T13:38:48Z</dcterms:modified>
</cp:coreProperties>
</file>