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74" r:id="rId2"/>
    <p:sldId id="275" r:id="rId3"/>
    <p:sldId id="277" r:id="rId4"/>
    <p:sldId id="278" r:id="rId5"/>
    <p:sldId id="279" r:id="rId6"/>
    <p:sldId id="290" r:id="rId7"/>
    <p:sldId id="272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89458-EA93-4BEF-BF18-D335EA9BAC4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C494B-BB7D-4F14-A44F-4C9D7D654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34291" y="2937164"/>
            <a:ext cx="7813963" cy="131603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4400" b="1" dirty="0" smtClean="0"/>
              <a:t>3.04C </a:t>
            </a:r>
            <a:r>
              <a:rPr lang="en-US" sz="4400" b="1" dirty="0" smtClean="0"/>
              <a:t>– Forms of Branding</a:t>
            </a:r>
          </a:p>
        </p:txBody>
      </p:sp>
      <p:pic>
        <p:nvPicPr>
          <p:cNvPr id="3074" name="Picture 6" descr="BD0715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6618" y="4426744"/>
            <a:ext cx="24384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a typeface="+mj-ea"/>
              </a:rPr>
              <a:t>Forms of Branding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w"/>
              <a:defRPr/>
            </a:pPr>
            <a:r>
              <a:rPr lang="en-US" sz="4000" dirty="0" smtClean="0">
                <a:ea typeface="+mn-ea"/>
              </a:rPr>
              <a:t>A brand is a design, name, symbol, term or word that distinguishes and identifies a company and/or products or services</a:t>
            </a:r>
          </a:p>
        </p:txBody>
      </p:sp>
      <p:pic>
        <p:nvPicPr>
          <p:cNvPr id="4099" name="Picture 1028" descr="j017830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4444" y="5547574"/>
            <a:ext cx="1429555" cy="131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029" descr="SY01007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762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030" descr="SY01009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2355" y="5547574"/>
            <a:ext cx="12192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a typeface="+mj-ea"/>
              </a:rPr>
              <a:t>Forms of Branding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788" y="2588654"/>
            <a:ext cx="7716838" cy="338865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charset="0"/>
              <a:buChar char="w"/>
              <a:defRPr/>
            </a:pPr>
            <a:r>
              <a:rPr lang="en-US" sz="4000" dirty="0" smtClean="0">
                <a:ea typeface="+mn-ea"/>
              </a:rPr>
              <a:t>A corporate brand represents the entire company or organization</a:t>
            </a:r>
          </a:p>
          <a:p>
            <a:pPr eaLnBrk="1" hangingPunct="1">
              <a:buFont typeface="Wingdings" charset="0"/>
              <a:buChar char="w"/>
              <a:defRPr/>
            </a:pPr>
            <a:r>
              <a:rPr lang="en-US" sz="4000" dirty="0" smtClean="0">
                <a:ea typeface="+mn-ea"/>
              </a:rPr>
              <a:t>For example, Coca-Cola, Ford, McDonalds, Kraft or Microsoft</a:t>
            </a:r>
          </a:p>
          <a:p>
            <a:pPr eaLnBrk="1" hangingPunct="1">
              <a:buFont typeface="Wingdings" charset="0"/>
              <a:buChar char="w"/>
              <a:defRPr/>
            </a:pPr>
            <a:endParaRPr lang="en-US" sz="4000" dirty="0" smtClean="0">
              <a:ea typeface="+mn-ea"/>
            </a:endParaRPr>
          </a:p>
        </p:txBody>
      </p:sp>
      <p:pic>
        <p:nvPicPr>
          <p:cNvPr id="6147" name="Picture 4" descr="j01499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5656" y="5410253"/>
            <a:ext cx="1285294" cy="131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j03121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1" y="5405990"/>
            <a:ext cx="1634544" cy="132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026" descr="ford-logo-best_100168936_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5585993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27" descr="Coca-Col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3075" y="228600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a typeface="+mj-ea"/>
              </a:rPr>
              <a:t>Forms of Branding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 typeface="Wingdings" charset="0"/>
              <a:buChar char="w"/>
              <a:defRPr/>
            </a:pPr>
            <a:r>
              <a:rPr lang="en-US" sz="4000" dirty="0" smtClean="0">
                <a:ea typeface="+mn-ea"/>
              </a:rPr>
              <a:t>A product brand represents a specific product of a company or organization</a:t>
            </a:r>
          </a:p>
          <a:p>
            <a:pPr eaLnBrk="1" hangingPunct="1">
              <a:buFont typeface="Wingdings" charset="0"/>
              <a:buChar char="w"/>
              <a:defRPr/>
            </a:pPr>
            <a:r>
              <a:rPr lang="en-US" sz="4000" dirty="0" smtClean="0">
                <a:ea typeface="+mn-ea"/>
              </a:rPr>
              <a:t>For example, Diet Vanilla Coke, Big Mac, or Windows XP</a:t>
            </a:r>
          </a:p>
        </p:txBody>
      </p:sp>
      <p:pic>
        <p:nvPicPr>
          <p:cNvPr id="7171" name="Picture 4" descr="j02822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866" y="5510012"/>
            <a:ext cx="1561533" cy="126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a typeface="+mj-ea"/>
              </a:rPr>
              <a:t>Forms of Branding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sz="4000" dirty="0" smtClean="0"/>
              <a:t>A private distributor brand, also called a store brand</a:t>
            </a:r>
          </a:p>
          <a:p>
            <a:pPr eaLnBrk="1" hangingPunct="1"/>
            <a:r>
              <a:rPr lang="en-US" sz="4000" dirty="0" smtClean="0"/>
              <a:t>For example, Radio Shack brand of batteries, Lowe</a:t>
            </a:r>
            <a:r>
              <a:rPr lang="ja-JP" altLang="en-US" sz="4000" smtClean="0">
                <a:latin typeface="Arial" pitchFamily="34" charset="0"/>
              </a:rPr>
              <a:t>’</a:t>
            </a:r>
            <a:r>
              <a:rPr lang="en-US" altLang="ja-JP" sz="4000" dirty="0" smtClean="0"/>
              <a:t>s brand of macaroni and cheese</a:t>
            </a:r>
            <a:endParaRPr lang="en-US" sz="4000" dirty="0" smtClean="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915400" cy="21336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charset="0"/>
              <a:buNone/>
              <a:defRPr/>
            </a:pPr>
            <a:r>
              <a:rPr lang="en-US" sz="4000" b="1" dirty="0" smtClean="0">
                <a:ea typeface="+mn-ea"/>
              </a:rPr>
              <a:t>Trade character:</a:t>
            </a:r>
          </a:p>
          <a:p>
            <a:pPr eaLnBrk="1" hangingPunct="1">
              <a:buFont typeface="Wingdings" charset="0"/>
              <a:buChar char="w"/>
              <a:defRPr/>
            </a:pPr>
            <a:r>
              <a:rPr lang="en-US" sz="4000" dirty="0" smtClean="0">
                <a:ea typeface="+mn-ea"/>
              </a:rPr>
              <a:t>Personified symbol that represents the brand name</a:t>
            </a:r>
          </a:p>
        </p:txBody>
      </p:sp>
      <p:pic>
        <p:nvPicPr>
          <p:cNvPr id="19459" name="Picture 4" descr="mickey-mou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14800"/>
            <a:ext cx="2214563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tony_the_tiger_4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267200"/>
            <a:ext cx="1884363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energizer-bunn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962400"/>
            <a:ext cx="1722438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0" descr="trix-rabbi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4191000"/>
            <a:ext cx="16668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80" y="647700"/>
            <a:ext cx="7716837" cy="1447800"/>
          </a:xfrm>
        </p:spPr>
        <p:txBody>
          <a:bodyPr/>
          <a:lstStyle/>
          <a:p>
            <a:r>
              <a:rPr lang="en-US" dirty="0" smtClean="0"/>
              <a:t>Brand Vocabulary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978" y="1898073"/>
            <a:ext cx="3657600" cy="3376612"/>
          </a:xfrm>
        </p:spPr>
        <p:txBody>
          <a:bodyPr>
            <a:noAutofit/>
          </a:bodyPr>
          <a:lstStyle/>
          <a:p>
            <a:pPr marL="746125" lvl="1" indent="-457200">
              <a:buFont typeface="+mj-lt"/>
              <a:buAutoNum type="arabicPeriod"/>
            </a:pPr>
            <a:r>
              <a:rPr lang="en-US" sz="1400" dirty="0" smtClean="0"/>
              <a:t>Competitive Advantage</a:t>
            </a:r>
          </a:p>
          <a:p>
            <a:pPr marL="746125" lvl="1" indent="-457200">
              <a:buFont typeface="+mj-lt"/>
              <a:buAutoNum type="arabicPeriod"/>
            </a:pPr>
            <a:r>
              <a:rPr lang="en-US" sz="1400" dirty="0" smtClean="0"/>
              <a:t>Positioning</a:t>
            </a:r>
          </a:p>
          <a:p>
            <a:pPr marL="746125" lvl="1" indent="-457200">
              <a:buFont typeface="+mj-lt"/>
              <a:buAutoNum type="arabicPeriod"/>
            </a:pPr>
            <a:r>
              <a:rPr lang="en-US" sz="1400" dirty="0" smtClean="0"/>
              <a:t>Market position</a:t>
            </a:r>
          </a:p>
          <a:p>
            <a:pPr marL="746125" lvl="1" indent="-457200">
              <a:buFont typeface="+mj-lt"/>
              <a:buAutoNum type="arabicPeriod"/>
            </a:pPr>
            <a:r>
              <a:rPr lang="en-US" sz="1400" dirty="0" smtClean="0"/>
              <a:t>Brand </a:t>
            </a:r>
          </a:p>
          <a:p>
            <a:pPr marL="746125" lvl="1" indent="-457200">
              <a:buFont typeface="+mj-lt"/>
              <a:buAutoNum type="arabicPeriod"/>
            </a:pPr>
            <a:r>
              <a:rPr lang="en-US" sz="1400" dirty="0" smtClean="0"/>
              <a:t>Brand name</a:t>
            </a:r>
          </a:p>
          <a:p>
            <a:pPr marL="746125" lvl="1" indent="-457200">
              <a:buFont typeface="+mj-lt"/>
              <a:buAutoNum type="arabicPeriod"/>
            </a:pPr>
            <a:r>
              <a:rPr lang="en-US" sz="1400" dirty="0" smtClean="0"/>
              <a:t>Brand symbol</a:t>
            </a:r>
          </a:p>
          <a:p>
            <a:pPr marL="746125" lvl="1" indent="-457200">
              <a:buFont typeface="+mj-lt"/>
              <a:buAutoNum type="arabicPeriod"/>
            </a:pPr>
            <a:r>
              <a:rPr lang="en-US" sz="1400" dirty="0" smtClean="0"/>
              <a:t>Trade character</a:t>
            </a:r>
          </a:p>
          <a:p>
            <a:pPr marL="746125" lvl="1" indent="-457200">
              <a:buFont typeface="+mj-lt"/>
              <a:buAutoNum type="arabicPeriod"/>
            </a:pPr>
            <a:r>
              <a:rPr lang="en-US" sz="1400" dirty="0" smtClean="0"/>
              <a:t>Brand recognition</a:t>
            </a:r>
          </a:p>
          <a:p>
            <a:pPr marL="746125" lvl="1" indent="-457200">
              <a:buFont typeface="+mj-lt"/>
              <a:buAutoNum type="arabicPeriod"/>
            </a:pPr>
            <a:r>
              <a:rPr lang="en-US" sz="1400" dirty="0" smtClean="0"/>
              <a:t>Brand preference</a:t>
            </a:r>
          </a:p>
          <a:p>
            <a:pPr marL="746125" lvl="1" indent="-457200">
              <a:buFont typeface="+mj-lt"/>
              <a:buAutoNum type="arabicPeriod"/>
            </a:pPr>
            <a:r>
              <a:rPr lang="en-US" sz="1400" dirty="0" smtClean="0"/>
              <a:t>Brand insistence</a:t>
            </a:r>
          </a:p>
          <a:p>
            <a:pPr marL="746125" lvl="1" indent="-457200">
              <a:buFont typeface="+mj-lt"/>
              <a:buAutoNum type="arabicPeriod"/>
            </a:pPr>
            <a:r>
              <a:rPr lang="en-US" sz="1400" dirty="0" smtClean="0"/>
              <a:t>Product brand</a:t>
            </a:r>
          </a:p>
          <a:p>
            <a:pPr marL="746125" lvl="1" indent="-457200">
              <a:buFont typeface="+mj-lt"/>
              <a:buAutoNum type="arabicPeriod"/>
            </a:pPr>
            <a:r>
              <a:rPr lang="en-US" sz="1400" dirty="0" smtClean="0"/>
              <a:t>Generic brand</a:t>
            </a:r>
          </a:p>
          <a:p>
            <a:pPr marL="746125" lvl="1" indent="-457200">
              <a:lnSpc>
                <a:spcPct val="80000"/>
              </a:lnSpc>
              <a:buAutoNum type="arabicPeriod" startAt="13"/>
            </a:pPr>
            <a:r>
              <a:rPr lang="en-US" sz="1400" dirty="0" smtClean="0"/>
              <a:t>National brand</a:t>
            </a:r>
          </a:p>
          <a:p>
            <a:pPr marL="746125" lvl="1" indent="-457200">
              <a:lnSpc>
                <a:spcPct val="80000"/>
              </a:lnSpc>
              <a:buFontTx/>
              <a:buAutoNum type="arabicPeriod" startAt="13"/>
            </a:pPr>
            <a:r>
              <a:rPr lang="en-US" sz="1400" dirty="0" smtClean="0"/>
              <a:t>Private/distributor brand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500799" y="1926589"/>
            <a:ext cx="3928825" cy="4689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6125" lvl="1" indent="-457200">
              <a:lnSpc>
                <a:spcPct val="80000"/>
              </a:lnSpc>
              <a:spcAft>
                <a:spcPts val="1000"/>
              </a:spcAft>
              <a:buFont typeface="+mj-lt"/>
              <a:buAutoNum type="arabicPeriod" startAt="15"/>
            </a:pPr>
            <a: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 strategies</a:t>
            </a:r>
          </a:p>
          <a:p>
            <a:pPr marL="746125" lvl="1" indent="-457200">
              <a:lnSpc>
                <a:spcPct val="80000"/>
              </a:lnSpc>
              <a:spcAft>
                <a:spcPts val="1000"/>
              </a:spcAft>
              <a:buFont typeface="+mj-lt"/>
              <a:buAutoNum type="arabicPeriod" startAt="15"/>
            </a:pPr>
            <a: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branding</a:t>
            </a:r>
          </a:p>
          <a:p>
            <a:pPr marL="746125" lvl="1" indent="-457200">
              <a:lnSpc>
                <a:spcPct val="80000"/>
              </a:lnSpc>
              <a:spcAft>
                <a:spcPts val="1000"/>
              </a:spcAft>
              <a:buFont typeface="+mj-lt"/>
              <a:buAutoNum type="arabicPeriod" startAt="15"/>
            </a:pPr>
            <a:r>
              <a:rPr lang="en-US" sz="17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Slogan</a:t>
            </a:r>
            <a:endParaRPr lang="en-US" sz="1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6125" lvl="1" indent="-457200">
              <a:lnSpc>
                <a:spcPct val="80000"/>
              </a:lnSpc>
              <a:spcAft>
                <a:spcPts val="1000"/>
              </a:spcAft>
              <a:buFont typeface="+mj-lt"/>
              <a:buAutoNum type="arabicPeriod" startAt="15"/>
            </a:pPr>
            <a: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branding</a:t>
            </a:r>
          </a:p>
          <a:p>
            <a:pPr marL="746125" lvl="1" indent="-457200">
              <a:lnSpc>
                <a:spcPct val="80000"/>
              </a:lnSpc>
              <a:spcAft>
                <a:spcPts val="1000"/>
              </a:spcAft>
              <a:buFont typeface="+mj-lt"/>
              <a:buAutoNum type="arabicPeriod" startAt="15"/>
            </a:pPr>
            <a: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 extensions</a:t>
            </a:r>
          </a:p>
          <a:p>
            <a:pPr marL="746125" lvl="1" indent="-457200">
              <a:lnSpc>
                <a:spcPct val="80000"/>
              </a:lnSpc>
              <a:spcAft>
                <a:spcPts val="1000"/>
              </a:spcAft>
              <a:buFont typeface="+mj-lt"/>
              <a:buAutoNum type="arabicPeriod" startAt="15"/>
            </a:pPr>
            <a: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 licensing</a:t>
            </a:r>
          </a:p>
          <a:p>
            <a:pPr marL="746125" lvl="1" indent="-457200">
              <a:lnSpc>
                <a:spcPct val="80000"/>
              </a:lnSpc>
              <a:spcAft>
                <a:spcPts val="1000"/>
              </a:spcAft>
              <a:buFont typeface="+mj-lt"/>
              <a:buAutoNum type="arabicPeriod" startAt="15"/>
            </a:pPr>
            <a: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Co-branding</a:t>
            </a:r>
          </a:p>
          <a:p>
            <a:pPr marL="746125" lvl="1" indent="-457200">
              <a:lnSpc>
                <a:spcPct val="80000"/>
              </a:lnSpc>
              <a:spcAft>
                <a:spcPts val="1000"/>
              </a:spcAft>
              <a:buFont typeface="+mj-lt"/>
              <a:buAutoNum type="arabicPeriod" startAt="15"/>
            </a:pPr>
            <a: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 equity</a:t>
            </a:r>
          </a:p>
          <a:p>
            <a:pPr marL="746125" lvl="1" indent="-457200">
              <a:lnSpc>
                <a:spcPct val="80000"/>
              </a:lnSpc>
              <a:spcAft>
                <a:spcPts val="1000"/>
              </a:spcAft>
              <a:buFont typeface="+mj-lt"/>
              <a:buAutoNum type="arabicPeriod" startAt="15"/>
            </a:pPr>
            <a: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Trademark</a:t>
            </a:r>
          </a:p>
          <a:p>
            <a:pPr marL="746125" lvl="1" indent="-457200">
              <a:lnSpc>
                <a:spcPct val="80000"/>
              </a:lnSpc>
              <a:spcAft>
                <a:spcPts val="1000"/>
              </a:spcAft>
              <a:buFont typeface="+mj-lt"/>
              <a:buAutoNum type="arabicPeriod" startAt="15"/>
            </a:pPr>
            <a:r>
              <a:rPr lang="en-US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mark</a:t>
            </a:r>
          </a:p>
          <a:p>
            <a:pPr marL="746125" lvl="1" indent="-457200">
              <a:lnSpc>
                <a:spcPct val="80000"/>
              </a:lnSpc>
              <a:spcAft>
                <a:spcPts val="1000"/>
              </a:spcAft>
              <a:buFont typeface="+mj-lt"/>
              <a:buAutoNum type="arabicPeriod" startAt="15"/>
            </a:pPr>
            <a:endParaRPr lang="en-US" sz="1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6125" lvl="1" indent="-457200">
              <a:lnSpc>
                <a:spcPct val="80000"/>
              </a:lnSpc>
              <a:spcAft>
                <a:spcPts val="1000"/>
              </a:spcAft>
              <a:buFont typeface="+mj-lt"/>
              <a:buAutoNum type="arabicPeriod" startAt="15"/>
            </a:pPr>
            <a:endParaRPr lang="en-US" sz="1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6125" lvl="1" indent="-457200">
              <a:lnSpc>
                <a:spcPct val="80000"/>
              </a:lnSpc>
              <a:spcAft>
                <a:spcPts val="1000"/>
              </a:spcAft>
              <a:buFont typeface="+mj-lt"/>
              <a:buAutoNum type="arabicPeriod" startAt="15"/>
            </a:pPr>
            <a:endParaRPr lang="en-US" sz="1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6125" lvl="1" indent="-457200">
              <a:lnSpc>
                <a:spcPct val="80000"/>
              </a:lnSpc>
              <a:spcAft>
                <a:spcPts val="1000"/>
              </a:spcAft>
            </a:pPr>
            <a:endParaRPr lang="en-US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4740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3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00"/>
  <p:tag name="USESECONDARYMONITOR" val="True"/>
  <p:tag name="PARTICIPANTSINLEADERBOARD" val="5"/>
  <p:tag name="MULTIRESPDIVISOR" val="1"/>
  <p:tag name="SAVECSVWITHSESSION" val="Fals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129</TotalTime>
  <Words>168</Words>
  <Application>Microsoft Macintosh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Sky</vt:lpstr>
      <vt:lpstr>3.04C – Forms of Branding</vt:lpstr>
      <vt:lpstr>Forms of Branding</vt:lpstr>
      <vt:lpstr>Forms of Branding</vt:lpstr>
      <vt:lpstr>Forms of Branding</vt:lpstr>
      <vt:lpstr>Forms of Branding</vt:lpstr>
      <vt:lpstr>Slide 6</vt:lpstr>
      <vt:lpstr>Brand Vocabulary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3.02 Position products/services to acquire desired business image.</dc:title>
  <dc:creator>Rose Burds</dc:creator>
  <cp:lastModifiedBy>Cassidy Brauns</cp:lastModifiedBy>
  <cp:revision>16</cp:revision>
  <dcterms:created xsi:type="dcterms:W3CDTF">2011-10-16T15:37:48Z</dcterms:created>
  <dcterms:modified xsi:type="dcterms:W3CDTF">2013-01-22T15:44:09Z</dcterms:modified>
</cp:coreProperties>
</file>