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21DC-FF37-4694-83F7-0C9C20FEED3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CABF-8515-40AB-BA9F-0473E2092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b="1" dirty="0" smtClean="0"/>
              <a:t>3.05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686800" cy="17526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Develop content for use in marketing communications to create interest in </a:t>
            </a:r>
            <a:r>
              <a:rPr lang="en-US" sz="3600" b="1" dirty="0" smtClean="0">
                <a:solidFill>
                  <a:schemeClr val="tx1"/>
                </a:solidFill>
              </a:rPr>
              <a:t>product/business/idea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WRITE CONTENT 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for use on the 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WEBSITE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EFFECTIVE</a:t>
            </a:r>
            <a:r>
              <a:rPr lang="en-US" b="1" dirty="0" smtClean="0"/>
              <a:t> WEBSITE </a:t>
            </a:r>
            <a:r>
              <a:rPr lang="en-US" b="1" dirty="0" smtClean="0">
                <a:solidFill>
                  <a:srgbClr val="FF0000"/>
                </a:solidFill>
              </a:rPr>
              <a:t>CONTENT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2000" u="sng" dirty="0">
                <a:solidFill>
                  <a:srgbClr val="FF0000"/>
                </a:solidFill>
              </a:rPr>
              <a:t>THE CONTENT OF A WEB SITE HAS A SIGNIFICANT EFFECT ON THE </a:t>
            </a:r>
          </a:p>
          <a:p>
            <a:pPr algn="ctr"/>
            <a:r>
              <a:rPr lang="en-US" sz="2000" u="sng" dirty="0">
                <a:solidFill>
                  <a:srgbClr val="FF0000"/>
                </a:solidFill>
              </a:rPr>
              <a:t>SUCCESS OF THE </a:t>
            </a:r>
            <a:r>
              <a:rPr lang="en-US" sz="2000" u="sng" dirty="0" smtClean="0">
                <a:solidFill>
                  <a:srgbClr val="FF0000"/>
                </a:solidFill>
              </a:rPr>
              <a:t>SITE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CONCISE</a:t>
            </a:r>
          </a:p>
          <a:p>
            <a:pPr lvl="1"/>
            <a:r>
              <a:rPr lang="en-US" b="1" dirty="0" smtClean="0"/>
              <a:t>Space is limited</a:t>
            </a:r>
          </a:p>
          <a:p>
            <a:pPr lvl="1"/>
            <a:r>
              <a:rPr lang="en-US" dirty="0" smtClean="0"/>
              <a:t>Break </a:t>
            </a:r>
            <a:r>
              <a:rPr lang="en-US" dirty="0"/>
              <a:t>the </a:t>
            </a:r>
            <a:r>
              <a:rPr lang="en-US" dirty="0" smtClean="0"/>
              <a:t>text up:</a:t>
            </a:r>
          </a:p>
          <a:p>
            <a:pPr lvl="2"/>
            <a:r>
              <a:rPr lang="en-US" dirty="0" smtClean="0"/>
              <a:t> Short sections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any headlines</a:t>
            </a:r>
          </a:p>
          <a:p>
            <a:pPr lvl="2"/>
            <a:r>
              <a:rPr lang="en-US" dirty="0" smtClean="0"/>
              <a:t>Bullet points</a:t>
            </a:r>
          </a:p>
          <a:p>
            <a:pPr lvl="1"/>
            <a:r>
              <a:rPr lang="en-US" dirty="0" smtClean="0"/>
              <a:t>Get information as </a:t>
            </a:r>
            <a:r>
              <a:rPr lang="en-US" dirty="0"/>
              <a:t>quickly as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/>
              <a:t>Users will lose interest if too much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INTERESTING</a:t>
            </a:r>
          </a:p>
          <a:p>
            <a:pPr lvl="1"/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Link to more detailed pages for more information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EASY TO NAVIGATE</a:t>
            </a:r>
          </a:p>
          <a:p>
            <a:pPr lvl="1"/>
            <a:r>
              <a:rPr lang="en-US" dirty="0" smtClean="0"/>
              <a:t>Information needs to be easily located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DEVELOP A DIRECT MAIL OFFER FOR SPORT/EVENT PRODUCTS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EFFECTIVE</a:t>
            </a:r>
            <a:r>
              <a:rPr lang="en-US" b="1" dirty="0" smtClean="0"/>
              <a:t> DIRECT MAIL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GOAL: </a:t>
            </a:r>
            <a:r>
              <a:rPr lang="en-US" sz="3600" b="1" dirty="0" smtClean="0"/>
              <a:t>Generate a response, not a sale! </a:t>
            </a:r>
          </a:p>
          <a:p>
            <a:pPr algn="ctr">
              <a:buNone/>
            </a:pPr>
            <a:endParaRPr lang="en-US" sz="1600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DESIGNED TO ATTRACT ATTENTION</a:t>
            </a:r>
          </a:p>
          <a:p>
            <a:pPr lvl="1"/>
            <a:r>
              <a:rPr lang="en-US" b="1" dirty="0" smtClean="0"/>
              <a:t>Stand out </a:t>
            </a:r>
            <a:r>
              <a:rPr lang="en-US" dirty="0" smtClean="0"/>
              <a:t>from other mailings </a:t>
            </a:r>
          </a:p>
          <a:p>
            <a:pPr lvl="1"/>
            <a:r>
              <a:rPr lang="en-US" b="1" dirty="0" smtClean="0"/>
              <a:t>Unique</a:t>
            </a:r>
            <a:r>
              <a:rPr lang="en-US" dirty="0" smtClean="0"/>
              <a:t> and </a:t>
            </a:r>
            <a:r>
              <a:rPr lang="en-US" b="1" dirty="0" smtClean="0"/>
              <a:t>Interesting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ENCOURAGE ACTION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PERSONALIZED</a:t>
            </a:r>
          </a:p>
          <a:p>
            <a:pPr lvl="1"/>
            <a:r>
              <a:rPr lang="en-US" dirty="0" smtClean="0"/>
              <a:t>Addressed </a:t>
            </a:r>
            <a:r>
              <a:rPr lang="en-US" dirty="0"/>
              <a:t>to specific </a:t>
            </a:r>
            <a:r>
              <a:rPr lang="en-US" dirty="0" smtClean="0"/>
              <a:t>individuals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TARGET A SPECIFIC MARKET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STRATEGIES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EFFECTIVE DIRECT MAIL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Develop more </a:t>
            </a:r>
            <a:r>
              <a:rPr lang="en-US" b="1" u="sng" dirty="0" smtClean="0">
                <a:solidFill>
                  <a:srgbClr val="FF0000"/>
                </a:solidFill>
              </a:rPr>
              <a:t>DETAILED COPY </a:t>
            </a:r>
            <a:r>
              <a:rPr lang="en-US" b="1" dirty="0" smtClean="0">
                <a:solidFill>
                  <a:srgbClr val="FF0000"/>
                </a:solidFill>
              </a:rPr>
              <a:t>THAN IN PRINT ADVERTISEMENTS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Send </a:t>
            </a: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en-US" b="1" dirty="0" smtClean="0">
                <a:solidFill>
                  <a:srgbClr val="FF0000"/>
                </a:solidFill>
              </a:rPr>
              <a:t>SPECIFIC MARKET SEGMENTS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MASS MARKETING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PERSONALIZE </a:t>
            </a:r>
            <a:r>
              <a:rPr lang="en-US" dirty="0" smtClean="0"/>
              <a:t>(Address the recipient by NAME)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NEVER ADDRESS TO A COMPANY </a:t>
            </a:r>
            <a:r>
              <a:rPr lang="en-US" sz="2200" i="1" dirty="0" smtClean="0"/>
              <a:t>(Dear “Dominos’ Customer”)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MEASURABLE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Include </a:t>
            </a:r>
            <a:r>
              <a:rPr lang="en-US" b="1" u="sng" dirty="0" smtClean="0">
                <a:solidFill>
                  <a:srgbClr val="FF0000"/>
                </a:solidFill>
              </a:rPr>
              <a:t>coupons </a:t>
            </a:r>
            <a:r>
              <a:rPr lang="en-US" b="1" u="sng" dirty="0">
                <a:solidFill>
                  <a:srgbClr val="FF0000"/>
                </a:solidFill>
              </a:rPr>
              <a:t>or reply </a:t>
            </a:r>
            <a:r>
              <a:rPr lang="en-US" b="1" u="sng" dirty="0" smtClean="0">
                <a:solidFill>
                  <a:srgbClr val="FF0000"/>
                </a:solidFill>
              </a:rPr>
              <a:t>cards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Find </a:t>
            </a:r>
            <a:r>
              <a:rPr lang="en-US" dirty="0"/>
              <a:t>out exactly how effective </a:t>
            </a:r>
            <a:r>
              <a:rPr lang="en-US" dirty="0" smtClean="0"/>
              <a:t>it was</a:t>
            </a:r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PROCEDURE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DIRECT MAIL CAMPAIGN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5029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Choose your Product</a:t>
            </a:r>
            <a:r>
              <a:rPr lang="en-US" dirty="0" smtClean="0"/>
              <a:t> </a:t>
            </a:r>
            <a:endParaRPr lang="en-US" dirty="0"/>
          </a:p>
          <a:p>
            <a:pPr marL="971550" lvl="1" indent="-514350"/>
            <a:r>
              <a:rPr lang="en-US" dirty="0" smtClean="0"/>
              <a:t>What are you promoting this time?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Define your Customer</a:t>
            </a:r>
            <a:r>
              <a:rPr lang="en-US" dirty="0" smtClean="0"/>
              <a:t> </a:t>
            </a:r>
            <a:endParaRPr lang="en-US" dirty="0"/>
          </a:p>
          <a:p>
            <a:pPr marL="971550" lvl="1" indent="-514350"/>
            <a:r>
              <a:rPr lang="en-US" dirty="0" smtClean="0"/>
              <a:t>Define the </a:t>
            </a:r>
            <a:r>
              <a:rPr lang="en-US" b="1" dirty="0" smtClean="0">
                <a:solidFill>
                  <a:srgbClr val="FF0000"/>
                </a:solidFill>
              </a:rPr>
              <a:t>TARGET MARKET </a:t>
            </a:r>
            <a:r>
              <a:rPr lang="en-US" dirty="0" smtClean="0"/>
              <a:t>that is going to be interested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Pick the List</a:t>
            </a:r>
            <a:r>
              <a:rPr lang="en-US" dirty="0" smtClean="0"/>
              <a:t> </a:t>
            </a:r>
            <a:endParaRPr lang="en-US" dirty="0"/>
          </a:p>
          <a:p>
            <a:pPr marL="971550" lvl="1" indent="-514350"/>
            <a:r>
              <a:rPr lang="en-US" dirty="0" smtClean="0"/>
              <a:t>Put together your </a:t>
            </a:r>
            <a:r>
              <a:rPr lang="en-US" b="1" dirty="0" smtClean="0">
                <a:solidFill>
                  <a:srgbClr val="FF0000"/>
                </a:solidFill>
              </a:rPr>
              <a:t>DIRECT MAIL LIST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Design </a:t>
            </a:r>
            <a:endParaRPr lang="en-US" b="1" dirty="0"/>
          </a:p>
          <a:p>
            <a:pPr marL="971550" lvl="1" indent="-514350"/>
            <a:r>
              <a:rPr lang="en-US" dirty="0"/>
              <a:t>C</a:t>
            </a:r>
            <a:r>
              <a:rPr lang="en-US" dirty="0" smtClean="0"/>
              <a:t>ustomers need to quickly connect with it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Print and Mail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Follow-Up and Document</a:t>
            </a:r>
            <a:r>
              <a:rPr lang="en-US" dirty="0" smtClean="0"/>
              <a:t> </a:t>
            </a:r>
          </a:p>
          <a:p>
            <a:pPr marL="971550" lvl="1" indent="-514350"/>
            <a:r>
              <a:rPr lang="en-US" dirty="0" smtClean="0"/>
              <a:t>Follow-up when you get a response</a:t>
            </a:r>
          </a:p>
          <a:p>
            <a:pPr marL="971550" lvl="1" indent="-514350"/>
            <a:r>
              <a:rPr lang="en-US" dirty="0"/>
              <a:t>D</a:t>
            </a:r>
            <a:r>
              <a:rPr lang="en-US" dirty="0" smtClean="0"/>
              <a:t>ocument those customers for other campaigns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Repeat!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DIRECT MAIL </a:t>
            </a:r>
            <a:r>
              <a:rPr lang="en-US" b="1" dirty="0" smtClean="0">
                <a:solidFill>
                  <a:srgbClr val="FF0000"/>
                </a:solidFill>
              </a:rPr>
              <a:t>FORMATS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429000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Postcards</a:t>
            </a:r>
            <a:endParaRPr lang="en-US" sz="3600" dirty="0"/>
          </a:p>
          <a:p>
            <a:r>
              <a:rPr lang="en-US" sz="3600" dirty="0"/>
              <a:t> </a:t>
            </a:r>
            <a:r>
              <a:rPr lang="en-US" sz="3600" dirty="0" smtClean="0"/>
              <a:t>Catalog</a:t>
            </a:r>
            <a:endParaRPr lang="en-US" sz="3600" dirty="0"/>
          </a:p>
          <a:p>
            <a:r>
              <a:rPr lang="en-US" sz="3600" dirty="0"/>
              <a:t> </a:t>
            </a:r>
            <a:r>
              <a:rPr lang="en-US" sz="3600" dirty="0" smtClean="0"/>
              <a:t>Flyers</a:t>
            </a:r>
            <a:endParaRPr lang="en-US" sz="3600" dirty="0"/>
          </a:p>
          <a:p>
            <a:r>
              <a:rPr lang="en-US" sz="3600" dirty="0"/>
              <a:t> Larger Letter </a:t>
            </a:r>
            <a:r>
              <a:rPr lang="en-US" sz="3600" dirty="0" smtClean="0"/>
              <a:t>Envelopes</a:t>
            </a:r>
            <a:endParaRPr lang="en-US" sz="3600" dirty="0"/>
          </a:p>
          <a:p>
            <a:r>
              <a:rPr lang="en-US" sz="3600" dirty="0"/>
              <a:t> Letter </a:t>
            </a:r>
            <a:r>
              <a:rPr lang="en-US" sz="3600" dirty="0" smtClean="0"/>
              <a:t>Envelopes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C</a:t>
            </a:r>
            <a:r>
              <a:rPr lang="en-US" sz="4000" b="1" u="sng" dirty="0" smtClean="0">
                <a:solidFill>
                  <a:srgbClr val="FF0000"/>
                </a:solidFill>
              </a:rPr>
              <a:t>reate </a:t>
            </a:r>
            <a:r>
              <a:rPr lang="en-US" sz="4000" b="1" u="sng" dirty="0">
                <a:solidFill>
                  <a:srgbClr val="FF0000"/>
                </a:solidFill>
              </a:rPr>
              <a:t>a direct-mail letter for alumni to attend a </a:t>
            </a:r>
            <a:endParaRPr lang="en-US" sz="4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AK</a:t>
            </a:r>
            <a:r>
              <a:rPr lang="en-US" sz="4000" b="1" u="sng" dirty="0" smtClean="0">
                <a:solidFill>
                  <a:srgbClr val="FF0000"/>
                </a:solidFill>
              </a:rPr>
              <a:t>HS-sponsored </a:t>
            </a:r>
            <a:r>
              <a:rPr lang="en-US" sz="4000" b="1" u="sng" dirty="0" smtClean="0">
                <a:solidFill>
                  <a:srgbClr val="FF0000"/>
                </a:solidFill>
              </a:rPr>
              <a:t>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Decide on the event that </a:t>
            </a:r>
            <a:r>
              <a:rPr lang="en-US" b="1" dirty="0" smtClean="0"/>
              <a:t>AKHS</a:t>
            </a:r>
            <a:r>
              <a:rPr lang="en-US" b="1" dirty="0" smtClean="0"/>
              <a:t> </a:t>
            </a:r>
            <a:r>
              <a:rPr lang="en-US" b="1" dirty="0" smtClean="0"/>
              <a:t>is sponsoring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Define your Customer</a:t>
            </a:r>
            <a:r>
              <a:rPr lang="en-US" dirty="0" smtClean="0"/>
              <a:t> </a:t>
            </a:r>
          </a:p>
          <a:p>
            <a:pPr marL="971550" lvl="1" indent="-514350"/>
            <a:r>
              <a:rPr lang="en-US" dirty="0" smtClean="0"/>
              <a:t>Define the </a:t>
            </a:r>
            <a:r>
              <a:rPr lang="en-US" b="1" dirty="0" smtClean="0">
                <a:solidFill>
                  <a:srgbClr val="FF0000"/>
                </a:solidFill>
              </a:rPr>
              <a:t>TARGET MARKET </a:t>
            </a:r>
            <a:r>
              <a:rPr lang="en-US" dirty="0" smtClean="0"/>
              <a:t>that is going to be interested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Pick the List</a:t>
            </a:r>
            <a:r>
              <a:rPr lang="en-US" dirty="0" smtClean="0"/>
              <a:t> </a:t>
            </a:r>
          </a:p>
          <a:p>
            <a:pPr marL="971550" lvl="1" indent="-514350"/>
            <a:r>
              <a:rPr lang="en-US" dirty="0" smtClean="0"/>
              <a:t>Put together your </a:t>
            </a:r>
            <a:r>
              <a:rPr lang="en-US" b="1" dirty="0" smtClean="0">
                <a:solidFill>
                  <a:srgbClr val="FF0000"/>
                </a:solidFill>
              </a:rPr>
              <a:t>DIRECT MAIL LIST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Decide on the 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Create the Design </a:t>
            </a:r>
          </a:p>
          <a:p>
            <a:pPr marL="971550" lvl="1" indent="-514350"/>
            <a:r>
              <a:rPr lang="en-US" dirty="0" smtClean="0"/>
              <a:t>How are you going to personalize it for each recipient?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Incorporate some type of Reply Card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Determine what the cost of postage is per letter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Determine the TOTAL COST (Cost per letter x How many letters)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Follow-Up and Document</a:t>
            </a:r>
          </a:p>
          <a:p>
            <a:pPr marL="914400" lvl="1" indent="-514350"/>
            <a:r>
              <a:rPr lang="en-US" dirty="0" smtClean="0"/>
              <a:t>How are you going to measure how effective your direct mail campaign is?</a:t>
            </a:r>
          </a:p>
          <a:p>
            <a:pPr marL="914400" lvl="1" indent="-514350"/>
            <a:r>
              <a:rPr lang="en-US" dirty="0" smtClean="0"/>
              <a:t>How are you going to follow-up with those who “acted”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374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3.05</vt:lpstr>
      <vt:lpstr>WRITE CONTENT  for use on the  WEBSITE </vt:lpstr>
      <vt:lpstr>EFFECTIVE WEBSITE CONTENT</vt:lpstr>
      <vt:lpstr>DEVELOP A DIRECT MAIL OFFER FOR SPORT/EVENT PRODUCTS </vt:lpstr>
      <vt:lpstr>EFFECTIVE DIRECT MAIL</vt:lpstr>
      <vt:lpstr>STRATEGIES  FOR EFFECTIVE DIRECT MAIL </vt:lpstr>
      <vt:lpstr>PROCEDURE  of DIRECT MAIL CAMPAIGN</vt:lpstr>
      <vt:lpstr>DIRECT MAIL FORMATS</vt:lpstr>
      <vt:lpstr>“You Do”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3.05</dc:title>
  <dc:creator>amyh.byers</dc:creator>
  <cp:lastModifiedBy>Cassidy Brauns</cp:lastModifiedBy>
  <cp:revision>12</cp:revision>
  <dcterms:created xsi:type="dcterms:W3CDTF">2012-09-28T10:11:22Z</dcterms:created>
  <dcterms:modified xsi:type="dcterms:W3CDTF">2012-10-29T13:19:09Z</dcterms:modified>
</cp:coreProperties>
</file>