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79" r:id="rId7"/>
    <p:sldId id="262" r:id="rId8"/>
    <p:sldId id="280" r:id="rId9"/>
    <p:sldId id="300" r:id="rId10"/>
    <p:sldId id="301" r:id="rId11"/>
    <p:sldId id="281" r:id="rId12"/>
    <p:sldId id="272" r:id="rId13"/>
    <p:sldId id="293" r:id="rId14"/>
    <p:sldId id="302" r:id="rId15"/>
    <p:sldId id="284" r:id="rId16"/>
    <p:sldId id="274" r:id="rId17"/>
    <p:sldId id="294" r:id="rId18"/>
    <p:sldId id="295" r:id="rId19"/>
    <p:sldId id="275" r:id="rId20"/>
    <p:sldId id="297" r:id="rId21"/>
    <p:sldId id="276" r:id="rId22"/>
    <p:sldId id="298"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9" autoAdjust="0"/>
    <p:restoredTop sz="86425" autoAdjust="0"/>
  </p:normalViewPr>
  <p:slideViewPr>
    <p:cSldViewPr>
      <p:cViewPr>
        <p:scale>
          <a:sx n="70" d="100"/>
          <a:sy n="70" d="100"/>
        </p:scale>
        <p:origin x="-1158" y="36"/>
      </p:cViewPr>
      <p:guideLst>
        <p:guide orient="horz" pos="2160"/>
        <p:guide pos="2880"/>
      </p:guideLst>
    </p:cSldViewPr>
  </p:slideViewPr>
  <p:outlineViewPr>
    <p:cViewPr>
      <p:scale>
        <a:sx n="33" d="100"/>
        <a:sy n="33" d="100"/>
      </p:scale>
      <p:origin x="48" y="1717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5" name="Rectangle 20"/>
          <p:cNvSpPr>
            <a:spLocks noChangeArrowheads="1"/>
          </p:cNvSpPr>
          <p:nvPr/>
        </p:nvSpPr>
        <p:spPr bwMode="white">
          <a:xfrm>
            <a:off x="8991600" y="3175"/>
            <a:ext cx="152400" cy="68580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6"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7" name="Rectangle 24"/>
          <p:cNvSpPr>
            <a:spLocks noChangeArrowheads="1"/>
          </p:cNvSpPr>
          <p:nvPr/>
        </p:nvSpPr>
        <p:spPr bwMode="white">
          <a:xfrm>
            <a:off x="0" y="0"/>
            <a:ext cx="9144000" cy="25146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D77484B6-FE66-4106-8E66-3245890070DB}" type="datetimeFigureOut">
              <a:rPr lang="en-US"/>
              <a:pPr>
                <a:defRPr/>
              </a:pPr>
              <a:t>1/31/2013</a:t>
            </a:fld>
            <a:endParaRPr lang="en-US" dirty="0"/>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1AF87230-EBE6-4F69-AA0D-F62300CFA8EA}"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3C11890-AEEB-4CF2-A2F9-D0E74DF043C9}" type="datetimeFigureOut">
              <a:rPr lang="en-US"/>
              <a:pPr>
                <a:defRPr/>
              </a:pPr>
              <a:t>1/31/2013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D2EFBB-1256-4CC7-B30B-6DBD8BEF5952}"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5" name="Rectangle 20"/>
          <p:cNvSpPr>
            <a:spLocks noChangeArrowheads="1"/>
          </p:cNvSpPr>
          <p:nvPr/>
        </p:nvSpPr>
        <p:spPr bwMode="white">
          <a:xfrm>
            <a:off x="7010400" y="0"/>
            <a:ext cx="2133600" cy="68580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6" name="Rectangle 23"/>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7"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BF9B479D-2468-4320-BB6C-FF178D87465C}" type="slidenum">
              <a:rPr lang="en-US"/>
              <a:pPr>
                <a:defRPr/>
              </a:pPr>
              <a:t>‹#›</a:t>
            </a:fld>
            <a:endParaRPr lang="en-US" dirty="0"/>
          </a:p>
        </p:txBody>
      </p:sp>
      <p:sp>
        <p:nvSpPr>
          <p:cNvPr id="14" name="Date Placeholder 3"/>
          <p:cNvSpPr>
            <a:spLocks noGrp="1"/>
          </p:cNvSpPr>
          <p:nvPr>
            <p:ph type="dt" sz="half" idx="11"/>
          </p:nvPr>
        </p:nvSpPr>
        <p:spPr/>
        <p:txBody>
          <a:bodyPr/>
          <a:lstStyle>
            <a:lvl1pPr>
              <a:defRPr/>
            </a:lvl1pPr>
          </a:lstStyle>
          <a:p>
            <a:pPr>
              <a:defRPr/>
            </a:pPr>
            <a:fld id="{69698E4F-3C53-4EFA-AC2D-1E000D809A32}" type="datetimeFigureOut">
              <a:rPr lang="en-US"/>
              <a:pPr>
                <a:defRPr/>
              </a:pPr>
              <a:t>1/31/2013</a:t>
            </a:fld>
            <a:endParaRPr lang="en-US" dirty="0"/>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D8BC4E-6D55-418B-83D3-2765685CE177}" type="datetimeFigureOut">
              <a:rPr lang="en-US"/>
              <a:pPr>
                <a:defRPr/>
              </a:pPr>
              <a:t>1/31/2013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21CEF32E-D2B2-4D01-8EA6-D0C9B14A8C88}"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5"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6" name="Rectangle 23"/>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7" name="Rectangle 24"/>
          <p:cNvSpPr>
            <a:spLocks noChangeArrowheads="1"/>
          </p:cNvSpPr>
          <p:nvPr/>
        </p:nvSpPr>
        <p:spPr bwMode="white">
          <a:xfrm>
            <a:off x="8991600" y="19050"/>
            <a:ext cx="152400" cy="68580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8" name="Rectangle 25"/>
          <p:cNvSpPr>
            <a:spLocks noChangeArrowheads="1"/>
          </p:cNvSpPr>
          <p:nvPr/>
        </p:nvSpPr>
        <p:spPr bwMode="white">
          <a:xfrm>
            <a:off x="152400" y="2286000"/>
            <a:ext cx="8832850" cy="3048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9" name="Rectangle 26"/>
          <p:cNvSpPr>
            <a:spLocks noChangeArrowheads="1"/>
          </p:cNvSpPr>
          <p:nvPr/>
        </p:nvSpPr>
        <p:spPr bwMode="auto">
          <a:xfrm>
            <a:off x="155575" y="142875"/>
            <a:ext cx="8832850" cy="2139950"/>
          </a:xfrm>
          <a:prstGeom prst="rect">
            <a:avLst/>
          </a:prstGeom>
          <a:solidFill>
            <a:schemeClr val="accent1"/>
          </a:solidFill>
          <a:ln w="9525" algn="ctr">
            <a:noFill/>
            <a:miter lim="800000"/>
            <a:headEnd/>
            <a:tailEnd/>
          </a:ln>
        </p:spPr>
        <p:txBody>
          <a:bodyPr wrap="none" anchor="ctr"/>
          <a:lstStyle/>
          <a:p>
            <a:pPr>
              <a:defRPr/>
            </a:pPr>
            <a:endParaRPr lang="en-US" dirty="0"/>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A80A89AD-00BA-48D8-9569-17C0381A914D}" type="datetimeFigureOut">
              <a:rPr lang="en-US"/>
              <a:pPr>
                <a:defRPr/>
              </a:pPr>
              <a:t>1/31/2013</a:t>
            </a:fld>
            <a:endParaRPr lang="en-US" dirty="0"/>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00AF81E8-0B1B-48FA-9A65-D10F4E79A59E}"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p:spPr>
        <p:txBody>
          <a:bodyPr wrap="none" anchor="ctr"/>
          <a:lstStyle/>
          <a:p>
            <a:pPr>
              <a:defRPr/>
            </a:pPr>
            <a:endParaRPr lang="en-US" dirty="0"/>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514F8DB1-C8F3-4632-8326-955FA959D094}" type="datetimeFigureOut">
              <a:rPr lang="en-US"/>
              <a:pPr>
                <a:defRPr/>
              </a:pPr>
              <a:t>1/31/2013</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F7995217-6379-4C13-9A44-DA638AE63BD7}"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p:spPr>
        <p:txBody>
          <a:bodyPr wrap="none" anchor="ctr"/>
          <a:lstStyle/>
          <a:p>
            <a:pPr>
              <a:defRPr/>
            </a:pPr>
            <a:endParaRPr lang="en-US" dirty="0"/>
          </a:p>
        </p:txBody>
      </p:sp>
      <p:sp>
        <p:nvSpPr>
          <p:cNvPr id="8" name="Rectangle 20"/>
          <p:cNvSpPr>
            <a:spLocks noChangeArrowheads="1"/>
          </p:cNvSpPr>
          <p:nvPr/>
        </p:nvSpPr>
        <p:spPr bwMode="white">
          <a:xfrm>
            <a:off x="0" y="0"/>
            <a:ext cx="9144000" cy="14478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9" name="Rectangle 23"/>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10"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11" name="Rectangle 25"/>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4E16129D-00A2-4313-AD68-12F8DB30B222}" type="datetimeFigureOut">
              <a:rPr lang="en-US"/>
              <a:pPr>
                <a:defRPr/>
              </a:pPr>
              <a:t>1/31/2013</a:t>
            </a:fld>
            <a:endParaRPr lang="en-US" dirty="0"/>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EAD82B28-E3F4-4AAA-9019-C0C784355A5F}"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D6965CB0-C347-40C7-9A6B-F91085C1EE7F}" type="datetimeFigureOut">
              <a:rPr lang="en-US"/>
              <a:pPr>
                <a:defRPr/>
              </a:pPr>
              <a:t>1/31/2013</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ADFDB61E-E4BA-4B1D-B6BD-351BD873A77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3" name="Rectangle 20"/>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4" name="Rectangle 23"/>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5"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Date Placeholder 1"/>
          <p:cNvSpPr>
            <a:spLocks noGrp="1"/>
          </p:cNvSpPr>
          <p:nvPr>
            <p:ph type="dt" sz="half" idx="10"/>
          </p:nvPr>
        </p:nvSpPr>
        <p:spPr/>
        <p:txBody>
          <a:bodyPr/>
          <a:lstStyle>
            <a:lvl1pPr>
              <a:defRPr/>
            </a:lvl1pPr>
          </a:lstStyle>
          <a:p>
            <a:pPr>
              <a:defRPr/>
            </a:pPr>
            <a:fld id="{BF297EA1-8206-49D7-975E-23FC071BD672}" type="datetimeFigureOut">
              <a:rPr lang="en-US"/>
              <a:pPr>
                <a:defRPr/>
              </a:pPr>
              <a:t>1/31/2013</a:t>
            </a:fld>
            <a:endParaRPr lang="en-US" dirty="0"/>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E9783127-7478-4A88-9E11-5A81AA1E9F8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7" name="Rectangle 23"/>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8" name="Rectangle 24"/>
          <p:cNvSpPr>
            <a:spLocks noChangeArrowheads="1"/>
          </p:cNvSpPr>
          <p:nvPr/>
        </p:nvSpPr>
        <p:spPr bwMode="white">
          <a:xfrm>
            <a:off x="0" y="0"/>
            <a:ext cx="9144000" cy="119063"/>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9" name="Rectangle 25"/>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E163C194-AA7E-423F-962A-BAFFA5A1C017}" type="slidenum">
              <a:rPr lang="en-US"/>
              <a:pPr>
                <a:defRPr/>
              </a:pPr>
              <a:t>‹#›</a:t>
            </a:fld>
            <a:endParaRPr lang="en-US" dirty="0"/>
          </a:p>
        </p:txBody>
      </p:sp>
      <p:sp>
        <p:nvSpPr>
          <p:cNvPr id="17" name="Date Placeholder 4"/>
          <p:cNvSpPr>
            <a:spLocks noGrp="1"/>
          </p:cNvSpPr>
          <p:nvPr>
            <p:ph type="dt" sz="half" idx="11"/>
          </p:nvPr>
        </p:nvSpPr>
        <p:spPr/>
        <p:txBody>
          <a:bodyPr/>
          <a:lstStyle>
            <a:lvl1pPr>
              <a:defRPr/>
            </a:lvl1pPr>
          </a:lstStyle>
          <a:p>
            <a:pPr>
              <a:defRPr/>
            </a:pPr>
            <a:fld id="{31283A07-FA12-4021-9313-0FEF1B885B92}" type="datetimeFigureOut">
              <a:rPr lang="en-US"/>
              <a:pPr>
                <a:defRPr/>
              </a:pPr>
              <a:t>1/31/2013</a:t>
            </a:fld>
            <a:endParaRPr lang="en-US" dirty="0"/>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7" name="Rectangle 23"/>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8" name="Rectangle 24"/>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9" name="Rectangle 25"/>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DF4DC806-D5F2-4428-AFD0-800B6C8BD7A5}" type="slidenum">
              <a:rPr lang="en-US"/>
              <a:pPr>
                <a:defRPr/>
              </a:pPr>
              <a:t>‹#›</a:t>
            </a:fld>
            <a:endParaRPr lang="en-US" dirty="0"/>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A9621A12-AD67-4B66-B36E-98A38ECB5BB9}" type="datetimeFigureOut">
              <a:rPr lang="en-US"/>
              <a:pPr>
                <a:defRPr/>
              </a:pPr>
              <a:t>1/31/2013</a:t>
            </a:fld>
            <a:endParaRPr lang="en-US" dirty="0"/>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16"/>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1027" name="Rectangle 15"/>
          <p:cNvSpPr>
            <a:spLocks noChangeArrowheads="1"/>
          </p:cNvSpPr>
          <p:nvPr/>
        </p:nvSpPr>
        <p:spPr bwMode="white">
          <a:xfrm>
            <a:off x="0" y="0"/>
            <a:ext cx="9144000" cy="1393825"/>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1028" name="Rectangle 17"/>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1029" name="Rectangle 18"/>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dirty="0"/>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a:defRPr/>
            </a:pPr>
            <a:fld id="{87E9272C-E6DC-459E-9F55-F49E3B846A27}" type="datetimeFigureOut">
              <a:rPr lang="en-US"/>
              <a:pPr>
                <a:defRPr/>
              </a:pPr>
              <a:t>1/31/2013</a:t>
            </a:fld>
            <a:endParaRPr lang="en-US" dirty="0"/>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44FCAE6F-3AB1-4D75-AF13-08B41442A118}" type="slidenum">
              <a:rPr lang="en-US"/>
              <a:pPr>
                <a:defRPr/>
              </a:pPr>
              <a:t>‹#›</a:t>
            </a:fld>
            <a:endParaRPr lang="en-US" dirty="0"/>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sz="20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667000"/>
            <a:ext cx="6400800" cy="3886200"/>
          </a:xfrm>
        </p:spPr>
        <p:txBody>
          <a:bodyPr rtlCol="0">
            <a:noAutofit/>
          </a:bodyPr>
          <a:lstStyle/>
          <a:p>
            <a:pPr eaLnBrk="1" fontAlgn="auto" hangingPunct="1">
              <a:spcAft>
                <a:spcPts val="0"/>
              </a:spcAft>
              <a:buFont typeface="Wingdings 2"/>
              <a:buNone/>
              <a:defRPr/>
            </a:pPr>
            <a:r>
              <a:rPr lang="en-US" sz="4000" cap="none" dirty="0" smtClean="0"/>
              <a:t>Develop A Foundational Knowledge Of Pricing To Understand Its Role In Marketing</a:t>
            </a:r>
          </a:p>
        </p:txBody>
      </p:sp>
      <p:sp>
        <p:nvSpPr>
          <p:cNvPr id="13315" name="Title 1"/>
          <p:cNvSpPr>
            <a:spLocks noGrp="1"/>
          </p:cNvSpPr>
          <p:nvPr>
            <p:ph type="ctrTitle"/>
          </p:nvPr>
        </p:nvSpPr>
        <p:spPr>
          <a:xfrm>
            <a:off x="609600" y="990600"/>
            <a:ext cx="7772400" cy="1009650"/>
          </a:xfrm>
        </p:spPr>
        <p:txBody>
          <a:bodyPr/>
          <a:lstStyle/>
          <a:p>
            <a:pPr eaLnBrk="1" hangingPunct="1"/>
            <a:r>
              <a:rPr lang="en-US" sz="4000" dirty="0" smtClean="0"/>
              <a:t>3.06</a:t>
            </a:r>
            <a:endParaRPr lang="en-US" sz="3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400" b="1" dirty="0" smtClean="0">
                <a:solidFill>
                  <a:srgbClr val="7B9899"/>
                </a:solidFill>
              </a:rPr>
              <a:t>Illegal pricing practices and pricing laws</a:t>
            </a:r>
            <a:endParaRPr lang="en-US" sz="2400" dirty="0"/>
          </a:p>
        </p:txBody>
      </p:sp>
      <p:sp>
        <p:nvSpPr>
          <p:cNvPr id="22531" name="Content Placeholder 2"/>
          <p:cNvSpPr>
            <a:spLocks noGrp="1"/>
          </p:cNvSpPr>
          <p:nvPr>
            <p:ph sz="quarter" idx="1"/>
          </p:nvPr>
        </p:nvSpPr>
        <p:spPr>
          <a:xfrm>
            <a:off x="301625" y="1527175"/>
            <a:ext cx="8504238" cy="4572000"/>
          </a:xfrm>
        </p:spPr>
        <p:txBody>
          <a:bodyPr/>
          <a:lstStyle/>
          <a:p>
            <a:r>
              <a:rPr lang="en-US" sz="2200" b="1" smtClean="0"/>
              <a:t>Deceptive Pricing: </a:t>
            </a:r>
            <a:r>
              <a:rPr lang="en-US" sz="2200" smtClean="0"/>
              <a:t>The use of False or Misleading Statements in advertising  (Examples Of Deceptive Pricing Are Savings Claims, Price Comparisons, "Special" Sales, "Two-for-one" Sales, "Factory" Prices, Or "Wholesale" Prices that aren’t true)</a:t>
            </a:r>
          </a:p>
          <a:p>
            <a:pPr>
              <a:buFont typeface="Wingdings 2" pitchFamily="18" charset="2"/>
              <a:buNone/>
            </a:pPr>
            <a:endParaRPr lang="en-US" sz="2200" b="1" smtClean="0"/>
          </a:p>
          <a:p>
            <a:pPr>
              <a:buFont typeface="Wingdings 2" pitchFamily="18" charset="2"/>
              <a:buNone/>
            </a:pPr>
            <a:endParaRPr lang="en-US" sz="2200" b="1" smtClean="0"/>
          </a:p>
          <a:p>
            <a:r>
              <a:rPr lang="en-US" sz="2200" b="1" smtClean="0"/>
              <a:t>Resale Price Maintenance: </a:t>
            </a:r>
            <a:r>
              <a:rPr lang="en-US" sz="2200" smtClean="0"/>
              <a:t>manufacturers try to force retailers to sell their products at certain (usually high) prices and punish the retailer  by withholding merchandise or discounts if the retailer doesn’t comply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z="2200" b="1" smtClean="0">
                <a:solidFill>
                  <a:srgbClr val="7B9899"/>
                </a:solidFill>
              </a:rPr>
              <a:t>Ethical Considerations In Setting Prices</a:t>
            </a:r>
            <a:endParaRPr lang="en-US" b="1" smtClean="0">
              <a:solidFill>
                <a:srgbClr val="7B9899"/>
              </a:solidFill>
            </a:endParaRPr>
          </a:p>
        </p:txBody>
      </p:sp>
      <p:sp>
        <p:nvSpPr>
          <p:cNvPr id="23555" name="Content Placeholder 2"/>
          <p:cNvSpPr>
            <a:spLocks noGrp="1"/>
          </p:cNvSpPr>
          <p:nvPr>
            <p:ph sz="quarter" idx="1"/>
          </p:nvPr>
        </p:nvSpPr>
        <p:spPr>
          <a:xfrm>
            <a:off x="381000" y="1600200"/>
            <a:ext cx="8504238" cy="4572000"/>
          </a:xfrm>
        </p:spPr>
        <p:txBody>
          <a:bodyPr/>
          <a:lstStyle/>
          <a:p>
            <a:pPr lvl="1" eaLnBrk="1" hangingPunct="1"/>
            <a:endParaRPr lang="en-US" b="1" smtClean="0"/>
          </a:p>
          <a:p>
            <a:pPr lvl="1" eaLnBrk="1" hangingPunct="1"/>
            <a:r>
              <a:rPr lang="en-US" b="1" smtClean="0"/>
              <a:t>Unethical example:</a:t>
            </a:r>
          </a:p>
          <a:p>
            <a:pPr marL="547688" eaLnBrk="1" hangingPunct="1">
              <a:spcBef>
                <a:spcPts val="438"/>
              </a:spcBef>
            </a:pPr>
            <a:r>
              <a:rPr lang="en-US" sz="2200" b="1" smtClean="0"/>
              <a:t>Making Pricing So Complex That Customers Don’t Understand How It Works.</a:t>
            </a:r>
          </a:p>
          <a:p>
            <a:pPr marL="547688" eaLnBrk="1" hangingPunct="1">
              <a:spcBef>
                <a:spcPts val="438"/>
              </a:spcBef>
              <a:buFont typeface="Wingdings 2" pitchFamily="18" charset="2"/>
              <a:buNone/>
            </a:pPr>
            <a:r>
              <a:rPr lang="en-US" sz="2200" b="1" smtClean="0"/>
              <a:t>    (The Company Might Be Taking Financial Advantage Of Customers)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b="1" smtClean="0">
                <a:solidFill>
                  <a:srgbClr val="7B9899"/>
                </a:solidFill>
              </a:rPr>
              <a:t>Positive Effects Of Pricing Laws</a:t>
            </a:r>
            <a:endParaRPr lang="en-US" sz="2700" smtClean="0">
              <a:solidFill>
                <a:srgbClr val="7B9899"/>
              </a:solidFill>
            </a:endParaRPr>
          </a:p>
        </p:txBody>
      </p:sp>
      <p:sp>
        <p:nvSpPr>
          <p:cNvPr id="24579" name="Content Placeholder 2"/>
          <p:cNvSpPr>
            <a:spLocks noGrp="1"/>
          </p:cNvSpPr>
          <p:nvPr>
            <p:ph sz="quarter" idx="1"/>
          </p:nvPr>
        </p:nvSpPr>
        <p:spPr>
          <a:xfrm>
            <a:off x="301625" y="1527175"/>
            <a:ext cx="8504238" cy="4572000"/>
          </a:xfrm>
        </p:spPr>
        <p:txBody>
          <a:bodyPr/>
          <a:lstStyle/>
          <a:p>
            <a:pPr eaLnBrk="1" hangingPunct="1">
              <a:buFont typeface="Arial" charset="0"/>
              <a:buChar char="•"/>
            </a:pPr>
            <a:r>
              <a:rPr lang="en-US" smtClean="0"/>
              <a:t>Customers Know That They Aren’t Being Taken Advantage Of</a:t>
            </a:r>
          </a:p>
          <a:p>
            <a:pPr eaLnBrk="1" hangingPunct="1">
              <a:buFont typeface="Arial" charset="0"/>
              <a:buChar char="•"/>
            </a:pPr>
            <a:r>
              <a:rPr lang="en-US" smtClean="0"/>
              <a:t>Pricing Is Competitive</a:t>
            </a:r>
          </a:p>
          <a:p>
            <a:pPr eaLnBrk="1" hangingPunct="1">
              <a:buFont typeface="Arial" charset="0"/>
              <a:buNone/>
            </a:pPr>
            <a:r>
              <a:rPr lang="en-US"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b="1" smtClean="0">
                <a:solidFill>
                  <a:srgbClr val="7B9899"/>
                </a:solidFill>
              </a:rPr>
              <a:t>Negative Effects Of Pricing Laws</a:t>
            </a:r>
          </a:p>
        </p:txBody>
      </p:sp>
      <p:sp>
        <p:nvSpPr>
          <p:cNvPr id="25603" name="Content Placeholder 2"/>
          <p:cNvSpPr>
            <a:spLocks noGrp="1"/>
          </p:cNvSpPr>
          <p:nvPr>
            <p:ph sz="quarter" idx="1"/>
          </p:nvPr>
        </p:nvSpPr>
        <p:spPr>
          <a:xfrm>
            <a:off x="301625" y="1527175"/>
            <a:ext cx="8504238" cy="4572000"/>
          </a:xfrm>
        </p:spPr>
        <p:txBody>
          <a:bodyPr/>
          <a:lstStyle/>
          <a:p>
            <a:pPr eaLnBrk="1" hangingPunct="1">
              <a:buFont typeface="Arial" charset="0"/>
              <a:buChar char="•"/>
            </a:pPr>
            <a:r>
              <a:rPr lang="en-US" smtClean="0"/>
              <a:t>Prices Become Less Likely To Be Modified (Even Down) Because The Law Might See The Change In A Negative Manner.</a:t>
            </a:r>
          </a:p>
          <a:p>
            <a:pPr eaLnBrk="1" hangingPunct="1">
              <a:buFont typeface="Arial" charset="0"/>
              <a:buChar char="•"/>
            </a:pP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t>Other pricing tactics</a:t>
            </a:r>
            <a:endParaRPr lang="en-US" b="1" dirty="0"/>
          </a:p>
        </p:txBody>
      </p:sp>
      <p:sp>
        <p:nvSpPr>
          <p:cNvPr id="26627" name="Content Placeholder 2"/>
          <p:cNvSpPr>
            <a:spLocks noGrp="1"/>
          </p:cNvSpPr>
          <p:nvPr>
            <p:ph sz="quarter" idx="1"/>
          </p:nvPr>
        </p:nvSpPr>
        <p:spPr>
          <a:xfrm>
            <a:off x="301625" y="1527175"/>
            <a:ext cx="8842375" cy="4572000"/>
          </a:xfrm>
        </p:spPr>
        <p:txBody>
          <a:bodyPr/>
          <a:lstStyle/>
          <a:p>
            <a:r>
              <a:rPr lang="en-US" sz="2200" b="1" smtClean="0"/>
              <a:t>Loss-Leader Pricing: </a:t>
            </a:r>
            <a:r>
              <a:rPr lang="en-US" sz="2200" smtClean="0"/>
              <a:t>legal pricing tactic that offers popular products at or below cost to bring customers to that retailer in hopes of selling additional items at a profit. (many states have adopted minimum price laws to prevent retailers from selling certain goods below costs to avoid predatory pricing practices)</a:t>
            </a:r>
          </a:p>
          <a:p>
            <a:pPr>
              <a:buFont typeface="Wingdings 2" pitchFamily="18" charset="2"/>
              <a:buNone/>
            </a:pPr>
            <a:endParaRPr lang="en-US" sz="2200" smtClean="0"/>
          </a:p>
          <a:p>
            <a:r>
              <a:rPr lang="en-US" sz="2200" b="1" smtClean="0"/>
              <a:t>Flexible Pricing: </a:t>
            </a:r>
            <a:r>
              <a:rPr lang="en-US" sz="2200" smtClean="0"/>
              <a:t>every customer negotiates their own price (car dealerships mostly use flexible pricing)</a:t>
            </a:r>
          </a:p>
          <a:p>
            <a:pPr>
              <a:buFont typeface="Wingdings 2" pitchFamily="18" charset="2"/>
              <a:buNone/>
            </a:pPr>
            <a:endParaRPr lang="en-US" sz="2200" smtClean="0"/>
          </a:p>
          <a:p>
            <a:r>
              <a:rPr lang="en-US" sz="2200" b="1" smtClean="0"/>
              <a:t>One Price Pricing: </a:t>
            </a:r>
            <a:r>
              <a:rPr lang="en-US" sz="2200" smtClean="0"/>
              <a:t>every item in that retail store is at the same price (Dollar Store)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fontAlgn="auto" hangingPunct="1">
              <a:spcAft>
                <a:spcPts val="0"/>
              </a:spcAft>
              <a:buFont typeface="Arial" pitchFamily="34" charset="0"/>
              <a:buNone/>
              <a:defRPr/>
            </a:pPr>
            <a:r>
              <a:rPr lang="en-US" sz="2400" b="1" dirty="0" smtClean="0"/>
              <a:t>Identify Ways That The Use Of Technology Impacts The Pricing Function</a:t>
            </a:r>
            <a:endParaRPr lang="en-US" sz="2400" b="1" dirty="0"/>
          </a:p>
        </p:txBody>
      </p:sp>
      <p:sp>
        <p:nvSpPr>
          <p:cNvPr id="27651" name="Content Placeholder 2"/>
          <p:cNvSpPr>
            <a:spLocks noGrp="1"/>
          </p:cNvSpPr>
          <p:nvPr>
            <p:ph sz="quarter" idx="1"/>
          </p:nvPr>
        </p:nvSpPr>
        <p:spPr>
          <a:xfrm>
            <a:off x="301625" y="1447800"/>
            <a:ext cx="8504238" cy="5029200"/>
          </a:xfrm>
        </p:spPr>
        <p:txBody>
          <a:bodyPr/>
          <a:lstStyle/>
          <a:p>
            <a:pPr eaLnBrk="1" hangingPunct="1">
              <a:buFont typeface="Arial" charset="0"/>
              <a:buChar char="•"/>
            </a:pPr>
            <a:r>
              <a:rPr lang="en-US" sz="2400" smtClean="0"/>
              <a:t>Technology allows data to be easily collected, collated and analyzed. Pricing decisions can be effectively reviewed with accurate and timely information to determine the best time to adjust prices and by how much the prices need to change.</a:t>
            </a:r>
          </a:p>
          <a:p>
            <a:pPr eaLnBrk="1" hangingPunct="1">
              <a:buFont typeface="Arial" charset="0"/>
              <a:buChar char="•"/>
            </a:pPr>
            <a:r>
              <a:rPr lang="en-US" sz="2400" smtClean="0"/>
              <a:t>Pricing can also be inputted into the computer cash register system reducing the number of pricing errors at the cash register.</a:t>
            </a:r>
          </a:p>
          <a:p>
            <a:pPr eaLnBrk="1" hangingPunct="1">
              <a:buFont typeface="Arial" charset="0"/>
              <a:buChar char="•"/>
            </a:pPr>
            <a:r>
              <a:rPr lang="en-US" sz="2400" smtClean="0"/>
              <a:t>Examples of technology in pricing are barcodes, scanners, UPC’s and merchandise tags.</a:t>
            </a:r>
          </a:p>
          <a:p>
            <a:pPr eaLnBrk="1" hangingPunct="1">
              <a:buFont typeface="Arial" charset="0"/>
              <a:buChar char="•"/>
            </a:pPr>
            <a:r>
              <a:rPr lang="en-US" sz="2400" smtClean="0"/>
              <a:t>Technology makes it much easier to change prices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b="1" smtClean="0">
                <a:solidFill>
                  <a:srgbClr val="7B9899"/>
                </a:solidFill>
              </a:rPr>
              <a:t>The Selling Price</a:t>
            </a:r>
            <a:endParaRPr lang="en-US" smtClean="0">
              <a:solidFill>
                <a:srgbClr val="7B9899"/>
              </a:solidFill>
            </a:endParaRPr>
          </a:p>
        </p:txBody>
      </p:sp>
      <p:sp>
        <p:nvSpPr>
          <p:cNvPr id="28675" name="Content Placeholder 2"/>
          <p:cNvSpPr>
            <a:spLocks noGrp="1"/>
          </p:cNvSpPr>
          <p:nvPr>
            <p:ph sz="quarter" idx="1"/>
          </p:nvPr>
        </p:nvSpPr>
        <p:spPr>
          <a:xfrm>
            <a:off x="301625" y="1527175"/>
            <a:ext cx="8504238" cy="4572000"/>
          </a:xfrm>
        </p:spPr>
        <p:txBody>
          <a:bodyPr/>
          <a:lstStyle/>
          <a:p>
            <a:pPr eaLnBrk="1" hangingPunct="1"/>
            <a:r>
              <a:rPr lang="en-US" smtClean="0"/>
              <a:t>The Price At Which A Product Is ACTUALLY Sold To The Customer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b="1" smtClean="0">
                <a:solidFill>
                  <a:srgbClr val="7B9899"/>
                </a:solidFill>
              </a:rPr>
              <a:t>Retail Price Vs. Selling Price</a:t>
            </a:r>
          </a:p>
        </p:txBody>
      </p:sp>
      <p:sp>
        <p:nvSpPr>
          <p:cNvPr id="29699" name="Content Placeholder 2"/>
          <p:cNvSpPr>
            <a:spLocks noGrp="1"/>
          </p:cNvSpPr>
          <p:nvPr>
            <p:ph sz="quarter" idx="1"/>
          </p:nvPr>
        </p:nvSpPr>
        <p:spPr>
          <a:xfrm>
            <a:off x="301625" y="1527175"/>
            <a:ext cx="8504238" cy="4572000"/>
          </a:xfrm>
        </p:spPr>
        <p:txBody>
          <a:bodyPr/>
          <a:lstStyle/>
          <a:p>
            <a:pPr lvl="1" eaLnBrk="1" hangingPunct="1">
              <a:buFont typeface="Arial" charset="0"/>
              <a:buChar char="–"/>
            </a:pPr>
            <a:r>
              <a:rPr lang="en-US" b="1" smtClean="0"/>
              <a:t>Retail Price Is The Initial Amount That The Company Would Like To Charge For An Item (suggested retail price)</a:t>
            </a:r>
          </a:p>
          <a:p>
            <a:pPr lvl="1" eaLnBrk="1" hangingPunct="1">
              <a:buFont typeface="Arial" charset="0"/>
              <a:buChar char="–"/>
            </a:pPr>
            <a:endParaRPr lang="en-US" b="1" smtClean="0"/>
          </a:p>
          <a:p>
            <a:pPr lvl="1" eaLnBrk="1" hangingPunct="1">
              <a:buFont typeface="Wingdings" pitchFamily="2" charset="2"/>
              <a:buNone/>
            </a:pPr>
            <a:endParaRPr lang="en-US" b="1" smtClean="0"/>
          </a:p>
          <a:p>
            <a:pPr lvl="1" eaLnBrk="1" hangingPunct="1">
              <a:buFont typeface="Arial" charset="0"/>
              <a:buChar char="–"/>
            </a:pPr>
            <a:r>
              <a:rPr lang="en-US" b="1" smtClean="0"/>
              <a:t>Selling Price Is The Actual Price For Which It Is Sold To The Customer (sale price)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b="1" smtClean="0">
                <a:solidFill>
                  <a:srgbClr val="7B9899"/>
                </a:solidFill>
              </a:rPr>
              <a:t>Importance Of Selling Price</a:t>
            </a:r>
          </a:p>
        </p:txBody>
      </p:sp>
      <p:sp>
        <p:nvSpPr>
          <p:cNvPr id="30723" name="Content Placeholder 2"/>
          <p:cNvSpPr>
            <a:spLocks noGrp="1"/>
          </p:cNvSpPr>
          <p:nvPr>
            <p:ph sz="quarter" idx="1"/>
          </p:nvPr>
        </p:nvSpPr>
        <p:spPr>
          <a:xfrm>
            <a:off x="301625" y="1527175"/>
            <a:ext cx="8504238" cy="4572000"/>
          </a:xfrm>
        </p:spPr>
        <p:txBody>
          <a:bodyPr/>
          <a:lstStyle/>
          <a:p>
            <a:pPr lvl="1" eaLnBrk="1" hangingPunct="1">
              <a:buFont typeface="Arial" charset="0"/>
              <a:buChar char="–"/>
            </a:pPr>
            <a:r>
              <a:rPr lang="en-US" smtClean="0"/>
              <a:t>The Selling Price Must Bring Enough Profit To The Seller So The Company Can Stay In Business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b="1" smtClean="0">
                <a:solidFill>
                  <a:srgbClr val="7B9899"/>
                </a:solidFill>
              </a:rPr>
              <a:t>Factors Affecting Selling Price</a:t>
            </a:r>
          </a:p>
        </p:txBody>
      </p:sp>
      <p:sp>
        <p:nvSpPr>
          <p:cNvPr id="31747" name="Content Placeholder 2"/>
          <p:cNvSpPr>
            <a:spLocks noGrp="1"/>
          </p:cNvSpPr>
          <p:nvPr>
            <p:ph sz="quarter" idx="1"/>
          </p:nvPr>
        </p:nvSpPr>
        <p:spPr>
          <a:xfrm>
            <a:off x="457200" y="1600200"/>
            <a:ext cx="8229600" cy="4953000"/>
          </a:xfrm>
        </p:spPr>
        <p:txBody>
          <a:bodyPr/>
          <a:lstStyle/>
          <a:p>
            <a:pPr lvl="1" eaLnBrk="1" hangingPunct="1">
              <a:buFont typeface="Arial" charset="0"/>
              <a:buChar char="–"/>
            </a:pPr>
            <a:r>
              <a:rPr lang="en-US" b="1" smtClean="0"/>
              <a:t>Competitors’ Prices</a:t>
            </a:r>
          </a:p>
          <a:p>
            <a:pPr lvl="1" eaLnBrk="1" hangingPunct="1">
              <a:buFont typeface="Arial" charset="0"/>
              <a:buChar char="–"/>
            </a:pPr>
            <a:r>
              <a:rPr lang="en-US" b="1" smtClean="0"/>
              <a:t>What Customers are Willing To Pay (demand)</a:t>
            </a:r>
          </a:p>
          <a:p>
            <a:pPr lvl="1" eaLnBrk="1" hangingPunct="1">
              <a:buFont typeface="Arial" charset="0"/>
              <a:buChar char="–"/>
            </a:pPr>
            <a:r>
              <a:rPr lang="en-US" b="1" smtClean="0"/>
              <a:t>What The Item Costs to Produce, Transport, and Sell</a:t>
            </a:r>
          </a:p>
          <a:p>
            <a:pPr lvl="1" eaLnBrk="1" hangingPunct="1">
              <a:buFont typeface="Arial" charset="0"/>
              <a:buChar char="–"/>
            </a:pPr>
            <a:r>
              <a:rPr lang="en-US" b="1" smtClean="0"/>
              <a:t>External factors such as current economic conditions</a:t>
            </a:r>
          </a:p>
          <a:p>
            <a:pPr lvl="1" eaLnBrk="1" hangingPunct="1">
              <a:buFont typeface="Arial" charset="0"/>
              <a:buChar char="–"/>
            </a:pP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l" eaLnBrk="1" hangingPunct="1"/>
            <a:r>
              <a:rPr lang="en-US" sz="4000" smtClean="0">
                <a:solidFill>
                  <a:srgbClr val="7B9899"/>
                </a:solidFill>
              </a:rPr>
              <a:t>Characteristics Of Effective Pricing</a:t>
            </a:r>
            <a:endParaRPr lang="en-US" smtClean="0">
              <a:solidFill>
                <a:srgbClr val="7B9899"/>
              </a:solidFill>
            </a:endParaRPr>
          </a:p>
        </p:txBody>
      </p:sp>
      <p:sp>
        <p:nvSpPr>
          <p:cNvPr id="14339" name="Content Placeholder 2"/>
          <p:cNvSpPr>
            <a:spLocks noGrp="1"/>
          </p:cNvSpPr>
          <p:nvPr>
            <p:ph sz="quarter" idx="1"/>
          </p:nvPr>
        </p:nvSpPr>
        <p:spPr>
          <a:xfrm>
            <a:off x="301625" y="1527175"/>
            <a:ext cx="8504238" cy="4572000"/>
          </a:xfrm>
        </p:spPr>
        <p:txBody>
          <a:bodyPr/>
          <a:lstStyle/>
          <a:p>
            <a:pPr eaLnBrk="1" hangingPunct="1"/>
            <a:r>
              <a:rPr lang="en-US" smtClean="0"/>
              <a:t>Attracts The Customer’s Attention</a:t>
            </a:r>
          </a:p>
          <a:p>
            <a:pPr eaLnBrk="1" hangingPunct="1"/>
            <a:r>
              <a:rPr lang="en-US" smtClean="0"/>
              <a:t>Enforces The Idea Of “Value” For The Money</a:t>
            </a:r>
          </a:p>
          <a:p>
            <a:pPr eaLnBrk="1" hangingPunct="1"/>
            <a:r>
              <a:rPr lang="en-US" smtClean="0"/>
              <a:t>Takes Into Account:</a:t>
            </a:r>
          </a:p>
          <a:p>
            <a:pPr lvl="1" eaLnBrk="1" hangingPunct="1"/>
            <a:r>
              <a:rPr lang="en-US" smtClean="0"/>
              <a:t>Cost To Produce</a:t>
            </a:r>
          </a:p>
          <a:p>
            <a:pPr lvl="1" eaLnBrk="1" hangingPunct="1"/>
            <a:r>
              <a:rPr lang="en-US" smtClean="0"/>
              <a:t>What Competitors Are Charging</a:t>
            </a:r>
          </a:p>
          <a:p>
            <a:pPr lvl="1" eaLnBrk="1" hangingPunct="1"/>
            <a:r>
              <a:rPr lang="en-US" smtClean="0"/>
              <a:t>What Customers Are Willing To Pay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b="1" smtClean="0">
                <a:solidFill>
                  <a:srgbClr val="7B9899"/>
                </a:solidFill>
              </a:rPr>
              <a:t>How Government Affects Selling Price</a:t>
            </a:r>
          </a:p>
        </p:txBody>
      </p:sp>
      <p:sp>
        <p:nvSpPr>
          <p:cNvPr id="32771" name="Content Placeholder 2"/>
          <p:cNvSpPr>
            <a:spLocks noGrp="1"/>
          </p:cNvSpPr>
          <p:nvPr>
            <p:ph sz="quarter" idx="1"/>
          </p:nvPr>
        </p:nvSpPr>
        <p:spPr>
          <a:xfrm>
            <a:off x="301625" y="1527175"/>
            <a:ext cx="8504238" cy="4572000"/>
          </a:xfrm>
        </p:spPr>
        <p:txBody>
          <a:bodyPr/>
          <a:lstStyle/>
          <a:p>
            <a:pPr lvl="1" eaLnBrk="1" hangingPunct="1">
              <a:buFont typeface="Arial" charset="0"/>
              <a:buChar char="–"/>
            </a:pPr>
            <a:r>
              <a:rPr lang="en-US" smtClean="0"/>
              <a:t>Regulations and Laws  Can Affect What Companies Will Charge. </a:t>
            </a:r>
          </a:p>
          <a:p>
            <a:pPr lvl="1" eaLnBrk="1" hangingPunct="1">
              <a:buFont typeface="Arial" charset="0"/>
              <a:buChar char="–"/>
            </a:pPr>
            <a:r>
              <a:rPr lang="en-US" smtClean="0"/>
              <a:t>Tariffs And Additional Taxes (Think Gasoline) Can Significantly Change Prices</a:t>
            </a:r>
          </a:p>
          <a:p>
            <a:pPr lvl="2" eaLnBrk="1" hangingPunct="1">
              <a:buFont typeface="Arial" charset="0"/>
              <a:buChar char="•"/>
            </a:pPr>
            <a:r>
              <a:rPr lang="en-US" smtClean="0"/>
              <a:t>The Price Of Gas In NC vs. SC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sz="2400" b="1" smtClean="0">
                <a:solidFill>
                  <a:srgbClr val="7B9899"/>
                </a:solidFill>
              </a:rPr>
              <a:t>How Competition Can Affect Selling Price</a:t>
            </a:r>
          </a:p>
        </p:txBody>
      </p:sp>
      <p:sp>
        <p:nvSpPr>
          <p:cNvPr id="33795" name="Content Placeholder 2"/>
          <p:cNvSpPr>
            <a:spLocks noGrp="1"/>
          </p:cNvSpPr>
          <p:nvPr>
            <p:ph sz="quarter" idx="1"/>
          </p:nvPr>
        </p:nvSpPr>
        <p:spPr>
          <a:xfrm>
            <a:off x="457200" y="1600200"/>
            <a:ext cx="8229600" cy="4800600"/>
          </a:xfrm>
        </p:spPr>
        <p:txBody>
          <a:bodyPr/>
          <a:lstStyle/>
          <a:p>
            <a:pPr lvl="1" eaLnBrk="1" hangingPunct="1">
              <a:buFont typeface="Arial" charset="0"/>
              <a:buChar char="–"/>
            </a:pPr>
            <a:r>
              <a:rPr lang="en-US" smtClean="0"/>
              <a:t>If Competition Raises Its Prices, A Company Might Be Able To Make More Profit By Raising Prices</a:t>
            </a:r>
          </a:p>
          <a:p>
            <a:pPr lvl="1" eaLnBrk="1" hangingPunct="1">
              <a:buFont typeface="Arial" charset="0"/>
              <a:buChar char="–"/>
            </a:pPr>
            <a:endParaRPr lang="en-US" smtClean="0"/>
          </a:p>
          <a:p>
            <a:pPr lvl="1" eaLnBrk="1" hangingPunct="1">
              <a:buFont typeface="Arial" charset="0"/>
              <a:buChar char="–"/>
            </a:pPr>
            <a:endParaRPr lang="en-US" smtClean="0"/>
          </a:p>
          <a:p>
            <a:pPr lvl="1" eaLnBrk="1" hangingPunct="1">
              <a:buFont typeface="Arial" charset="0"/>
              <a:buChar char="–"/>
            </a:pPr>
            <a:r>
              <a:rPr lang="en-US" smtClean="0"/>
              <a:t>The Opposite Is True For Lowering Prices</a:t>
            </a:r>
          </a:p>
          <a:p>
            <a:pPr eaLnBrk="1" hangingPunct="1">
              <a:buFont typeface="Arial" charset="0"/>
              <a:buNone/>
            </a:pPr>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buFont typeface="Arial" pitchFamily="34" charset="0"/>
              <a:buNone/>
              <a:defRPr/>
            </a:pPr>
            <a:r>
              <a:rPr lang="en-US" sz="2400" b="1" dirty="0" smtClean="0"/>
              <a:t>How The Nature Of A Business Can Affect Selling Price</a:t>
            </a:r>
            <a:endParaRPr lang="en-US" sz="2400" b="1" dirty="0"/>
          </a:p>
        </p:txBody>
      </p:sp>
      <p:sp>
        <p:nvSpPr>
          <p:cNvPr id="34819" name="Content Placeholder 2"/>
          <p:cNvSpPr>
            <a:spLocks noGrp="1"/>
          </p:cNvSpPr>
          <p:nvPr>
            <p:ph sz="quarter" idx="1"/>
          </p:nvPr>
        </p:nvSpPr>
        <p:spPr>
          <a:xfrm>
            <a:off x="301625" y="1527175"/>
            <a:ext cx="8504238" cy="4572000"/>
          </a:xfrm>
        </p:spPr>
        <p:txBody>
          <a:bodyPr/>
          <a:lstStyle/>
          <a:p>
            <a:pPr lvl="1" eaLnBrk="1" hangingPunct="1">
              <a:buFont typeface="Arial" charset="0"/>
              <a:buChar char="–"/>
            </a:pPr>
            <a:r>
              <a:rPr lang="en-US" b="1" smtClean="0"/>
              <a:t>How Much Competition Does Your Business Have In The Area Or Online?</a:t>
            </a:r>
          </a:p>
          <a:p>
            <a:pPr lvl="1" eaLnBrk="1" hangingPunct="1">
              <a:buFont typeface="Arial" charset="0"/>
              <a:buChar char="–"/>
            </a:pPr>
            <a:r>
              <a:rPr lang="en-US" b="1" smtClean="0"/>
              <a:t>Are You Selling Big Ticket Or Inexpensive Items?</a:t>
            </a:r>
          </a:p>
          <a:p>
            <a:pPr lvl="1" eaLnBrk="1" hangingPunct="1">
              <a:buFont typeface="Arial" charset="0"/>
              <a:buChar char="–"/>
            </a:pPr>
            <a:r>
              <a:rPr lang="en-US" b="1" smtClean="0"/>
              <a:t>Are Your Products Seasonal?</a:t>
            </a:r>
          </a:p>
          <a:p>
            <a:pPr lvl="1" eaLnBrk="1" hangingPunct="1">
              <a:buFont typeface="Arial" charset="0"/>
              <a:buChar char="–"/>
            </a:pPr>
            <a:r>
              <a:rPr lang="en-US" b="1" smtClean="0"/>
              <a:t>Are You The Industry Leader Or A Follower?</a:t>
            </a:r>
          </a:p>
          <a:p>
            <a:pPr lvl="1" eaLnBrk="1" hangingPunct="1">
              <a:buFont typeface="Arial" charset="0"/>
              <a:buChar char="–"/>
            </a:pPr>
            <a:r>
              <a:rPr lang="en-US" b="1" smtClean="0"/>
              <a:t>How are you Positioning your product?</a:t>
            </a:r>
          </a:p>
          <a:p>
            <a:pPr lvl="1" eaLnBrk="1" hangingPunct="1">
              <a:buFont typeface="Arial" charset="0"/>
              <a:buChar char="–"/>
            </a:pPr>
            <a:r>
              <a:rPr lang="en-US" b="1" smtClean="0"/>
              <a:t>What is your brand image?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304800"/>
            <a:ext cx="8229600" cy="762000"/>
          </a:xfrm>
        </p:spPr>
        <p:txBody>
          <a:bodyPr/>
          <a:lstStyle/>
          <a:p>
            <a:pPr eaLnBrk="1" hangingPunct="1"/>
            <a:r>
              <a:rPr lang="en-US" b="1" dirty="0" smtClean="0">
                <a:solidFill>
                  <a:srgbClr val="7B9899"/>
                </a:solidFill>
              </a:rPr>
              <a:t>What Is Being Priced?</a:t>
            </a:r>
          </a:p>
        </p:txBody>
      </p:sp>
      <p:sp>
        <p:nvSpPr>
          <p:cNvPr id="15363" name="Content Placeholder 2"/>
          <p:cNvSpPr>
            <a:spLocks noGrp="1"/>
          </p:cNvSpPr>
          <p:nvPr>
            <p:ph sz="quarter" idx="1"/>
          </p:nvPr>
        </p:nvSpPr>
        <p:spPr>
          <a:xfrm>
            <a:off x="457200" y="2286000"/>
            <a:ext cx="8229600" cy="3840163"/>
          </a:xfrm>
        </p:spPr>
        <p:txBody>
          <a:bodyPr/>
          <a:lstStyle/>
          <a:p>
            <a:pPr eaLnBrk="1" hangingPunct="1"/>
            <a:r>
              <a:rPr lang="en-US" smtClean="0"/>
              <a:t>The Good or Service itself</a:t>
            </a:r>
          </a:p>
          <a:p>
            <a:pPr eaLnBrk="1" hangingPunct="1"/>
            <a:r>
              <a:rPr lang="en-US" smtClean="0"/>
              <a:t>Any additional services or warranties</a:t>
            </a:r>
          </a:p>
          <a:p>
            <a:pPr eaLnBrk="1" hangingPunct="1"/>
            <a:r>
              <a:rPr lang="en-US" smtClean="0"/>
              <a:t>The Benefit or Value to the customer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z="2400" b="1" smtClean="0">
                <a:solidFill>
                  <a:srgbClr val="7B9899"/>
                </a:solidFill>
              </a:rPr>
              <a:t>How Pricing Affects Product/Service Management Decisions</a:t>
            </a:r>
          </a:p>
        </p:txBody>
      </p:sp>
      <p:sp>
        <p:nvSpPr>
          <p:cNvPr id="16387" name="Content Placeholder 2"/>
          <p:cNvSpPr>
            <a:spLocks noGrp="1"/>
          </p:cNvSpPr>
          <p:nvPr>
            <p:ph sz="quarter" idx="1"/>
          </p:nvPr>
        </p:nvSpPr>
        <p:spPr>
          <a:xfrm>
            <a:off x="457200" y="2362200"/>
            <a:ext cx="8229600" cy="3763963"/>
          </a:xfrm>
        </p:spPr>
        <p:txBody>
          <a:bodyPr/>
          <a:lstStyle/>
          <a:p>
            <a:pPr eaLnBrk="1" hangingPunct="1"/>
            <a:r>
              <a:rPr lang="en-US" smtClean="0"/>
              <a:t>Pricing affects the quantity the customers will purchase. Will the company sell enough product to make a profit at that price?</a:t>
            </a:r>
          </a:p>
          <a:p>
            <a:pPr lvl="1" eaLnBrk="1" hangingPunct="1"/>
            <a:r>
              <a:rPr lang="en-US" smtClean="0"/>
              <a:t>Decisions On Whether To Expand A Product Line Or Close It Are Related To What Price Can Be Charged.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sz="2400" b="1" dirty="0" smtClean="0"/>
              <a:t>How Pricing Affects Place (Distribution) Decisions</a:t>
            </a:r>
          </a:p>
        </p:txBody>
      </p:sp>
      <p:sp>
        <p:nvSpPr>
          <p:cNvPr id="17411" name="Content Placeholder 2"/>
          <p:cNvSpPr>
            <a:spLocks noGrp="1"/>
          </p:cNvSpPr>
          <p:nvPr>
            <p:ph sz="quarter" idx="1"/>
          </p:nvPr>
        </p:nvSpPr>
        <p:spPr>
          <a:xfrm>
            <a:off x="301625" y="1527175"/>
            <a:ext cx="8504238" cy="4572000"/>
          </a:xfrm>
        </p:spPr>
        <p:txBody>
          <a:bodyPr/>
          <a:lstStyle/>
          <a:p>
            <a:pPr eaLnBrk="1" hangingPunct="1">
              <a:buFont typeface="Arial" charset="0"/>
              <a:buChar char="•"/>
            </a:pPr>
            <a:r>
              <a:rPr lang="en-US" smtClean="0"/>
              <a:t>Shipping Products Long Distances Can Significantly Increase The Price Of An Item</a:t>
            </a:r>
          </a:p>
          <a:p>
            <a:pPr eaLnBrk="1" hangingPunct="1">
              <a:buFont typeface="Arial" charset="0"/>
              <a:buChar char="•"/>
            </a:pPr>
            <a:r>
              <a:rPr lang="en-US" smtClean="0"/>
              <a:t>Knowing What Customers Are Willing To Pay, what Competitors Are Charging, And Then Determining the Cost To Produce And Ship The Item Have To Be Considered When Setting Prices.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buFont typeface="Arial" pitchFamily="34" charset="0"/>
              <a:buNone/>
              <a:defRPr/>
            </a:pPr>
            <a:r>
              <a:rPr lang="en-US" b="1" dirty="0" smtClean="0"/>
              <a:t>How Pricing Affects Promotion Decisions</a:t>
            </a:r>
            <a:endParaRPr lang="en-US" dirty="0"/>
          </a:p>
        </p:txBody>
      </p:sp>
      <p:sp>
        <p:nvSpPr>
          <p:cNvPr id="18435" name="Content Placeholder 2"/>
          <p:cNvSpPr>
            <a:spLocks noGrp="1"/>
          </p:cNvSpPr>
          <p:nvPr>
            <p:ph sz="quarter" idx="1"/>
          </p:nvPr>
        </p:nvSpPr>
        <p:spPr>
          <a:xfrm>
            <a:off x="301625" y="1527175"/>
            <a:ext cx="8504238" cy="4572000"/>
          </a:xfrm>
        </p:spPr>
        <p:txBody>
          <a:bodyPr/>
          <a:lstStyle/>
          <a:p>
            <a:pPr eaLnBrk="1" hangingPunct="1">
              <a:buFont typeface="Arial" charset="0"/>
              <a:buChar char="•"/>
            </a:pPr>
            <a:r>
              <a:rPr lang="en-US" smtClean="0"/>
              <a:t>When Setting Prices And Promotion Plans The Company Must Consider:</a:t>
            </a:r>
          </a:p>
          <a:p>
            <a:pPr lvl="1" eaLnBrk="1" hangingPunct="1">
              <a:buFont typeface="Arial" charset="0"/>
              <a:buChar char="–"/>
            </a:pPr>
            <a:r>
              <a:rPr lang="en-US" b="1" smtClean="0"/>
              <a:t>Is The Company Trying To Break Into An Existing Market? </a:t>
            </a:r>
            <a:r>
              <a:rPr lang="en-US" smtClean="0"/>
              <a:t>(then the price needs to be lower than the competition)</a:t>
            </a:r>
          </a:p>
          <a:p>
            <a:pPr lvl="1" eaLnBrk="1" hangingPunct="1">
              <a:buFont typeface="Arial" charset="0"/>
              <a:buChar char="–"/>
            </a:pPr>
            <a:r>
              <a:rPr lang="en-US" b="1" smtClean="0"/>
              <a:t>Is It Trying To Expand Into New Markets?</a:t>
            </a:r>
          </a:p>
          <a:p>
            <a:pPr lvl="1" eaLnBrk="1" hangingPunct="1">
              <a:buFont typeface="Wingdings" pitchFamily="2" charset="2"/>
              <a:buNone/>
            </a:pPr>
            <a:r>
              <a:rPr lang="en-US" smtClean="0"/>
              <a:t>    (if the company is the first one to introduce the product to the market, the pricing can be high)</a:t>
            </a:r>
          </a:p>
          <a:p>
            <a:pPr lvl="1" eaLnBrk="1" hangingPunct="1">
              <a:buFont typeface="Arial" charset="0"/>
              <a:buChar char="–"/>
            </a:pPr>
            <a:r>
              <a:rPr lang="en-US" b="1" smtClean="0"/>
              <a:t>What Is The Competition Doing?</a:t>
            </a:r>
          </a:p>
          <a:p>
            <a:pPr lvl="1" eaLnBrk="1" hangingPunct="1">
              <a:buFont typeface="Wingdings" pitchFamily="2" charset="2"/>
              <a:buNone/>
            </a:pPr>
            <a:r>
              <a:rPr lang="en-US" b="1" smtClean="0"/>
              <a:t>     </a:t>
            </a:r>
            <a:r>
              <a:rPr lang="en-US" smtClean="0"/>
              <a:t>(competitive intelligence)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b="1" smtClean="0">
                <a:solidFill>
                  <a:srgbClr val="7B9899"/>
                </a:solidFill>
              </a:rPr>
              <a:t>Pricing Objectives</a:t>
            </a:r>
          </a:p>
        </p:txBody>
      </p:sp>
      <p:sp>
        <p:nvSpPr>
          <p:cNvPr id="19459" name="Content Placeholder 2"/>
          <p:cNvSpPr>
            <a:spLocks noGrp="1"/>
          </p:cNvSpPr>
          <p:nvPr>
            <p:ph sz="quarter" idx="1"/>
          </p:nvPr>
        </p:nvSpPr>
        <p:spPr>
          <a:xfrm>
            <a:off x="301625" y="1527175"/>
            <a:ext cx="8689975" cy="4572000"/>
          </a:xfrm>
        </p:spPr>
        <p:txBody>
          <a:bodyPr/>
          <a:lstStyle/>
          <a:p>
            <a:pPr eaLnBrk="1" hangingPunct="1"/>
            <a:r>
              <a:rPr lang="en-US" smtClean="0"/>
              <a:t>Pricing Objectives Are The Goals A Company Hopes To Achieve Through Its Pricing Decisions</a:t>
            </a:r>
          </a:p>
          <a:p>
            <a:pPr eaLnBrk="1" hangingPunct="1">
              <a:buFont typeface="Wingdings 2" pitchFamily="18" charset="2"/>
              <a:buNone/>
            </a:pPr>
            <a:endParaRPr lang="en-US" smtClean="0"/>
          </a:p>
          <a:p>
            <a:pPr eaLnBrk="1" hangingPunct="1">
              <a:buFont typeface="Courier New" pitchFamily="49" charset="0"/>
              <a:buChar char="o"/>
            </a:pPr>
            <a:r>
              <a:rPr lang="en-US" smtClean="0"/>
              <a:t>Profit maximization (make as much profit as possible)</a:t>
            </a:r>
          </a:p>
          <a:p>
            <a:pPr eaLnBrk="1" hangingPunct="1">
              <a:buFont typeface="Courier New" pitchFamily="49" charset="0"/>
              <a:buChar char="o"/>
            </a:pPr>
            <a:r>
              <a:rPr lang="en-US" smtClean="0"/>
              <a:t>Increase market share (take share away from the competition)</a:t>
            </a:r>
          </a:p>
          <a:p>
            <a:pPr eaLnBrk="1" hangingPunct="1">
              <a:buFont typeface="Courier New" pitchFamily="49" charset="0"/>
              <a:buChar char="o"/>
            </a:pPr>
            <a:r>
              <a:rPr lang="en-US" smtClean="0"/>
              <a:t>Maintain market share (stay  competitive)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z="2400" b="1" smtClean="0">
                <a:solidFill>
                  <a:srgbClr val="7B9899"/>
                </a:solidFill>
              </a:rPr>
              <a:t>Illegal pricing practices and pricing laws</a:t>
            </a:r>
          </a:p>
        </p:txBody>
      </p:sp>
      <p:sp>
        <p:nvSpPr>
          <p:cNvPr id="20483" name="Content Placeholder 2"/>
          <p:cNvSpPr>
            <a:spLocks noGrp="1"/>
          </p:cNvSpPr>
          <p:nvPr>
            <p:ph sz="quarter" idx="1"/>
          </p:nvPr>
        </p:nvSpPr>
        <p:spPr>
          <a:xfrm>
            <a:off x="301625" y="1527175"/>
            <a:ext cx="8504238" cy="4572000"/>
          </a:xfrm>
        </p:spPr>
        <p:txBody>
          <a:bodyPr/>
          <a:lstStyle/>
          <a:p>
            <a:pPr eaLnBrk="1" hangingPunct="1"/>
            <a:r>
              <a:rPr lang="en-US" sz="2200" b="1" smtClean="0"/>
              <a:t>Price Fixing :</a:t>
            </a:r>
            <a:r>
              <a:rPr lang="en-US" sz="2200" smtClean="0"/>
              <a:t> Collaborating With Other Companies (Competitors) To Set Prices For A Company’s Products</a:t>
            </a:r>
          </a:p>
          <a:p>
            <a:pPr eaLnBrk="1" hangingPunct="1">
              <a:buFont typeface="Wingdings 2" pitchFamily="18" charset="2"/>
              <a:buNone/>
            </a:pPr>
            <a:endParaRPr lang="en-US" sz="2200" smtClean="0"/>
          </a:p>
          <a:p>
            <a:pPr eaLnBrk="1" hangingPunct="1"/>
            <a:r>
              <a:rPr lang="en-US" sz="2200" b="1" smtClean="0"/>
              <a:t>Predatory Pricing :</a:t>
            </a:r>
            <a:r>
              <a:rPr lang="en-US" sz="2200" smtClean="0"/>
              <a:t> The Practice Of Selling A Product Or Service At A Very Low </a:t>
            </a:r>
            <a:r>
              <a:rPr lang="en-US" sz="2200" b="1" smtClean="0"/>
              <a:t>Price</a:t>
            </a:r>
            <a:r>
              <a:rPr lang="en-US" sz="2200" smtClean="0"/>
              <a:t>, Intending To Drive Competitors Out Of The Market</a:t>
            </a:r>
          </a:p>
          <a:p>
            <a:pPr eaLnBrk="1" hangingPunct="1">
              <a:buFont typeface="Wingdings 2" pitchFamily="18" charset="2"/>
              <a:buNone/>
            </a:pPr>
            <a:r>
              <a:rPr lang="en-US" sz="2200" smtClean="0"/>
              <a:t>	</a:t>
            </a:r>
          </a:p>
          <a:p>
            <a:pPr eaLnBrk="1" hangingPunct="1"/>
            <a:r>
              <a:rPr lang="en-US" sz="2200" b="1" smtClean="0"/>
              <a:t>Price Discrimination: </a:t>
            </a:r>
            <a:r>
              <a:rPr lang="en-US" sz="2200" smtClean="0"/>
              <a:t>Charging different prices to similar customers in similar situations to create unfair competition </a:t>
            </a:r>
          </a:p>
          <a:p>
            <a:pPr eaLnBrk="1" hangingPunct="1"/>
            <a:endParaRPr lang="en-US" sz="2200" smtClean="0"/>
          </a:p>
          <a:p>
            <a:pPr eaLnBrk="1" hangingPunct="1">
              <a:buFont typeface="Wingdings 2" pitchFamily="18" charset="2"/>
              <a:buNone/>
            </a:pPr>
            <a:endParaRPr lang="en-US" sz="22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400" b="1" dirty="0" smtClean="0">
                <a:solidFill>
                  <a:srgbClr val="7B9899"/>
                </a:solidFill>
              </a:rPr>
              <a:t>Illegal pricing practices and pricing laws</a:t>
            </a:r>
            <a:endParaRPr lang="en-US" sz="2400" dirty="0"/>
          </a:p>
        </p:txBody>
      </p:sp>
      <p:sp>
        <p:nvSpPr>
          <p:cNvPr id="21507" name="Content Placeholder 2"/>
          <p:cNvSpPr>
            <a:spLocks noGrp="1"/>
          </p:cNvSpPr>
          <p:nvPr>
            <p:ph sz="quarter" idx="1"/>
          </p:nvPr>
        </p:nvSpPr>
        <p:spPr>
          <a:xfrm>
            <a:off x="301625" y="1527175"/>
            <a:ext cx="8504238" cy="5102225"/>
          </a:xfrm>
        </p:spPr>
        <p:txBody>
          <a:bodyPr/>
          <a:lstStyle/>
          <a:p>
            <a:pPr eaLnBrk="1" hangingPunct="1"/>
            <a:r>
              <a:rPr lang="en-US" sz="2200" b="1" smtClean="0"/>
              <a:t>Bait-and-switch Advertising: </a:t>
            </a:r>
            <a:r>
              <a:rPr lang="en-US" sz="2200" smtClean="0"/>
              <a:t>Customers are "Baited" by advertising for a product or service at a low price and that advertised product is not available. The sales person tries to switch the customer to a more expensive product. (the company never intended to sell the advertised product) (this is not a rain-check situation where a company is simply out of a product)</a:t>
            </a:r>
          </a:p>
          <a:p>
            <a:pPr eaLnBrk="1" hangingPunct="1">
              <a:buFont typeface="Wingdings 2" pitchFamily="18" charset="2"/>
              <a:buNone/>
            </a:pPr>
            <a:endParaRPr lang="en-US" sz="2200" smtClean="0"/>
          </a:p>
          <a:p>
            <a:pPr eaLnBrk="1" hangingPunct="1"/>
            <a:r>
              <a:rPr lang="en-US" sz="2200" b="1" smtClean="0"/>
              <a:t>Dumping: </a:t>
            </a:r>
            <a:r>
              <a:rPr lang="en-US" sz="2200" smtClean="0"/>
              <a:t>foreign producers offer their products to domestic consumers at lower prices than the domestic producers can afford to sell at (below market pricing)</a:t>
            </a:r>
            <a:endParaRPr lang="en-US" sz="2200" b="1"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260</TotalTime>
  <Words>1042</Words>
  <Application>Microsoft Office PowerPoint</Application>
  <PresentationFormat>On-screen Show (4:3)</PresentationFormat>
  <Paragraphs>99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Civic</vt:lpstr>
      <vt:lpstr>3.06</vt:lpstr>
      <vt:lpstr>Characteristics Of Effective Pricing</vt:lpstr>
      <vt:lpstr>What Is Being Priced?</vt:lpstr>
      <vt:lpstr>How Pricing Affects Product/Service Management Decisions</vt:lpstr>
      <vt:lpstr>How Pricing Affects Place (Distribution) Decisions</vt:lpstr>
      <vt:lpstr>How Pricing Affects Promotion Decisions</vt:lpstr>
      <vt:lpstr>Pricing Objectives</vt:lpstr>
      <vt:lpstr>Illegal pricing practices and pricing laws</vt:lpstr>
      <vt:lpstr>Illegal pricing practices and pricing laws</vt:lpstr>
      <vt:lpstr>Illegal pricing practices and pricing laws</vt:lpstr>
      <vt:lpstr>Ethical Considerations In Setting Prices</vt:lpstr>
      <vt:lpstr>Positive Effects Of Pricing Laws</vt:lpstr>
      <vt:lpstr>Negative Effects Of Pricing Laws</vt:lpstr>
      <vt:lpstr>Other pricing tactics</vt:lpstr>
      <vt:lpstr>Identify Ways That The Use Of Technology Impacts The Pricing Function</vt:lpstr>
      <vt:lpstr>The Selling Price</vt:lpstr>
      <vt:lpstr>Retail Price Vs. Selling Price</vt:lpstr>
      <vt:lpstr>Importance Of Selling Price</vt:lpstr>
      <vt:lpstr>Factors Affecting Selling Price</vt:lpstr>
      <vt:lpstr>How Government Affects Selling Price</vt:lpstr>
      <vt:lpstr>How Competition Can Affect Selling Price</vt:lpstr>
      <vt:lpstr>How The Nature Of A Business Can Affect Selling Price</vt:lpstr>
    </vt:vector>
  </TitlesOfParts>
  <Company>Guilford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3.00  Understand product/service management, pricing and channel management.</dc:title>
  <dc:creator>art.close</dc:creator>
  <cp:lastModifiedBy>Cassidy Brauns</cp:lastModifiedBy>
  <cp:revision>99</cp:revision>
  <dcterms:created xsi:type="dcterms:W3CDTF">2011-10-26T16:34:04Z</dcterms:created>
  <dcterms:modified xsi:type="dcterms:W3CDTF">2013-01-31T15:06:10Z</dcterms:modified>
</cp:coreProperties>
</file>