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0" r:id="rId4"/>
    <p:sldId id="266" r:id="rId5"/>
    <p:sldId id="258" r:id="rId6"/>
    <p:sldId id="261" r:id="rId7"/>
    <p:sldId id="264" r:id="rId8"/>
    <p:sldId id="265" r:id="rId9"/>
    <p:sldId id="263" r:id="rId10"/>
    <p:sldId id="259" r:id="rId11"/>
    <p:sldId id="26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7279C-EE21-4337-A01B-BBB85FAAD745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02158-B8D6-4410-B0FD-DBF91003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30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3D9-EFEA-4975-8ED2-0A8E09D1B43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DE3-7821-46AA-B3B8-8F6314200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38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3D9-EFEA-4975-8ED2-0A8E09D1B43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DE3-7821-46AA-B3B8-8F6314200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1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3D9-EFEA-4975-8ED2-0A8E09D1B43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DE3-7821-46AA-B3B8-8F6314200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97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3D9-EFEA-4975-8ED2-0A8E09D1B43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DE3-7821-46AA-B3B8-8F6314200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171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3D9-EFEA-4975-8ED2-0A8E09D1B43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DE3-7821-46AA-B3B8-8F6314200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5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3D9-EFEA-4975-8ED2-0A8E09D1B43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DE3-7821-46AA-B3B8-8F6314200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13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3D9-EFEA-4975-8ED2-0A8E09D1B43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DE3-7821-46AA-B3B8-8F6314200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025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3D9-EFEA-4975-8ED2-0A8E09D1B43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DE3-7821-46AA-B3B8-8F6314200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387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3D9-EFEA-4975-8ED2-0A8E09D1B43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DE3-7821-46AA-B3B8-8F6314200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289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3D9-EFEA-4975-8ED2-0A8E09D1B43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DE3-7821-46AA-B3B8-8F6314200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474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3D9-EFEA-4975-8ED2-0A8E09D1B43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EDE3-7821-46AA-B3B8-8F6314200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46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323D9-EFEA-4975-8ED2-0A8E09D1B43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FEDE3-7821-46AA-B3B8-8F6314200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137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SEM1 3.07</a:t>
            </a:r>
            <a:b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A - Promotion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PE – Develop content for use in marketing communications to create interest in product/business/idea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 smtClean="0">
                <a:solidFill>
                  <a:srgbClr val="FF0000"/>
                </a:solidFill>
              </a:rPr>
              <a:t>PI – Write e-mail marketing copy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PI – Execute targeted e-mails</a:t>
            </a:r>
          </a:p>
          <a:p>
            <a:endParaRPr lang="en-US" sz="3600" b="1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1862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 smtClean="0"/>
              <a:t>Targeted e-mail procedures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Create e-mail lists</a:t>
            </a:r>
          </a:p>
          <a:p>
            <a:pPr lvl="1"/>
            <a:r>
              <a:rPr lang="en-US" dirty="0" smtClean="0"/>
              <a:t>Select recipients more likely to respond</a:t>
            </a:r>
          </a:p>
          <a:p>
            <a:pPr lvl="1"/>
            <a:r>
              <a:rPr lang="en-US" dirty="0" smtClean="0"/>
              <a:t>If possible choose recipients that have signed up</a:t>
            </a:r>
          </a:p>
          <a:p>
            <a:r>
              <a:rPr lang="en-US" b="1" dirty="0" smtClean="0"/>
              <a:t>Create a signature</a:t>
            </a:r>
          </a:p>
          <a:p>
            <a:pPr lvl="1"/>
            <a:r>
              <a:rPr lang="en-US" dirty="0" smtClean="0"/>
              <a:t>Name, company, contact info, benefit, close</a:t>
            </a:r>
          </a:p>
          <a:p>
            <a:r>
              <a:rPr lang="en-US" b="1" dirty="0" smtClean="0"/>
              <a:t>Create the email</a:t>
            </a:r>
          </a:p>
          <a:p>
            <a:pPr lvl="1"/>
            <a:r>
              <a:rPr lang="en-US" dirty="0" smtClean="0"/>
              <a:t>Develop personalized, benefit focused &amp; relevant content – subject line must be “catchy” (hook)</a:t>
            </a:r>
          </a:p>
          <a:p>
            <a:r>
              <a:rPr lang="en-US" b="1" dirty="0" smtClean="0"/>
              <a:t>Choose an e-mailing distribution technique</a:t>
            </a:r>
          </a:p>
          <a:p>
            <a:pPr lvl="1"/>
            <a:r>
              <a:rPr lang="en-US" dirty="0" smtClean="0"/>
              <a:t>BCC – when you do not use software</a:t>
            </a:r>
          </a:p>
          <a:p>
            <a:pPr lvl="1"/>
            <a:r>
              <a:rPr lang="en-US" dirty="0" smtClean="0"/>
              <a:t>Bulk e-mail software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0200"/>
            <a:ext cx="1371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36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Targeted e-mail procedures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Conduct a test run</a:t>
            </a:r>
          </a:p>
          <a:p>
            <a:pPr lvl="1"/>
            <a:r>
              <a:rPr lang="en-US" dirty="0"/>
              <a:t>Make corrections and test again</a:t>
            </a:r>
          </a:p>
          <a:p>
            <a:r>
              <a:rPr lang="en-US" b="1" dirty="0" smtClean="0"/>
              <a:t>Send the email</a:t>
            </a:r>
          </a:p>
          <a:p>
            <a:r>
              <a:rPr lang="en-US" b="1" dirty="0" smtClean="0"/>
              <a:t>Manage the distribution list</a:t>
            </a:r>
          </a:p>
          <a:p>
            <a:pPr lvl="1"/>
            <a:r>
              <a:rPr lang="en-US" dirty="0" smtClean="0"/>
              <a:t>Delete or fix bad or unwanted addresses</a:t>
            </a:r>
          </a:p>
          <a:p>
            <a:r>
              <a:rPr lang="en-US" b="1" dirty="0" smtClean="0"/>
              <a:t>Provide follow-up service</a:t>
            </a:r>
          </a:p>
          <a:p>
            <a:pPr lvl="1"/>
            <a:r>
              <a:rPr lang="en-US" dirty="0" smtClean="0"/>
              <a:t>Adequate # of customer service personnel should be able to respond within 24 hours – this can be automated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Track the results</a:t>
            </a:r>
          </a:p>
          <a:p>
            <a:pPr lvl="1"/>
            <a:r>
              <a:rPr lang="en-US" dirty="0" smtClean="0"/>
              <a:t>Have customer service ask what prompted the inquiry </a:t>
            </a:r>
          </a:p>
          <a:p>
            <a:pPr lvl="1"/>
            <a:r>
              <a:rPr lang="en-US" dirty="0" smtClean="0"/>
              <a:t>Monitor the activity on the web pages targeted by the email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84445"/>
            <a:ext cx="1257300" cy="120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1" y="830981"/>
            <a:ext cx="1904999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0"/>
            <a:ext cx="147828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038600"/>
            <a:ext cx="1524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39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b="1" dirty="0" smtClean="0"/>
              <a:t>Let’s create 2 SEM e-mails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10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Students will work independently at home and create 2 emails – One good(s) and one service product</a:t>
            </a:r>
          </a:p>
          <a:p>
            <a:pPr lvl="1"/>
            <a:r>
              <a:rPr lang="en-US" dirty="0" smtClean="0"/>
              <a:t>One will be targeted towards recipients that might be interested in purchasing season tickets for the new UNC – Charlotte 2013 football season</a:t>
            </a:r>
          </a:p>
          <a:p>
            <a:pPr lvl="1"/>
            <a:r>
              <a:rPr lang="en-US" dirty="0" smtClean="0"/>
              <a:t>One will be targeted towards recipients that might be interested in purchasing a sports or entertainment product (good) of your choice</a:t>
            </a:r>
          </a:p>
          <a:p>
            <a:pPr lvl="1"/>
            <a:r>
              <a:rPr lang="en-US" dirty="0" smtClean="0"/>
              <a:t>Follow the rubric to maximize your grade!</a:t>
            </a:r>
          </a:p>
          <a:p>
            <a:pPr lvl="1"/>
            <a:r>
              <a:rPr lang="en-US" dirty="0" smtClean="0"/>
              <a:t>Each email must contain at least </a:t>
            </a:r>
            <a:r>
              <a:rPr lang="en-US" dirty="0" smtClean="0"/>
              <a:t>2 BRIEF paragraphs</a:t>
            </a:r>
            <a:endParaRPr lang="en-US" dirty="0" smtClean="0"/>
          </a:p>
          <a:p>
            <a:pPr lvl="1"/>
            <a:r>
              <a:rPr lang="en-US" dirty="0" smtClean="0"/>
              <a:t>Print each email and bring into class for presentation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"/>
            <a:ext cx="2266950" cy="120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64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Types of e-mails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Plain text</a:t>
            </a:r>
          </a:p>
          <a:p>
            <a:pPr lvl="1"/>
            <a:r>
              <a:rPr lang="en-US" dirty="0" smtClean="0"/>
              <a:t>Easy to create &amp; least expensive</a:t>
            </a:r>
          </a:p>
          <a:p>
            <a:pPr lvl="1"/>
            <a:r>
              <a:rPr lang="en-US" dirty="0" smtClean="0"/>
              <a:t>Most common type</a:t>
            </a:r>
          </a:p>
          <a:p>
            <a:pPr lvl="1"/>
            <a:r>
              <a:rPr lang="en-US" dirty="0" smtClean="0"/>
              <a:t>Text formatted to be pleasant to the eye</a:t>
            </a:r>
          </a:p>
          <a:p>
            <a:pPr lvl="1"/>
            <a:r>
              <a:rPr lang="en-US" dirty="0" smtClean="0"/>
              <a:t>May contain links</a:t>
            </a:r>
          </a:p>
          <a:p>
            <a:r>
              <a:rPr lang="en-US" b="1" dirty="0" smtClean="0"/>
              <a:t>HTML </a:t>
            </a:r>
          </a:p>
          <a:p>
            <a:pPr lvl="1"/>
            <a:r>
              <a:rPr lang="en-US" dirty="0" smtClean="0"/>
              <a:t>May look like web pages</a:t>
            </a:r>
          </a:p>
          <a:p>
            <a:pPr lvl="1"/>
            <a:r>
              <a:rPr lang="en-US" dirty="0" smtClean="0"/>
              <a:t>Supported by multiple e-mails</a:t>
            </a:r>
          </a:p>
          <a:p>
            <a:pPr lvl="1"/>
            <a:r>
              <a:rPr lang="en-US" dirty="0" smtClean="0"/>
              <a:t>Longer download time &amp; space</a:t>
            </a:r>
          </a:p>
          <a:p>
            <a:r>
              <a:rPr lang="en-US" b="1" dirty="0" smtClean="0"/>
              <a:t>Rich media</a:t>
            </a:r>
          </a:p>
          <a:p>
            <a:pPr lvl="1"/>
            <a:r>
              <a:rPr lang="en-US" dirty="0" smtClean="0"/>
              <a:t>Expensive &amp; complicated with video, graphics &amp; sound</a:t>
            </a:r>
          </a:p>
          <a:p>
            <a:pPr lvl="1"/>
            <a:r>
              <a:rPr lang="en-US" dirty="0" smtClean="0"/>
              <a:t>Require tech knowledge, extra space and internet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3335" y="2971800"/>
            <a:ext cx="329088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819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02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to consider before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3300" b="1" dirty="0" smtClean="0"/>
              <a:t>Timing of e-mails</a:t>
            </a:r>
            <a:r>
              <a:rPr lang="en-US" b="1" dirty="0" smtClean="0"/>
              <a:t>	</a:t>
            </a:r>
          </a:p>
          <a:p>
            <a:pPr lvl="1"/>
            <a:r>
              <a:rPr lang="en-US" dirty="0" smtClean="0"/>
              <a:t>Frequency – daily, weekly, monthly, quarterly</a:t>
            </a:r>
          </a:p>
          <a:p>
            <a:pPr lvl="1"/>
            <a:r>
              <a:rPr lang="en-US" dirty="0" smtClean="0"/>
              <a:t>Delivery time – time and date </a:t>
            </a:r>
          </a:p>
          <a:p>
            <a:r>
              <a:rPr lang="en-US" sz="3300" b="1" dirty="0" smtClean="0"/>
              <a:t>Distribution methods </a:t>
            </a:r>
          </a:p>
          <a:p>
            <a:pPr lvl="1"/>
            <a:r>
              <a:rPr lang="en-US" dirty="0" smtClean="0"/>
              <a:t>Full service firms  </a:t>
            </a:r>
          </a:p>
          <a:p>
            <a:pPr lvl="2"/>
            <a:r>
              <a:rPr lang="en-US" sz="2800" dirty="0" smtClean="0"/>
              <a:t>Most expensive, suggest target markets, create all content, execute mailings, track results &amp; longer lead time</a:t>
            </a:r>
          </a:p>
          <a:p>
            <a:pPr lvl="1"/>
            <a:r>
              <a:rPr lang="en-US" dirty="0" smtClean="0"/>
              <a:t>Hosting services – </a:t>
            </a:r>
          </a:p>
          <a:p>
            <a:pPr lvl="2"/>
            <a:r>
              <a:rPr lang="en-US" sz="2800" dirty="0" smtClean="0"/>
              <a:t>Monthly fee based on mailings </a:t>
            </a:r>
          </a:p>
          <a:p>
            <a:pPr lvl="1"/>
            <a:r>
              <a:rPr lang="en-US" dirty="0" smtClean="0"/>
              <a:t>In-house – </a:t>
            </a:r>
          </a:p>
          <a:p>
            <a:pPr lvl="2"/>
            <a:r>
              <a:rPr lang="en-US" sz="2800" dirty="0" smtClean="0"/>
              <a:t>Cost not tied to mailings, control of all content, can make changes, requires e-mail software or use BCC distribution</a:t>
            </a:r>
          </a:p>
          <a:p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7935" y="3810001"/>
            <a:ext cx="1905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2" y="914400"/>
            <a:ext cx="1803934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828"/>
            <a:ext cx="1219200" cy="151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44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 dirty="0"/>
              <a:t>What to consider 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b="1" dirty="0"/>
              <a:t>Safety/security</a:t>
            </a:r>
          </a:p>
          <a:p>
            <a:pPr lvl="1"/>
            <a:r>
              <a:rPr lang="en-US" dirty="0"/>
              <a:t>Business privacy policy – type of data </a:t>
            </a:r>
            <a:r>
              <a:rPr lang="en-US" dirty="0" smtClean="0"/>
              <a:t>collected &amp;  </a:t>
            </a:r>
            <a:r>
              <a:rPr lang="en-US" dirty="0"/>
              <a:t>how </a:t>
            </a:r>
            <a:r>
              <a:rPr lang="en-US" dirty="0" smtClean="0"/>
              <a:t>the company will use/distribute the data</a:t>
            </a:r>
          </a:p>
          <a:p>
            <a:pPr lvl="2"/>
            <a:r>
              <a:rPr lang="en-US" dirty="0" smtClean="0"/>
              <a:t>Include the privacy policy in all emails</a:t>
            </a:r>
            <a:endParaRPr lang="en-US" dirty="0"/>
          </a:p>
          <a:p>
            <a:pPr lvl="1"/>
            <a:r>
              <a:rPr lang="en-US" dirty="0"/>
              <a:t>Establish trust by being honest and </a:t>
            </a:r>
            <a:r>
              <a:rPr lang="en-US" dirty="0" smtClean="0"/>
              <a:t>non-threatening</a:t>
            </a:r>
          </a:p>
          <a:p>
            <a:pPr lvl="2"/>
            <a:r>
              <a:rPr lang="en-US" dirty="0" smtClean="0"/>
              <a:t>Consider a guarantee or money back policy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129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19625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2209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62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Establish e-mail recipients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customers </a:t>
            </a:r>
          </a:p>
          <a:p>
            <a:pPr lvl="1"/>
            <a:r>
              <a:rPr lang="en-US" dirty="0" smtClean="0"/>
              <a:t>Companies will also purchase e-mail lists</a:t>
            </a:r>
          </a:p>
          <a:p>
            <a:pPr lvl="1"/>
            <a:r>
              <a:rPr lang="en-US" dirty="0" smtClean="0"/>
              <a:t>Need to make sure recipients are target market</a:t>
            </a:r>
          </a:p>
          <a:p>
            <a:r>
              <a:rPr lang="en-US" dirty="0" smtClean="0"/>
              <a:t>Current customers</a:t>
            </a:r>
          </a:p>
          <a:p>
            <a:pPr lvl="1"/>
            <a:r>
              <a:rPr lang="en-US" dirty="0" smtClean="0"/>
              <a:t>Many may opted to receive timely information</a:t>
            </a:r>
          </a:p>
          <a:p>
            <a:r>
              <a:rPr lang="en-US" dirty="0" smtClean="0"/>
              <a:t>Newsletter subscribers</a:t>
            </a:r>
          </a:p>
          <a:p>
            <a:r>
              <a:rPr lang="en-US" dirty="0" smtClean="0"/>
              <a:t>Discussion group members</a:t>
            </a:r>
          </a:p>
          <a:p>
            <a:pPr lvl="1"/>
            <a:r>
              <a:rPr lang="en-US" dirty="0" smtClean="0"/>
              <a:t>These are generally interested individuals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1752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738" y="1143000"/>
            <a:ext cx="187051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48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/>
              <a:t>Elements of a marketing e-mail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From </a:t>
            </a:r>
          </a:p>
          <a:p>
            <a:pPr lvl="1"/>
            <a:r>
              <a:rPr lang="en-US" dirty="0" smtClean="0"/>
              <a:t>Personalized, clearly identifies sender &amp; error free</a:t>
            </a:r>
          </a:p>
          <a:p>
            <a:r>
              <a:rPr lang="en-US" b="1" dirty="0" smtClean="0"/>
              <a:t>To </a:t>
            </a:r>
            <a:endParaRPr lang="en-US" dirty="0"/>
          </a:p>
          <a:p>
            <a:pPr lvl="1"/>
            <a:r>
              <a:rPr lang="en-US" dirty="0" smtClean="0"/>
              <a:t>Personalized, makes recipient feel only sent to them</a:t>
            </a:r>
          </a:p>
          <a:p>
            <a:r>
              <a:rPr lang="en-US" b="1" dirty="0" smtClean="0"/>
              <a:t>Subject</a:t>
            </a:r>
          </a:p>
          <a:p>
            <a:pPr lvl="1"/>
            <a:r>
              <a:rPr lang="en-US" dirty="0" smtClean="0"/>
              <a:t>Avoid Spam filters – avoid certain types of words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ocus on benefits to the recipient </a:t>
            </a:r>
          </a:p>
          <a:p>
            <a:pPr lvl="1"/>
            <a:r>
              <a:rPr lang="en-US" dirty="0" smtClean="0"/>
              <a:t>Catchy, original hook – gain their attention</a:t>
            </a:r>
          </a:p>
          <a:p>
            <a:r>
              <a:rPr lang="en-US" b="1" dirty="0" smtClean="0"/>
              <a:t>Marketing copy</a:t>
            </a:r>
          </a:p>
          <a:p>
            <a:pPr lvl="1"/>
            <a:r>
              <a:rPr lang="en-US" dirty="0" smtClean="0"/>
              <a:t>Grammatically correct – no typos or spelling errors</a:t>
            </a:r>
          </a:p>
          <a:p>
            <a:pPr lvl="1"/>
            <a:r>
              <a:rPr lang="en-US" dirty="0" smtClean="0"/>
              <a:t>Succinct &amp; complete but not wordy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3868" y="4160520"/>
            <a:ext cx="199393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7128" y="914400"/>
            <a:ext cx="1400777" cy="130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374557"/>
            <a:ext cx="106680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33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/>
              <a:t>Elements of a marketing e-mail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31" y="914400"/>
            <a:ext cx="88392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Marketing Content</a:t>
            </a:r>
          </a:p>
          <a:p>
            <a:pPr lvl="1"/>
            <a:r>
              <a:rPr lang="en-US" dirty="0" smtClean="0"/>
              <a:t>Organized, understood and can follow</a:t>
            </a:r>
          </a:p>
          <a:p>
            <a:pPr lvl="1"/>
            <a:r>
              <a:rPr lang="en-US" dirty="0" smtClean="0"/>
              <a:t>Ideas are clear and understood by recipients </a:t>
            </a:r>
          </a:p>
          <a:p>
            <a:pPr lvl="1"/>
            <a:r>
              <a:rPr lang="en-US" dirty="0" smtClean="0"/>
              <a:t>Offers unique proposition &amp; encourages response</a:t>
            </a:r>
          </a:p>
          <a:p>
            <a:pPr lvl="1"/>
            <a:r>
              <a:rPr lang="en-US" dirty="0" smtClean="0"/>
              <a:t>Establishes trust with exact costs &amp; non-threatening</a:t>
            </a:r>
            <a:endParaRPr lang="en-US" dirty="0"/>
          </a:p>
          <a:p>
            <a:r>
              <a:rPr lang="en-US" b="1" dirty="0" smtClean="0"/>
              <a:t>Format – Style - Quality – Consistency</a:t>
            </a:r>
          </a:p>
          <a:p>
            <a:pPr lvl="1"/>
            <a:r>
              <a:rPr lang="en-US" dirty="0" smtClean="0"/>
              <a:t>Design complements message with margins &amp; white space</a:t>
            </a:r>
          </a:p>
          <a:p>
            <a:pPr lvl="1"/>
            <a:r>
              <a:rPr lang="en-US" dirty="0" smtClean="0"/>
              <a:t>Fonts (size &amp; face) adds to readability</a:t>
            </a:r>
          </a:p>
          <a:p>
            <a:pPr lvl="1"/>
            <a:r>
              <a:rPr lang="en-US" dirty="0" smtClean="0"/>
              <a:t>Style is consistent – overall appearance has flair &amp; pleasing to the eye</a:t>
            </a:r>
          </a:p>
          <a:p>
            <a:pPr lvl="1"/>
            <a:r>
              <a:rPr lang="en-US" dirty="0" smtClean="0"/>
              <a:t>Size &amp; weight of headings guide the eye </a:t>
            </a:r>
          </a:p>
          <a:p>
            <a:pPr lvl="1"/>
            <a:r>
              <a:rPr lang="en-US" dirty="0" smtClean="0"/>
              <a:t>Properly formatted with clear sections, no broken lines &amp; text that fits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799" y="823762"/>
            <a:ext cx="1981201" cy="15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53000"/>
            <a:ext cx="205739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20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/>
              <a:t>Elements of a marketing e-mail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/>
          </a:bodyPr>
          <a:lstStyle/>
          <a:p>
            <a:r>
              <a:rPr lang="en-US" b="1" dirty="0"/>
              <a:t>Call to action/response</a:t>
            </a:r>
          </a:p>
          <a:p>
            <a:pPr lvl="1"/>
            <a:r>
              <a:rPr lang="en-US" dirty="0"/>
              <a:t>Response mechanisms built into 1st &amp;</a:t>
            </a:r>
            <a:r>
              <a:rPr lang="en-US" dirty="0" smtClean="0"/>
              <a:t> </a:t>
            </a:r>
            <a:r>
              <a:rPr lang="en-US" dirty="0"/>
              <a:t>last </a:t>
            </a:r>
            <a:r>
              <a:rPr lang="en-US" dirty="0" smtClean="0"/>
              <a:t>paragraphs</a:t>
            </a:r>
          </a:p>
          <a:p>
            <a:pPr lvl="1"/>
            <a:r>
              <a:rPr lang="en-US" dirty="0" smtClean="0"/>
              <a:t>Provides date, location and links for response</a:t>
            </a:r>
            <a:endParaRPr lang="en-US" dirty="0"/>
          </a:p>
          <a:p>
            <a:r>
              <a:rPr lang="en-US" b="1" dirty="0" smtClean="0"/>
              <a:t>Testimonials</a:t>
            </a:r>
          </a:p>
          <a:p>
            <a:pPr lvl="1"/>
            <a:r>
              <a:rPr lang="en-US" dirty="0" smtClean="0"/>
              <a:t>Helps to establish trust with the recipients</a:t>
            </a:r>
          </a:p>
          <a:p>
            <a:pPr lvl="1"/>
            <a:r>
              <a:rPr lang="en-US" dirty="0" smtClean="0"/>
              <a:t>Reassures the recipient </a:t>
            </a:r>
          </a:p>
          <a:p>
            <a:r>
              <a:rPr lang="en-US" b="1" dirty="0" smtClean="0"/>
              <a:t>Marketing links</a:t>
            </a:r>
          </a:p>
          <a:p>
            <a:pPr lvl="1"/>
            <a:r>
              <a:rPr lang="en-US" dirty="0" smtClean="0"/>
              <a:t>Works properly &amp; takes recipient to web page offer</a:t>
            </a:r>
            <a:endParaRPr lang="en-US" dirty="0"/>
          </a:p>
          <a:p>
            <a:r>
              <a:rPr lang="en-US" b="1" dirty="0" smtClean="0"/>
              <a:t>Signatures</a:t>
            </a:r>
          </a:p>
          <a:p>
            <a:pPr lvl="1"/>
            <a:r>
              <a:rPr lang="en-US" dirty="0" smtClean="0"/>
              <a:t>Complete contact info that is short &amp; simple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00400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0451" y="5334000"/>
            <a:ext cx="152399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0451" y="914400"/>
            <a:ext cx="164782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13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Elements of a marketing e-mail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Request removal link</a:t>
            </a:r>
          </a:p>
          <a:p>
            <a:pPr lvl="1"/>
            <a:r>
              <a:rPr lang="en-US" dirty="0"/>
              <a:t>Clear and specific instructions to request removal</a:t>
            </a:r>
          </a:p>
          <a:p>
            <a:pPr lvl="1"/>
            <a:r>
              <a:rPr lang="en-US" dirty="0"/>
              <a:t>Allows them to change their subscriber information</a:t>
            </a:r>
          </a:p>
          <a:p>
            <a:r>
              <a:rPr lang="en-US" b="1" dirty="0"/>
              <a:t>Privacy statement</a:t>
            </a:r>
          </a:p>
          <a:p>
            <a:pPr lvl="1"/>
            <a:r>
              <a:rPr lang="en-US" dirty="0"/>
              <a:t>Explains the information being collected</a:t>
            </a:r>
          </a:p>
          <a:p>
            <a:pPr lvl="1"/>
            <a:r>
              <a:rPr lang="en-US" dirty="0"/>
              <a:t>Explains how this information will be used/distributed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7238" y="5321166"/>
            <a:ext cx="1966762" cy="142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7238" y="2743200"/>
            <a:ext cx="196676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21167"/>
            <a:ext cx="1981200" cy="142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85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655</Words>
  <Application>Microsoft Office PowerPoint</Application>
  <PresentationFormat>On-screen Show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SEM1 3.07 A - Promotion</vt:lpstr>
      <vt:lpstr>Types of e-mails</vt:lpstr>
      <vt:lpstr>What to consider before</vt:lpstr>
      <vt:lpstr>What to consider before</vt:lpstr>
      <vt:lpstr>Establish e-mail recipients</vt:lpstr>
      <vt:lpstr>Elements of a marketing e-mail</vt:lpstr>
      <vt:lpstr>Elements of a marketing e-mail</vt:lpstr>
      <vt:lpstr>Elements of a marketing e-mail</vt:lpstr>
      <vt:lpstr>Elements of a marketing e-mail</vt:lpstr>
      <vt:lpstr>Targeted e-mail procedures</vt:lpstr>
      <vt:lpstr>Targeted e-mail procedures</vt:lpstr>
      <vt:lpstr>Let’s create 2 SEM e-mails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SEM1 3.07 A - Promotion</dc:title>
  <dc:creator>Bob</dc:creator>
  <cp:lastModifiedBy>Cassidy Brauns</cp:lastModifiedBy>
  <cp:revision>23</cp:revision>
  <cp:lastPrinted>2012-09-23T16:34:34Z</cp:lastPrinted>
  <dcterms:created xsi:type="dcterms:W3CDTF">2012-09-22T21:31:09Z</dcterms:created>
  <dcterms:modified xsi:type="dcterms:W3CDTF">2013-02-13T11:40:57Z</dcterms:modified>
</cp:coreProperties>
</file>