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9" r:id="rId3"/>
    <p:sldId id="279" r:id="rId4"/>
    <p:sldId id="260" r:id="rId5"/>
    <p:sldId id="261" r:id="rId6"/>
    <p:sldId id="262" r:id="rId7"/>
    <p:sldId id="263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57" r:id="rId16"/>
    <p:sldId id="264" r:id="rId17"/>
    <p:sldId id="265" r:id="rId18"/>
    <p:sldId id="266" r:id="rId19"/>
    <p:sldId id="267" r:id="rId20"/>
    <p:sldId id="268" r:id="rId21"/>
    <p:sldId id="276" r:id="rId22"/>
    <p:sldId id="258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025B2-8689-43ED-9443-7247ED77443C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99D20-0B14-4410-88D7-CA1805926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4DBF-A74B-413A-BFCD-A56B390775F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E811-963A-4254-AC78-CDD2BEC3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21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4DBF-A74B-413A-BFCD-A56B390775F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E811-963A-4254-AC78-CDD2BEC3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3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4DBF-A74B-413A-BFCD-A56B390775F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E811-963A-4254-AC78-CDD2BEC3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34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4DBF-A74B-413A-BFCD-A56B390775F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E811-963A-4254-AC78-CDD2BEC3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73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4DBF-A74B-413A-BFCD-A56B390775F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E811-963A-4254-AC78-CDD2BEC3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30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4DBF-A74B-413A-BFCD-A56B390775F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E811-963A-4254-AC78-CDD2BEC3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51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4DBF-A74B-413A-BFCD-A56B390775F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E811-963A-4254-AC78-CDD2BEC3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312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4DBF-A74B-413A-BFCD-A56B390775F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E811-963A-4254-AC78-CDD2BEC3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677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4DBF-A74B-413A-BFCD-A56B390775F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E811-963A-4254-AC78-CDD2BEC3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363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4DBF-A74B-413A-BFCD-A56B390775F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E811-963A-4254-AC78-CDD2BEC3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57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4DBF-A74B-413A-BFCD-A56B390775F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E811-963A-4254-AC78-CDD2BEC3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09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F4DBF-A74B-413A-BFCD-A56B390775F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9E811-963A-4254-AC78-CDD2BEC3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1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bestradiocommercials.com/?gclid=CN64k8z73bICFQsFnQodMH8At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clearchanneloutdoor.com/rate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SEM1 3.08</a:t>
            </a:r>
            <a:b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 - Promotion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PE - Manage media planning and placement to enhance return on marketing investment</a:t>
            </a:r>
          </a:p>
          <a:p>
            <a:endParaRPr lang="en-US" sz="3600" b="1" dirty="0"/>
          </a:p>
          <a:p>
            <a:r>
              <a:rPr lang="en-US" sz="3600" b="1" dirty="0" smtClean="0">
                <a:solidFill>
                  <a:srgbClr val="FF0000"/>
                </a:solidFill>
              </a:rPr>
              <a:t>PI - Determine advertising reach of sport/event media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PI – Calculate media costs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3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/>
              <a:t>Media costs for different mediums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sz="4100" b="1" dirty="0" smtClean="0">
                <a:solidFill>
                  <a:srgbClr val="FF0000"/>
                </a:solidFill>
              </a:rPr>
              <a:t>Television</a:t>
            </a:r>
          </a:p>
          <a:p>
            <a:pPr lvl="1"/>
            <a:r>
              <a:rPr lang="en-US" b="1" dirty="0" smtClean="0"/>
              <a:t>Most </a:t>
            </a:r>
            <a:r>
              <a:rPr lang="en-US" b="1" dirty="0"/>
              <a:t>effective way to promote a local event to the </a:t>
            </a:r>
            <a:r>
              <a:rPr lang="en-US" b="1" dirty="0" smtClean="0"/>
              <a:t>public</a:t>
            </a:r>
          </a:p>
          <a:p>
            <a:pPr lvl="1"/>
            <a:r>
              <a:rPr lang="en-US" b="1" dirty="0" smtClean="0"/>
              <a:t>Very </a:t>
            </a:r>
            <a:r>
              <a:rPr lang="en-US" b="1" dirty="0"/>
              <a:t>long production lead </a:t>
            </a:r>
            <a:r>
              <a:rPr lang="en-US" b="1" dirty="0" smtClean="0"/>
              <a:t>time</a:t>
            </a:r>
          </a:p>
          <a:p>
            <a:r>
              <a:rPr lang="en-US" b="1" dirty="0" smtClean="0"/>
              <a:t>Rates – how determined</a:t>
            </a:r>
          </a:p>
          <a:p>
            <a:pPr lvl="1"/>
            <a:r>
              <a:rPr lang="en-US" b="1" dirty="0" smtClean="0"/>
              <a:t>Larger/higher audience rating &amp; time are the major factors, (Nielsen ratings) are GRP for television – advertisers will ask for this data</a:t>
            </a:r>
          </a:p>
          <a:p>
            <a:pPr lvl="1"/>
            <a:r>
              <a:rPr lang="en-US" b="1" dirty="0" smtClean="0"/>
              <a:t>SQAD (cost-per-point) x Nielsen ratings determine TV ad costs</a:t>
            </a:r>
          </a:p>
          <a:p>
            <a:pPr lvl="1"/>
            <a:r>
              <a:rPr lang="en-US" b="1" dirty="0" smtClean="0"/>
              <a:t>Rates and schedules change based on local factors</a:t>
            </a:r>
          </a:p>
          <a:p>
            <a:r>
              <a:rPr lang="en-US" b="1" dirty="0" smtClean="0"/>
              <a:t>Types of rates</a:t>
            </a:r>
          </a:p>
          <a:p>
            <a:pPr lvl="1"/>
            <a:r>
              <a:rPr lang="en-US" b="1" dirty="0" smtClean="0"/>
              <a:t>Run of schedule – prime time vs. other</a:t>
            </a:r>
          </a:p>
          <a:p>
            <a:pPr lvl="1"/>
            <a:r>
              <a:rPr lang="en-US" b="1" dirty="0" smtClean="0"/>
              <a:t>National network, cable or local network</a:t>
            </a:r>
          </a:p>
          <a:p>
            <a:r>
              <a:rPr lang="en-US" b="1" dirty="0" smtClean="0"/>
              <a:t>Costs</a:t>
            </a:r>
          </a:p>
          <a:p>
            <a:pPr lvl="1"/>
            <a:r>
              <a:rPr lang="en-US" b="1" dirty="0" smtClean="0"/>
              <a:t>Are higher than any medium</a:t>
            </a:r>
          </a:p>
          <a:p>
            <a:pPr lvl="1"/>
            <a:r>
              <a:rPr lang="en-US" b="1" dirty="0" smtClean="0"/>
              <a:t>Time availability - morning, afternoon, prime time, late night</a:t>
            </a:r>
          </a:p>
          <a:p>
            <a:pPr lvl="1"/>
            <a:r>
              <a:rPr lang="en-US" b="1" dirty="0" smtClean="0"/>
              <a:t>Demand for time – peak </a:t>
            </a:r>
            <a:r>
              <a:rPr lang="en-US" b="1" dirty="0"/>
              <a:t>winter </a:t>
            </a:r>
            <a:r>
              <a:rPr lang="en-US" b="1" dirty="0" smtClean="0"/>
              <a:t>season</a:t>
            </a:r>
          </a:p>
          <a:p>
            <a:pPr lvl="1"/>
            <a:r>
              <a:rPr lang="en-US" b="1" dirty="0" smtClean="0"/>
              <a:t>Length </a:t>
            </a:r>
            <a:r>
              <a:rPr lang="en-US" b="1" dirty="0"/>
              <a:t>of ad impact ad &amp; production costs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05201"/>
            <a:ext cx="17716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13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dirty="0"/>
              <a:t>Media costs for different mediums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sz="3800" b="1" dirty="0" smtClean="0">
                <a:solidFill>
                  <a:srgbClr val="FF0000"/>
                </a:solidFill>
              </a:rPr>
              <a:t>Radio</a:t>
            </a:r>
          </a:p>
          <a:p>
            <a:pPr lvl="1"/>
            <a:r>
              <a:rPr lang="en-US" b="1" dirty="0"/>
              <a:t>E</a:t>
            </a:r>
            <a:r>
              <a:rPr lang="en-US" b="1" dirty="0" smtClean="0"/>
              <a:t>ffective for local &amp; regional markets – use local personalities</a:t>
            </a:r>
          </a:p>
          <a:p>
            <a:pPr lvl="1"/>
            <a:r>
              <a:rPr lang="en-US" b="1" dirty="0" smtClean="0"/>
              <a:t>Relatively short production lead time – quick turn around</a:t>
            </a:r>
          </a:p>
          <a:p>
            <a:pPr lvl="1"/>
            <a:r>
              <a:rPr lang="en-US" b="1" dirty="0" smtClean="0"/>
              <a:t>Very good to hit your demographic target market</a:t>
            </a:r>
          </a:p>
          <a:p>
            <a:r>
              <a:rPr lang="en-US" b="1" dirty="0" smtClean="0"/>
              <a:t>Rates, how determined</a:t>
            </a:r>
          </a:p>
          <a:p>
            <a:pPr lvl="1"/>
            <a:r>
              <a:rPr lang="en-US" b="1" dirty="0" smtClean="0"/>
              <a:t>Audience size &amp; composition are the major factors (</a:t>
            </a:r>
            <a:r>
              <a:rPr lang="en-US" b="1" dirty="0" err="1" smtClean="0"/>
              <a:t>Arbition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Less than TV but can still be expensive</a:t>
            </a:r>
          </a:p>
          <a:p>
            <a:r>
              <a:rPr lang="en-US" b="1" dirty="0" smtClean="0"/>
              <a:t>Type of rates</a:t>
            </a:r>
          </a:p>
          <a:p>
            <a:pPr lvl="1"/>
            <a:r>
              <a:rPr lang="en-US" b="1" dirty="0" smtClean="0"/>
              <a:t>Offer the largest discounts of any medium</a:t>
            </a:r>
          </a:p>
          <a:p>
            <a:pPr lvl="1"/>
            <a:r>
              <a:rPr lang="en-US" b="1" dirty="0" smtClean="0"/>
              <a:t>Run of schedule – (all 3 types lower costs)</a:t>
            </a:r>
          </a:p>
          <a:p>
            <a:pPr lvl="1"/>
            <a:r>
              <a:rPr lang="en-US" b="1" dirty="0" smtClean="0"/>
              <a:t>Weekly package (TAPs) total audience plans </a:t>
            </a:r>
          </a:p>
          <a:p>
            <a:pPr lvl="1"/>
            <a:r>
              <a:rPr lang="en-US" b="1" dirty="0" smtClean="0"/>
              <a:t>Volume and consistency rates/discounts</a:t>
            </a:r>
          </a:p>
          <a:p>
            <a:r>
              <a:rPr lang="en-US" b="1" dirty="0" smtClean="0"/>
              <a:t>Costs</a:t>
            </a:r>
          </a:p>
          <a:p>
            <a:pPr lvl="1"/>
            <a:r>
              <a:rPr lang="en-US" b="1" dirty="0" smtClean="0"/>
              <a:t>Are lower than TV media</a:t>
            </a:r>
          </a:p>
          <a:p>
            <a:pPr lvl="1"/>
            <a:r>
              <a:rPr lang="en-US" b="1" dirty="0" smtClean="0"/>
              <a:t>Time availability – morning/evening drive </a:t>
            </a:r>
          </a:p>
          <a:p>
            <a:pPr lvl="1"/>
            <a:r>
              <a:rPr lang="en-US" b="1" dirty="0" smtClean="0"/>
              <a:t>Production costs &amp; ad</a:t>
            </a:r>
          </a:p>
          <a:p>
            <a:pPr lvl="1"/>
            <a:r>
              <a:rPr lang="en-US" sz="2100" b="1" dirty="0" smtClean="0"/>
              <a:t> </a:t>
            </a:r>
            <a:r>
              <a:rPr lang="en-US" sz="2100" b="1" dirty="0" smtClean="0">
                <a:hlinkClick r:id="rId2"/>
              </a:rPr>
              <a:t>http</a:t>
            </a:r>
            <a:r>
              <a:rPr lang="en-US" sz="2100" b="1" dirty="0">
                <a:hlinkClick r:id="rId2"/>
              </a:rPr>
              <a:t>://www.bestradiocommercials.com/?</a:t>
            </a:r>
            <a:r>
              <a:rPr lang="en-US" sz="2100" b="1" dirty="0" smtClean="0">
                <a:hlinkClick r:id="rId2"/>
              </a:rPr>
              <a:t>gclid=CN64k8z73bICFQsFnQodMH8AtA</a:t>
            </a:r>
            <a:endParaRPr lang="en-US" sz="2100" b="1" dirty="0" smtClean="0"/>
          </a:p>
          <a:p>
            <a:pPr lvl="1"/>
            <a:endParaRPr lang="en-US" sz="1800" b="1" dirty="0" smtClean="0"/>
          </a:p>
          <a:p>
            <a:pPr lvl="1"/>
            <a:endParaRPr lang="en-US" sz="1800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276600"/>
            <a:ext cx="17145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50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b="1" dirty="0"/>
              <a:t>Media costs for different mediums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Internet</a:t>
            </a:r>
          </a:p>
          <a:p>
            <a:pPr lvl="1"/>
            <a:r>
              <a:rPr lang="en-US" b="1" dirty="0" smtClean="0"/>
              <a:t>Very popular 3</a:t>
            </a:r>
            <a:r>
              <a:rPr lang="en-US" b="1" baseline="30000" dirty="0" smtClean="0"/>
              <a:t>rd</a:t>
            </a:r>
            <a:r>
              <a:rPr lang="en-US" b="1" dirty="0" smtClean="0"/>
              <a:t> to television and newspaper</a:t>
            </a:r>
          </a:p>
          <a:p>
            <a:r>
              <a:rPr lang="en-US" b="1" dirty="0" smtClean="0"/>
              <a:t>Rates – how determined</a:t>
            </a:r>
          </a:p>
          <a:p>
            <a:pPr lvl="1"/>
            <a:r>
              <a:rPr lang="en-US" b="1" dirty="0" smtClean="0"/>
              <a:t>Web-site popularity - browser</a:t>
            </a:r>
          </a:p>
          <a:p>
            <a:r>
              <a:rPr lang="en-US" b="1" dirty="0" smtClean="0"/>
              <a:t>Types </a:t>
            </a:r>
            <a:r>
              <a:rPr lang="en-US" b="1" dirty="0"/>
              <a:t>of </a:t>
            </a:r>
            <a:r>
              <a:rPr lang="en-US" b="1" dirty="0" smtClean="0"/>
              <a:t>rates</a:t>
            </a:r>
          </a:p>
          <a:p>
            <a:pPr lvl="1"/>
            <a:r>
              <a:rPr lang="en-US" b="1" dirty="0" smtClean="0"/>
              <a:t>CPM </a:t>
            </a:r>
            <a:r>
              <a:rPr lang="en-US" b="1" dirty="0"/>
              <a:t>– cost per 1000 impressions</a:t>
            </a:r>
          </a:p>
          <a:p>
            <a:pPr lvl="1"/>
            <a:r>
              <a:rPr lang="en-US" b="1" dirty="0"/>
              <a:t>CPC – cost per </a:t>
            </a:r>
            <a:r>
              <a:rPr lang="en-US" b="1" dirty="0" smtClean="0"/>
              <a:t>click</a:t>
            </a:r>
          </a:p>
          <a:p>
            <a:r>
              <a:rPr lang="en-US" b="1" dirty="0" smtClean="0"/>
              <a:t>Cost </a:t>
            </a:r>
          </a:p>
          <a:p>
            <a:pPr lvl="1"/>
            <a:r>
              <a:rPr lang="en-US" b="1" dirty="0" smtClean="0"/>
              <a:t>E-mail ads may be very cost effective </a:t>
            </a:r>
          </a:p>
          <a:p>
            <a:pPr lvl="1"/>
            <a:r>
              <a:rPr lang="en-US" b="1" dirty="0" smtClean="0"/>
              <a:t>Creative type – text, image, multimedia</a:t>
            </a:r>
          </a:p>
          <a:p>
            <a:pPr lvl="1"/>
            <a:r>
              <a:rPr lang="en-US" b="1" dirty="0" smtClean="0"/>
              <a:t>Size – banner, pop-up etc. </a:t>
            </a:r>
          </a:p>
          <a:p>
            <a:pPr lvl="1"/>
            <a:r>
              <a:rPr lang="en-US" b="1" dirty="0" smtClean="0"/>
              <a:t>Placement in browsers</a:t>
            </a:r>
          </a:p>
          <a:p>
            <a:pPr lvl="1"/>
            <a:r>
              <a:rPr lang="en-US" b="1" dirty="0" smtClean="0"/>
              <a:t>Delivery type</a:t>
            </a:r>
          </a:p>
          <a:p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514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32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/>
              <a:t>Media costs for different mediums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sz="3800" b="1" dirty="0" smtClean="0">
                <a:solidFill>
                  <a:srgbClr val="FF0000"/>
                </a:solidFill>
              </a:rPr>
              <a:t>Out-of-home (outdoor and transit)</a:t>
            </a:r>
          </a:p>
          <a:p>
            <a:r>
              <a:rPr lang="en-US" b="1" dirty="0" smtClean="0"/>
              <a:t>Rates – how determined</a:t>
            </a:r>
          </a:p>
          <a:p>
            <a:pPr lvl="1"/>
            <a:r>
              <a:rPr lang="en-US" b="1" dirty="0" smtClean="0"/>
              <a:t>Audience size based on ad’s visibility, its location and population in area</a:t>
            </a:r>
          </a:p>
          <a:p>
            <a:r>
              <a:rPr lang="en-US" b="1" dirty="0" smtClean="0"/>
              <a:t>Types of rates</a:t>
            </a:r>
          </a:p>
          <a:p>
            <a:r>
              <a:rPr lang="en-US" sz="2200" b="1" dirty="0">
                <a:hlinkClick r:id="rId2"/>
              </a:rPr>
              <a:t>http://clearchanneloutdoor.com/rates</a:t>
            </a:r>
            <a:r>
              <a:rPr lang="en-US" sz="2200" b="1" dirty="0" smtClean="0">
                <a:hlinkClick r:id="rId2"/>
              </a:rPr>
              <a:t>/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Costs</a:t>
            </a:r>
          </a:p>
          <a:p>
            <a:pPr lvl="1"/>
            <a:r>
              <a:rPr lang="en-US" b="1" dirty="0" smtClean="0"/>
              <a:t>Size of space</a:t>
            </a:r>
          </a:p>
          <a:p>
            <a:pPr lvl="1"/>
            <a:r>
              <a:rPr lang="en-US" b="1" dirty="0" smtClean="0"/>
              <a:t>Length of time</a:t>
            </a:r>
          </a:p>
          <a:p>
            <a:pPr lvl="1"/>
            <a:r>
              <a:rPr lang="en-US" b="1" dirty="0" smtClean="0"/>
              <a:t>Illumination/movement/3D </a:t>
            </a:r>
          </a:p>
          <a:p>
            <a:r>
              <a:rPr lang="en-US" b="1" dirty="0" smtClean="0"/>
              <a:t>Production costs - varies</a:t>
            </a:r>
          </a:p>
          <a:p>
            <a:r>
              <a:rPr lang="en-US" b="1" dirty="0" smtClean="0"/>
              <a:t>Types of out-of-home</a:t>
            </a:r>
          </a:p>
          <a:p>
            <a:pPr lvl="1"/>
            <a:r>
              <a:rPr lang="en-US" b="1" dirty="0" smtClean="0"/>
              <a:t>Painted bulletins – Spectaculars (as seen here) - Transit advertisements like subway, cabs, hot air balloons or busses</a:t>
            </a:r>
          </a:p>
          <a:p>
            <a:pPr lvl="1"/>
            <a:r>
              <a:rPr lang="en-US" b="1" dirty="0" smtClean="0"/>
              <a:t>Moveable billboards – very good at promoting an event throughout a metropolitan area – draws a lot of attention and is seen by a lot of consumers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886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77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b="1" dirty="0"/>
              <a:t>Media costs for different mediums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Direct Mail</a:t>
            </a:r>
          </a:p>
          <a:p>
            <a:r>
              <a:rPr lang="en-US" b="1" dirty="0" smtClean="0"/>
              <a:t>Rates – how determined</a:t>
            </a:r>
          </a:p>
          <a:p>
            <a:pPr lvl="1"/>
            <a:r>
              <a:rPr lang="en-US" b="1" dirty="0" smtClean="0"/>
              <a:t>Vary based on what you wish to accomplish</a:t>
            </a:r>
          </a:p>
          <a:p>
            <a:r>
              <a:rPr lang="en-US" b="1" dirty="0" smtClean="0"/>
              <a:t>Types of rates</a:t>
            </a:r>
          </a:p>
          <a:p>
            <a:pPr lvl="1"/>
            <a:r>
              <a:rPr lang="en-US" b="1" dirty="0" smtClean="0"/>
              <a:t>Allows advertisers  to target a specific market with the most cost effective manner but preparation time is longer than radio and newspaper ads</a:t>
            </a:r>
          </a:p>
          <a:p>
            <a:r>
              <a:rPr lang="en-US" b="1" dirty="0" smtClean="0"/>
              <a:t>Costs </a:t>
            </a:r>
          </a:p>
          <a:p>
            <a:pPr lvl="1"/>
            <a:r>
              <a:rPr lang="en-US" b="1" dirty="0" smtClean="0"/>
              <a:t>Postage and delivery rates</a:t>
            </a:r>
          </a:p>
          <a:p>
            <a:pPr lvl="1"/>
            <a:r>
              <a:rPr lang="en-US" b="1" dirty="0" smtClean="0"/>
              <a:t>Production costs</a:t>
            </a:r>
          </a:p>
          <a:p>
            <a:pPr lvl="1"/>
            <a:r>
              <a:rPr lang="en-US" b="1" dirty="0" smtClean="0"/>
              <a:t>Mailing list costs</a:t>
            </a:r>
          </a:p>
          <a:p>
            <a:pPr lvl="1"/>
            <a:r>
              <a:rPr lang="en-US" b="1" dirty="0" smtClean="0"/>
              <a:t>Labor costs</a:t>
            </a:r>
          </a:p>
          <a:p>
            <a:pPr lvl="1"/>
            <a:r>
              <a:rPr lang="en-US" b="1" dirty="0" smtClean="0"/>
              <a:t>Total costs can vary and at time be very expensive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8524" y="4038600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62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SEM1 3.08</a:t>
            </a:r>
            <a:b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 - Promotion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PE - Manage media planning and placement to enhance return on marketing investment</a:t>
            </a:r>
          </a:p>
          <a:p>
            <a:endParaRPr lang="en-US" sz="3600" b="1" dirty="0" smtClean="0"/>
          </a:p>
          <a:p>
            <a:r>
              <a:rPr lang="en-US" sz="3600" b="1" dirty="0" smtClean="0">
                <a:solidFill>
                  <a:srgbClr val="FF0000"/>
                </a:solidFill>
              </a:rPr>
              <a:t>PI – Select advertising media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PI – Buy ad space/time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8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Selecting advertising media -  why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b="1" dirty="0" smtClean="0"/>
              <a:t>Selection of media is important because it is the </a:t>
            </a:r>
            <a:r>
              <a:rPr lang="en-US" b="1" dirty="0" smtClean="0">
                <a:solidFill>
                  <a:srgbClr val="FF0000"/>
                </a:solidFill>
              </a:rPr>
              <a:t>largest  expenditure </a:t>
            </a:r>
            <a:r>
              <a:rPr lang="en-US" b="1" dirty="0" smtClean="0"/>
              <a:t>of an ad budget</a:t>
            </a:r>
          </a:p>
          <a:p>
            <a:r>
              <a:rPr lang="en-US" b="1" dirty="0" smtClean="0"/>
              <a:t>Choosing the most </a:t>
            </a:r>
            <a:r>
              <a:rPr lang="en-US" b="1" dirty="0" smtClean="0">
                <a:solidFill>
                  <a:srgbClr val="FF0000"/>
                </a:solidFill>
              </a:rPr>
              <a:t>cost effective </a:t>
            </a:r>
            <a:r>
              <a:rPr lang="en-US" b="1" dirty="0" smtClean="0"/>
              <a:t>is essential to provide the most effective ad campaign </a:t>
            </a:r>
          </a:p>
          <a:p>
            <a:r>
              <a:rPr lang="en-US" b="1" dirty="0" smtClean="0"/>
              <a:t>Must select the medium(s) that </a:t>
            </a:r>
            <a:r>
              <a:rPr lang="en-US" b="1" dirty="0" smtClean="0">
                <a:solidFill>
                  <a:srgbClr val="FF0000"/>
                </a:solidFill>
              </a:rPr>
              <a:t>reaches</a:t>
            </a:r>
            <a:r>
              <a:rPr lang="en-US" b="1" dirty="0" smtClean="0"/>
              <a:t> the </a:t>
            </a:r>
            <a:r>
              <a:rPr lang="en-US" b="1" dirty="0" smtClean="0">
                <a:solidFill>
                  <a:srgbClr val="FF0000"/>
                </a:solidFill>
              </a:rPr>
              <a:t>target market</a:t>
            </a:r>
          </a:p>
          <a:p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62651"/>
            <a:ext cx="30003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3429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15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Factors impacting your media selection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81600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Objectives</a:t>
            </a:r>
          </a:p>
          <a:p>
            <a:pPr lvl="1"/>
            <a:r>
              <a:rPr lang="en-US" b="1" dirty="0" smtClean="0"/>
              <a:t>Your overall goal of advertising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Target audience</a:t>
            </a:r>
          </a:p>
          <a:p>
            <a:pPr lvl="1"/>
            <a:r>
              <a:rPr lang="en-US" b="1" dirty="0" smtClean="0"/>
              <a:t>Identify their media-usage habits</a:t>
            </a:r>
          </a:p>
          <a:p>
            <a:pPr lvl="1"/>
            <a:r>
              <a:rPr lang="en-US" b="1" dirty="0" smtClean="0"/>
              <a:t>You limit waste circulation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Competition</a:t>
            </a:r>
          </a:p>
          <a:p>
            <a:pPr lvl="1"/>
            <a:r>
              <a:rPr lang="en-US" b="1" dirty="0" smtClean="0"/>
              <a:t>Most will use the same media so look for alternatives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Budget</a:t>
            </a:r>
          </a:p>
          <a:p>
            <a:pPr lvl="1"/>
            <a:r>
              <a:rPr lang="en-US" b="1" dirty="0" smtClean="0"/>
              <a:t>Most companies will have constraints that impact your selection- you can’t do everything you want</a:t>
            </a:r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1667" y="3048000"/>
            <a:ext cx="2438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4384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50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Factors impacting your media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Product</a:t>
            </a:r>
          </a:p>
          <a:p>
            <a:pPr lvl="1"/>
            <a:r>
              <a:rPr lang="en-US" b="1" dirty="0" smtClean="0"/>
              <a:t>Nature of product</a:t>
            </a:r>
          </a:p>
          <a:p>
            <a:pPr lvl="2"/>
            <a:r>
              <a:rPr lang="en-US" b="1" dirty="0" smtClean="0"/>
              <a:t>Colorful or luxurious may need demonstrating resulting in media selection – TV or magazines</a:t>
            </a:r>
          </a:p>
          <a:p>
            <a:pPr lvl="2"/>
            <a:r>
              <a:rPr lang="en-US" b="1" dirty="0" smtClean="0"/>
              <a:t>Other products need different requirements</a:t>
            </a:r>
          </a:p>
          <a:p>
            <a:pPr lvl="2"/>
            <a:r>
              <a:rPr lang="en-US" b="1" dirty="0" smtClean="0"/>
              <a:t>Provide examples for each media type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Distribution</a:t>
            </a:r>
          </a:p>
          <a:p>
            <a:pPr lvl="1"/>
            <a:r>
              <a:rPr lang="en-US" b="1" dirty="0" smtClean="0"/>
              <a:t>Location, place or geography</a:t>
            </a:r>
          </a:p>
          <a:p>
            <a:pPr lvl="1"/>
            <a:r>
              <a:rPr lang="en-US" b="1" dirty="0" smtClean="0"/>
              <a:t>Coverage should be same as product availability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Lead time</a:t>
            </a:r>
          </a:p>
          <a:p>
            <a:pPr lvl="1"/>
            <a:r>
              <a:rPr lang="en-US" b="1" dirty="0" smtClean="0"/>
              <a:t>Television and magazines require the longest</a:t>
            </a:r>
          </a:p>
          <a:p>
            <a:pPr lvl="1"/>
            <a:r>
              <a:rPr lang="en-US" b="1" dirty="0" smtClean="0"/>
              <a:t>Daily newspapers and radio require the least time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90800"/>
            <a:ext cx="1905000" cy="188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03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Factors impacting your media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sz="3800" b="1" dirty="0" smtClean="0">
                <a:solidFill>
                  <a:srgbClr val="FF0000"/>
                </a:solidFill>
              </a:rPr>
              <a:t>Quantitative media factors</a:t>
            </a:r>
          </a:p>
          <a:p>
            <a:pPr lvl="1"/>
            <a:r>
              <a:rPr lang="en-US" b="1" dirty="0" smtClean="0"/>
              <a:t>Measured numerically </a:t>
            </a:r>
          </a:p>
          <a:p>
            <a:pPr lvl="2"/>
            <a:r>
              <a:rPr lang="en-US" b="1" dirty="0" smtClean="0"/>
              <a:t>Different methods and types and believed the most important factor</a:t>
            </a:r>
          </a:p>
          <a:p>
            <a:pPr lvl="1"/>
            <a:r>
              <a:rPr lang="en-US" b="1" dirty="0" smtClean="0"/>
              <a:t>Measure cost efficiency</a:t>
            </a:r>
          </a:p>
          <a:p>
            <a:pPr lvl="2"/>
            <a:r>
              <a:rPr lang="en-US" b="1" dirty="0" smtClean="0"/>
              <a:t>Total cost (varies by medium)</a:t>
            </a:r>
          </a:p>
          <a:p>
            <a:pPr lvl="2"/>
            <a:r>
              <a:rPr lang="en-US" b="1" dirty="0" smtClean="0"/>
              <a:t>Cost per person (reaching potential prospects)</a:t>
            </a:r>
          </a:p>
          <a:p>
            <a:pPr lvl="2"/>
            <a:r>
              <a:rPr lang="en-US" b="1" dirty="0" smtClean="0"/>
              <a:t>Advertisers use CPM, CPRP and GRP</a:t>
            </a:r>
          </a:p>
          <a:p>
            <a:r>
              <a:rPr lang="en-US" sz="3800" b="1" dirty="0" smtClean="0">
                <a:solidFill>
                  <a:srgbClr val="FF0000"/>
                </a:solidFill>
              </a:rPr>
              <a:t>Qualitative media factors</a:t>
            </a:r>
          </a:p>
          <a:p>
            <a:pPr lvl="1"/>
            <a:r>
              <a:rPr lang="en-US" b="1" dirty="0" smtClean="0"/>
              <a:t>Not as easy to measure as quantitative</a:t>
            </a:r>
          </a:p>
          <a:p>
            <a:pPr lvl="1"/>
            <a:r>
              <a:rPr lang="en-US" b="1" dirty="0" smtClean="0"/>
              <a:t>Credibility</a:t>
            </a:r>
          </a:p>
          <a:p>
            <a:pPr lvl="2"/>
            <a:r>
              <a:rPr lang="en-US" b="1" dirty="0" smtClean="0"/>
              <a:t>Medium’s believability to consumers – take seriously</a:t>
            </a:r>
          </a:p>
          <a:p>
            <a:pPr lvl="1"/>
            <a:r>
              <a:rPr lang="en-US" b="1" dirty="0" smtClean="0"/>
              <a:t>Editorial environment</a:t>
            </a:r>
          </a:p>
          <a:p>
            <a:pPr lvl="2"/>
            <a:r>
              <a:rPr lang="en-US" b="1" dirty="0" smtClean="0"/>
              <a:t>Each type appeals to a specific group of consumers</a:t>
            </a:r>
          </a:p>
          <a:p>
            <a:pPr lvl="2"/>
            <a:r>
              <a:rPr lang="en-US" b="1" dirty="0" smtClean="0"/>
              <a:t>The climate or mood of the media vehicle should compliment product</a:t>
            </a:r>
          </a:p>
          <a:p>
            <a:pPr lvl="2"/>
            <a:r>
              <a:rPr lang="en-US" b="1" dirty="0" smtClean="0"/>
              <a:t>Level of clutter can impact your ad – less is more</a:t>
            </a:r>
          </a:p>
          <a:p>
            <a:pPr lvl="2"/>
            <a:r>
              <a:rPr lang="en-US" b="1" dirty="0" smtClean="0"/>
              <a:t>The impact – impression an ad will make on the target market consumer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 lvl="2"/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057399"/>
            <a:ext cx="17907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67200"/>
            <a:ext cx="14287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36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 dirty="0" smtClean="0"/>
              <a:t>Advertising Reach &amp; Frequency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791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Reach and frequency are both quantitative measures of advertising – often used to determine costs of media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Frequency</a:t>
            </a:r>
            <a:r>
              <a:rPr lang="en-US" sz="2400" b="1" dirty="0" smtClean="0"/>
              <a:t> is the # of times you wish to expose a targeted audience to your advertisements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Reach</a:t>
            </a:r>
            <a:r>
              <a:rPr lang="en-US" sz="2400" b="1" dirty="0" smtClean="0"/>
              <a:t> is the #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of people in a targeted audience exposed to an ad or campaign at least one time during a designated time period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Reach Calculation % </a:t>
            </a:r>
            <a:r>
              <a:rPr lang="en-US" sz="2400" b="1" dirty="0" smtClean="0"/>
              <a:t>is found by dividing the target audience exposed to the ad by the total target audience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Reach % = TA ÷ TTA </a:t>
            </a:r>
          </a:p>
          <a:p>
            <a:pPr lvl="2"/>
            <a:r>
              <a:rPr lang="en-US" sz="2000" b="1" dirty="0" smtClean="0"/>
              <a:t>Example: The total target audience for the Carolina Tar Heels Football team is 1,500,000 and those exposed  during an ad campaign is 375,000 </a:t>
            </a:r>
          </a:p>
          <a:p>
            <a:pPr lvl="2"/>
            <a:r>
              <a:rPr lang="en-US" sz="2000" b="1" dirty="0" smtClean="0"/>
              <a:t>375,000 ÷ 1,500,000 = 25%</a:t>
            </a:r>
          </a:p>
          <a:p>
            <a:pPr lvl="2"/>
            <a:r>
              <a:rPr lang="en-US" sz="2000" b="1" dirty="0" smtClean="0"/>
              <a:t>So 25% of the total target audience saw the ad at least one time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0"/>
            <a:ext cx="1676400" cy="95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3352800" cy="29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10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Factors impacting your media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Media coverage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Extensive coverage</a:t>
            </a:r>
          </a:p>
          <a:p>
            <a:pPr lvl="1"/>
            <a:r>
              <a:rPr lang="en-US" b="1" dirty="0" smtClean="0"/>
              <a:t>Reaching a large audience and exposing them at least once to your advertisement (reach)</a:t>
            </a:r>
          </a:p>
          <a:p>
            <a:pPr lvl="2"/>
            <a:r>
              <a:rPr lang="en-US" b="1" dirty="0" smtClean="0"/>
              <a:t>Example: Advertising during The Super Bowl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Intensive coverage</a:t>
            </a:r>
          </a:p>
          <a:p>
            <a:pPr lvl="1"/>
            <a:r>
              <a:rPr lang="en-US" b="1" dirty="0" smtClean="0"/>
              <a:t>Reaching a smaller audience more often to drive home the message (frequency)</a:t>
            </a:r>
          </a:p>
          <a:p>
            <a:pPr lvl="2"/>
            <a:r>
              <a:rPr lang="en-US" b="1" dirty="0" smtClean="0"/>
              <a:t>Example: Multiple Renaissance Festival advertisements  in newspaper, radio and TV in the Charlotte market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09524"/>
            <a:ext cx="3314700" cy="209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16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Buy advertising space/time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Research</a:t>
            </a:r>
          </a:p>
          <a:p>
            <a:pPr lvl="1"/>
            <a:r>
              <a:rPr lang="en-US" b="1" dirty="0" smtClean="0"/>
              <a:t>Choose a medium/media type to reach your goals</a:t>
            </a:r>
          </a:p>
          <a:p>
            <a:pPr lvl="1"/>
            <a:r>
              <a:rPr lang="en-US" b="1" dirty="0" smtClean="0"/>
              <a:t>Contact advertising manager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Request information</a:t>
            </a:r>
          </a:p>
          <a:p>
            <a:pPr lvl="1"/>
            <a:r>
              <a:rPr lang="en-US" b="1" dirty="0" smtClean="0"/>
              <a:t>Rate cards</a:t>
            </a:r>
          </a:p>
          <a:p>
            <a:pPr lvl="1"/>
            <a:r>
              <a:rPr lang="en-US" b="1" dirty="0" smtClean="0"/>
              <a:t>Circulation and/or rating numbers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Analysis &amp; strategies</a:t>
            </a:r>
          </a:p>
          <a:p>
            <a:pPr lvl="1"/>
            <a:r>
              <a:rPr lang="en-US" b="1" dirty="0" smtClean="0"/>
              <a:t>Determine all costs for your promotional strategy</a:t>
            </a:r>
          </a:p>
          <a:p>
            <a:pPr lvl="1"/>
            <a:r>
              <a:rPr lang="en-US" b="1" dirty="0" smtClean="0"/>
              <a:t>Make sure you can reach your target market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Planning</a:t>
            </a:r>
          </a:p>
          <a:p>
            <a:pPr lvl="1"/>
            <a:r>
              <a:rPr lang="en-US" b="1" dirty="0" smtClean="0"/>
              <a:t>Advertising message</a:t>
            </a:r>
          </a:p>
          <a:p>
            <a:pPr lvl="1"/>
            <a:r>
              <a:rPr lang="en-US" b="1" dirty="0" smtClean="0"/>
              <a:t>Pre-production process</a:t>
            </a:r>
          </a:p>
          <a:p>
            <a:pPr lvl="1"/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3434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Negotiating</a:t>
            </a:r>
          </a:p>
          <a:p>
            <a:pPr lvl="1"/>
            <a:r>
              <a:rPr lang="en-US" b="1" dirty="0" smtClean="0"/>
              <a:t>Go for the numbers (CPM)</a:t>
            </a:r>
          </a:p>
          <a:p>
            <a:pPr lvl="1"/>
            <a:r>
              <a:rPr lang="en-US" b="1" dirty="0" smtClean="0"/>
              <a:t>Adequate reach &amp; frequency</a:t>
            </a:r>
          </a:p>
          <a:p>
            <a:pPr lvl="1"/>
            <a:r>
              <a:rPr lang="en-US" b="1" dirty="0" smtClean="0"/>
              <a:t>Review rating services</a:t>
            </a:r>
          </a:p>
          <a:p>
            <a:pPr lvl="1"/>
            <a:r>
              <a:rPr lang="en-US" b="1" dirty="0" smtClean="0"/>
              <a:t>Negotiate the best price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Scheduling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Time</a:t>
            </a:r>
            <a:r>
              <a:rPr lang="en-US" b="1" dirty="0"/>
              <a:t> </a:t>
            </a:r>
            <a:r>
              <a:rPr lang="en-US" b="1" dirty="0" smtClean="0"/>
              <a:t>of day - placement </a:t>
            </a:r>
          </a:p>
          <a:p>
            <a:pPr lvl="1"/>
            <a:r>
              <a:rPr lang="en-US" b="1" dirty="0" smtClean="0"/>
              <a:t>Geographic location </a:t>
            </a:r>
          </a:p>
          <a:p>
            <a:pPr lvl="1"/>
            <a:r>
              <a:rPr lang="en-US" b="1" dirty="0" smtClean="0"/>
              <a:t>Reach &amp; frequency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Placement of ads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Confirmation of ad run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Payment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Evaluation</a:t>
            </a:r>
          </a:p>
          <a:p>
            <a:pPr lvl="1"/>
            <a:r>
              <a:rPr lang="en-US" b="1" dirty="0" smtClean="0"/>
              <a:t>Review for effectiveness</a:t>
            </a:r>
          </a:p>
          <a:p>
            <a:pPr lvl="1"/>
            <a:r>
              <a:rPr lang="en-US" b="1" dirty="0" smtClean="0"/>
              <a:t>Propose additional strategies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1261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SEM1 3.08</a:t>
            </a:r>
            <a:b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 - Promotion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PE - Manage media planning and placement to enhance return on marketing investment</a:t>
            </a:r>
          </a:p>
          <a:p>
            <a:endParaRPr lang="en-US" dirty="0" smtClean="0"/>
          </a:p>
          <a:p>
            <a:r>
              <a:rPr lang="en-US" sz="3600" b="1" dirty="0" smtClean="0">
                <a:solidFill>
                  <a:srgbClr val="FF0000"/>
                </a:solidFill>
              </a:rPr>
              <a:t>PI – Choose appropriate media vehicles for sport/events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8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Choosing media vehicles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562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Determine the problem</a:t>
            </a:r>
          </a:p>
          <a:p>
            <a:pPr lvl="1"/>
            <a:r>
              <a:rPr lang="en-US" b="1" dirty="0" smtClean="0"/>
              <a:t>Advertising goals</a:t>
            </a:r>
          </a:p>
          <a:p>
            <a:pPr lvl="1"/>
            <a:r>
              <a:rPr lang="en-US" b="1" dirty="0" smtClean="0"/>
              <a:t>Primary target audience</a:t>
            </a:r>
          </a:p>
          <a:p>
            <a:pPr lvl="1"/>
            <a:r>
              <a:rPr lang="en-US" b="1" dirty="0" smtClean="0"/>
              <a:t>Competition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Consider potential media options &amp; total costs</a:t>
            </a:r>
          </a:p>
          <a:p>
            <a:pPr lvl="1"/>
            <a:r>
              <a:rPr lang="en-US" b="1" dirty="0" smtClean="0"/>
              <a:t>List all media and analyze effectiveness and costs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Select the appropriate media and vehicles</a:t>
            </a:r>
          </a:p>
          <a:p>
            <a:pPr lvl="1"/>
            <a:r>
              <a:rPr lang="en-US" b="1" dirty="0" smtClean="0"/>
              <a:t>Review quantitative and qualitative factors</a:t>
            </a:r>
          </a:p>
          <a:p>
            <a:pPr lvl="1"/>
            <a:r>
              <a:rPr lang="en-US" b="1" dirty="0" smtClean="0"/>
              <a:t>Select one that has right time, place &amp; audience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2501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762000"/>
          </a:xfrm>
        </p:spPr>
        <p:txBody>
          <a:bodyPr>
            <a:normAutofit/>
          </a:bodyPr>
          <a:lstStyle/>
          <a:p>
            <a:r>
              <a:rPr lang="en-US" b="1" dirty="0"/>
              <a:t>Choosing media </a:t>
            </a:r>
            <a:r>
              <a:rPr lang="en-US" b="1" dirty="0" smtClean="0"/>
              <a:t>schedule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Determine the timing and schedule strategies</a:t>
            </a:r>
          </a:p>
          <a:p>
            <a:pPr lvl="1"/>
            <a:r>
              <a:rPr lang="en-US" b="1" dirty="0" smtClean="0"/>
              <a:t>Select degree of continuity desired</a:t>
            </a:r>
          </a:p>
          <a:p>
            <a:pPr lvl="1"/>
            <a:r>
              <a:rPr lang="en-US" b="1" dirty="0" smtClean="0"/>
              <a:t>Should be chosen based on advertiser’s needs and type of product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Continuous strategy </a:t>
            </a:r>
            <a:r>
              <a:rPr lang="en-US" b="1" dirty="0" smtClean="0"/>
              <a:t>– ads on a regular basis</a:t>
            </a:r>
          </a:p>
          <a:p>
            <a:pPr lvl="2"/>
            <a:r>
              <a:rPr lang="en-US" b="1" dirty="0" smtClean="0"/>
              <a:t>Good for everyday products like groceries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Flighting</a:t>
            </a:r>
            <a:r>
              <a:rPr lang="en-US" b="1" dirty="0" smtClean="0">
                <a:solidFill>
                  <a:srgbClr val="FF0000"/>
                </a:solidFill>
              </a:rPr>
              <a:t> strategy </a:t>
            </a:r>
            <a:r>
              <a:rPr lang="en-US" b="1" dirty="0" smtClean="0"/>
              <a:t>– intermittent scheduling </a:t>
            </a:r>
          </a:p>
          <a:p>
            <a:pPr lvl="2"/>
            <a:r>
              <a:rPr lang="en-US" b="1" dirty="0" smtClean="0"/>
              <a:t>Great for seasonal promotions like events</a:t>
            </a:r>
          </a:p>
          <a:p>
            <a:pPr lvl="2"/>
            <a:r>
              <a:rPr lang="en-US" b="1" dirty="0" smtClean="0"/>
              <a:t>Great for introducing new products or events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Pulsing strategy </a:t>
            </a:r>
            <a:r>
              <a:rPr lang="en-US" b="1" dirty="0" smtClean="0"/>
              <a:t>– combination, low then high</a:t>
            </a:r>
          </a:p>
          <a:p>
            <a:pPr lvl="2"/>
            <a:r>
              <a:rPr lang="en-US" b="1" dirty="0" smtClean="0"/>
              <a:t>Good for reminding consumers about your product</a:t>
            </a:r>
          </a:p>
          <a:p>
            <a:pPr lvl="2"/>
            <a:r>
              <a:rPr lang="en-US" b="1" dirty="0" smtClean="0"/>
              <a:t>Coca Cola uses this strategy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9400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Advertising Reach &amp;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lvl="2"/>
            <a:r>
              <a:rPr lang="en-US" b="1" dirty="0" smtClean="0">
                <a:solidFill>
                  <a:srgbClr val="FF0000"/>
                </a:solidFill>
              </a:rPr>
              <a:t>Circulation numbers, subscriptions or rating points </a:t>
            </a:r>
            <a:r>
              <a:rPr lang="en-US" b="1" dirty="0" smtClean="0"/>
              <a:t>are best used to determine &amp; calculate reach data 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Broad reach </a:t>
            </a:r>
            <a:r>
              <a:rPr lang="en-US" b="1" dirty="0" smtClean="0"/>
              <a:t>– is effective for consumer convenience goods like toothpaste (simple features)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Effective reach </a:t>
            </a:r>
            <a:r>
              <a:rPr lang="en-US" b="1" dirty="0" smtClean="0"/>
              <a:t>- # or % of consumers in a targeted audience exposed to an ad a specific minimum # of times (more appropriate for targeted SEM consumers) WHY?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3276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505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Media costs – how to determine?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Circulation </a:t>
            </a:r>
          </a:p>
          <a:p>
            <a:pPr lvl="1"/>
            <a:r>
              <a:rPr lang="en-US" b="1" dirty="0" smtClean="0"/>
              <a:t>is the size of the audience in the media</a:t>
            </a:r>
          </a:p>
          <a:p>
            <a:pPr lvl="1"/>
            <a:r>
              <a:rPr lang="en-US" b="1" dirty="0" smtClean="0"/>
              <a:t>Is the most significant factor of media costs</a:t>
            </a:r>
          </a:p>
          <a:p>
            <a:r>
              <a:rPr lang="en-US" b="1" dirty="0" smtClean="0"/>
              <a:t>Production costs vary a lot across different media</a:t>
            </a:r>
          </a:p>
          <a:p>
            <a:r>
              <a:rPr lang="en-US" b="1" dirty="0" smtClean="0"/>
              <a:t>Preferred location of ad </a:t>
            </a:r>
          </a:p>
          <a:p>
            <a:pPr lvl="1"/>
            <a:r>
              <a:rPr lang="en-US" b="1" dirty="0" smtClean="0"/>
              <a:t>time of ad, (day, night, drive time) </a:t>
            </a:r>
          </a:p>
          <a:p>
            <a:pPr lvl="1"/>
            <a:r>
              <a:rPr lang="en-US" b="1" dirty="0"/>
              <a:t>p</a:t>
            </a:r>
            <a:r>
              <a:rPr lang="en-US" b="1" dirty="0" smtClean="0"/>
              <a:t>osition of ads in print and broadcast media – </a:t>
            </a:r>
            <a:r>
              <a:rPr lang="en-US" b="1" dirty="0"/>
              <a:t>w</a:t>
            </a:r>
            <a:r>
              <a:rPr lang="en-US" b="1" dirty="0" smtClean="0"/>
              <a:t>hat shows</a:t>
            </a:r>
          </a:p>
          <a:p>
            <a:r>
              <a:rPr lang="en-US" b="1" dirty="0" smtClean="0"/>
              <a:t>Available discounts </a:t>
            </a:r>
          </a:p>
          <a:p>
            <a:pPr lvl="1"/>
            <a:r>
              <a:rPr lang="en-US" b="1" dirty="0"/>
              <a:t>s</a:t>
            </a:r>
            <a:r>
              <a:rPr lang="en-US" b="1" dirty="0" smtClean="0"/>
              <a:t>ize of ad – frequency of purchase - dollar volume</a:t>
            </a:r>
          </a:p>
          <a:p>
            <a:r>
              <a:rPr lang="en-US" b="1" dirty="0" smtClean="0"/>
              <a:t>Demographic makeup </a:t>
            </a:r>
          </a:p>
          <a:p>
            <a:pPr lvl="1"/>
            <a:r>
              <a:rPr lang="en-US" b="1" dirty="0" smtClean="0"/>
              <a:t>narrowly defined audiences demand higher rates</a:t>
            </a:r>
          </a:p>
          <a:p>
            <a:r>
              <a:rPr lang="en-US" b="1" dirty="0" smtClean="0"/>
              <a:t>Editorial climate </a:t>
            </a:r>
          </a:p>
          <a:p>
            <a:pPr lvl="1"/>
            <a:r>
              <a:rPr lang="en-US" b="1" dirty="0" smtClean="0"/>
              <a:t>credibility &amp; prestige may influence consumers reaction to an ad</a:t>
            </a:r>
          </a:p>
          <a:p>
            <a:r>
              <a:rPr lang="en-US" b="1" dirty="0" smtClean="0"/>
              <a:t>Reproduction quality</a:t>
            </a:r>
          </a:p>
          <a:p>
            <a:pPr lvl="1"/>
            <a:r>
              <a:rPr lang="en-US" b="1" dirty="0"/>
              <a:t>h</a:t>
            </a:r>
            <a:r>
              <a:rPr lang="en-US" b="1" dirty="0" smtClean="0"/>
              <a:t>igh quality = higher costs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0604" y="1286577"/>
            <a:ext cx="17526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94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Media costs type – absolute &amp; relative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Absolute cost</a:t>
            </a:r>
          </a:p>
          <a:p>
            <a:pPr lvl="1"/>
            <a:r>
              <a:rPr lang="en-US" b="1" dirty="0" smtClean="0"/>
              <a:t>What is the total expenditure for an ad</a:t>
            </a:r>
          </a:p>
          <a:p>
            <a:pPr lvl="2"/>
            <a:r>
              <a:rPr lang="en-US" b="1" dirty="0" smtClean="0"/>
              <a:t>Cost of production</a:t>
            </a:r>
          </a:p>
          <a:p>
            <a:pPr lvl="2"/>
            <a:r>
              <a:rPr lang="en-US" b="1" dirty="0" smtClean="0"/>
              <a:t>Cost for time and space purchased</a:t>
            </a:r>
          </a:p>
          <a:p>
            <a:pPr lvl="3"/>
            <a:r>
              <a:rPr lang="en-US" b="1" dirty="0" smtClean="0"/>
              <a:t>Check rate cards found in Standard Rate &amp; Data Service (SRDS) directories for time &amp; space costs </a:t>
            </a:r>
          </a:p>
          <a:p>
            <a:r>
              <a:rPr lang="en-US" b="1" dirty="0" smtClean="0"/>
              <a:t>Relative cost</a:t>
            </a:r>
          </a:p>
          <a:p>
            <a:pPr lvl="1"/>
            <a:r>
              <a:rPr lang="en-US" b="1" dirty="0" smtClean="0"/>
              <a:t>To determine if one media type is more efficient or cost effective over another</a:t>
            </a:r>
          </a:p>
          <a:p>
            <a:pPr lvl="1"/>
            <a:r>
              <a:rPr lang="en-US" b="1" dirty="0" smtClean="0"/>
              <a:t>Use (CPM) - based on cost per thousand </a:t>
            </a:r>
          </a:p>
          <a:p>
            <a:pPr lvl="2"/>
            <a:r>
              <a:rPr lang="en-US" b="1" dirty="0" smtClean="0"/>
              <a:t>Often used in print media and internet</a:t>
            </a:r>
          </a:p>
          <a:p>
            <a:pPr lvl="1"/>
            <a:r>
              <a:rPr lang="en-US" b="1" dirty="0" smtClean="0"/>
              <a:t>Use (CPRP) -  based on cost per rating point  </a:t>
            </a:r>
          </a:p>
          <a:p>
            <a:pPr lvl="2"/>
            <a:r>
              <a:rPr lang="en-US" b="1" dirty="0" smtClean="0"/>
              <a:t>Often used in broadcast media and outdoor</a:t>
            </a:r>
          </a:p>
          <a:p>
            <a:pPr lvl="1"/>
            <a:r>
              <a:rPr lang="en-US" b="1" dirty="0" smtClean="0"/>
              <a:t>Use (GRP) – based on gross rating points across a media platform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962400"/>
            <a:ext cx="16954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67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Media costs – how to calculate?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Cost per thousand (CPM)</a:t>
            </a:r>
          </a:p>
          <a:p>
            <a:pPr lvl="1"/>
            <a:r>
              <a:rPr lang="en-US" b="1" dirty="0" smtClean="0"/>
              <a:t>Multiply cost of the ad by 1000 then divide by the number of people receiving the message (reach)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CPM</a:t>
            </a:r>
            <a:r>
              <a:rPr lang="en-US" b="1" dirty="0" smtClean="0"/>
              <a:t> = </a:t>
            </a:r>
            <a:r>
              <a:rPr lang="en-US" b="1" dirty="0" smtClean="0">
                <a:solidFill>
                  <a:srgbClr val="FF0000"/>
                </a:solidFill>
              </a:rPr>
              <a:t>(Cost of ad x 1000 ÷ by # of target audience)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Example: </a:t>
            </a:r>
          </a:p>
          <a:p>
            <a:pPr lvl="1"/>
            <a:r>
              <a:rPr lang="en-US" b="1" dirty="0" smtClean="0"/>
              <a:t>Cost of ad is $50,000</a:t>
            </a:r>
          </a:p>
          <a:p>
            <a:pPr lvl="1"/>
            <a:r>
              <a:rPr lang="en-US" b="1" dirty="0" smtClean="0"/>
              <a:t>Total audience is 2,000,000</a:t>
            </a:r>
          </a:p>
          <a:p>
            <a:pPr lvl="2"/>
            <a:r>
              <a:rPr lang="en-US" b="1" dirty="0" smtClean="0"/>
              <a:t>($50,000 x 1000) = $50,000,000 </a:t>
            </a:r>
          </a:p>
          <a:p>
            <a:pPr lvl="2"/>
            <a:r>
              <a:rPr lang="en-US" b="1" dirty="0" smtClean="0"/>
              <a:t>($50,000,000 ÷ 2,000,000) = $25.00 </a:t>
            </a:r>
            <a:endParaRPr 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25050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53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/>
              <a:t>Media costs – how to calculate?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Cost per rating point (CPRP)</a:t>
            </a:r>
          </a:p>
          <a:p>
            <a:pPr lvl="1"/>
            <a:r>
              <a:rPr lang="en-US" b="1" dirty="0" smtClean="0"/>
              <a:t>Calculated to determine 1% of audience </a:t>
            </a:r>
          </a:p>
          <a:p>
            <a:r>
              <a:rPr lang="en-US" b="1" dirty="0" smtClean="0"/>
              <a:t>Cost per gross rating points (GRP)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(GRP) </a:t>
            </a:r>
            <a:r>
              <a:rPr lang="en-US" b="1" dirty="0" smtClean="0"/>
              <a:t>=</a:t>
            </a:r>
            <a:r>
              <a:rPr lang="en-US" b="1" dirty="0" smtClean="0">
                <a:solidFill>
                  <a:srgbClr val="FF0000"/>
                </a:solidFill>
              </a:rPr>
              <a:t> (Reach (x) frequency) </a:t>
            </a:r>
            <a:r>
              <a:rPr lang="en-US" b="1" dirty="0" smtClean="0"/>
              <a:t>- to determine GRP and 240 GRP’s used as a standard of measurement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/>
              <a:t>The cost per GRP is determined by dividing the total advertising expense by the # of gross rating points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(GRP) cost </a:t>
            </a:r>
            <a:r>
              <a:rPr lang="en-US" b="1" dirty="0" smtClean="0"/>
              <a:t>=</a:t>
            </a:r>
            <a:r>
              <a:rPr lang="en-US" b="1" dirty="0" smtClean="0">
                <a:solidFill>
                  <a:srgbClr val="FF0000"/>
                </a:solidFill>
              </a:rPr>
              <a:t> (Expenses ÷ GRP)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Example:</a:t>
            </a:r>
          </a:p>
          <a:p>
            <a:pPr lvl="1"/>
            <a:r>
              <a:rPr lang="en-US" b="1" dirty="0" smtClean="0"/>
              <a:t>Total advertising expense is $20,000</a:t>
            </a:r>
          </a:p>
          <a:p>
            <a:pPr lvl="1"/>
            <a:r>
              <a:rPr lang="en-US" b="1" dirty="0" smtClean="0"/>
              <a:t>The gross rating points for the show is 210</a:t>
            </a:r>
          </a:p>
          <a:p>
            <a:pPr lvl="2"/>
            <a:r>
              <a:rPr lang="en-US" b="1" dirty="0" smtClean="0"/>
              <a:t>$20,000 ÷ 210 = $95.24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73692"/>
            <a:ext cx="21336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89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Media costs for different mediums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sz="3800" b="1" dirty="0" smtClean="0">
                <a:solidFill>
                  <a:srgbClr val="FF0000"/>
                </a:solidFill>
              </a:rPr>
              <a:t>Newspapers</a:t>
            </a:r>
          </a:p>
          <a:p>
            <a:pPr lvl="1"/>
            <a:r>
              <a:rPr lang="en-US" b="1" dirty="0" smtClean="0"/>
              <a:t>Rates – how determined</a:t>
            </a:r>
          </a:p>
          <a:p>
            <a:pPr lvl="2"/>
            <a:r>
              <a:rPr lang="en-US" b="1" dirty="0" smtClean="0"/>
              <a:t>circulation and target market are primary factors – great for locals</a:t>
            </a:r>
          </a:p>
          <a:p>
            <a:pPr lvl="2"/>
            <a:r>
              <a:rPr lang="en-US" b="1" dirty="0" smtClean="0"/>
              <a:t>less for local ads vs. national advertisers</a:t>
            </a:r>
          </a:p>
          <a:p>
            <a:pPr lvl="2"/>
            <a:r>
              <a:rPr lang="en-US" b="1" dirty="0" smtClean="0"/>
              <a:t>information given through use of rate cards</a:t>
            </a:r>
          </a:p>
          <a:p>
            <a:pPr lvl="1"/>
            <a:r>
              <a:rPr lang="en-US" b="1" dirty="0" smtClean="0"/>
              <a:t>Types of rates</a:t>
            </a:r>
          </a:p>
          <a:p>
            <a:pPr lvl="2"/>
            <a:r>
              <a:rPr lang="en-US" b="1" dirty="0" smtClean="0"/>
              <a:t>Run of page – wherever newspaper places the ad</a:t>
            </a:r>
          </a:p>
          <a:p>
            <a:pPr lvl="2"/>
            <a:r>
              <a:rPr lang="en-US" b="1" dirty="0" smtClean="0"/>
              <a:t>Flat rates – used for one time placement</a:t>
            </a:r>
          </a:p>
          <a:p>
            <a:pPr lvl="2"/>
            <a:r>
              <a:rPr lang="en-US" b="1" dirty="0" smtClean="0"/>
              <a:t>Sliding scale rates – more ads will cost less per ad</a:t>
            </a:r>
          </a:p>
          <a:p>
            <a:pPr lvl="2"/>
            <a:r>
              <a:rPr lang="en-US" b="1" dirty="0" smtClean="0"/>
              <a:t>Combination rates – ads and (FSI) will lower rate</a:t>
            </a:r>
          </a:p>
          <a:p>
            <a:pPr lvl="2"/>
            <a:r>
              <a:rPr lang="en-US" b="1" dirty="0" smtClean="0"/>
              <a:t>Volume and consistency rates/discounts</a:t>
            </a:r>
          </a:p>
          <a:p>
            <a:pPr lvl="1"/>
            <a:r>
              <a:rPr lang="en-US" b="1" dirty="0" smtClean="0"/>
              <a:t>Costs</a:t>
            </a:r>
          </a:p>
          <a:p>
            <a:pPr lvl="2"/>
            <a:r>
              <a:rPr lang="en-US" b="1" dirty="0" smtClean="0"/>
              <a:t>Tend to be lower than other print media</a:t>
            </a:r>
          </a:p>
          <a:p>
            <a:pPr lvl="2"/>
            <a:r>
              <a:rPr lang="en-US" b="1" dirty="0" smtClean="0"/>
              <a:t>Position preferences </a:t>
            </a:r>
          </a:p>
          <a:p>
            <a:pPr lvl="3"/>
            <a:r>
              <a:rPr lang="en-US" b="1" dirty="0" smtClean="0"/>
              <a:t>Example: SEM advertiser wants ad placement in sports section instead of food or employment opportunity section</a:t>
            </a:r>
          </a:p>
          <a:p>
            <a:pPr lvl="2"/>
            <a:r>
              <a:rPr lang="en-US" b="1" dirty="0" smtClean="0"/>
              <a:t>Color requirements or including (FSI) free standing inserts</a:t>
            </a:r>
          </a:p>
          <a:p>
            <a:pPr lvl="2"/>
            <a:r>
              <a:rPr lang="en-US" b="1" dirty="0" smtClean="0"/>
              <a:t>Split-runs</a:t>
            </a:r>
            <a:r>
              <a:rPr lang="en-US" dirty="0" smtClean="0"/>
              <a:t> </a:t>
            </a:r>
            <a:r>
              <a:rPr lang="en-US" b="1" dirty="0" smtClean="0"/>
              <a:t>- 2 different ads produced at same time</a:t>
            </a:r>
          </a:p>
          <a:p>
            <a:endParaRPr lang="en-US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22098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52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/>
              <a:t>Media costs for different mediums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sz="3800" b="1" dirty="0" smtClean="0">
                <a:solidFill>
                  <a:srgbClr val="FF0000"/>
                </a:solidFill>
              </a:rPr>
              <a:t>Magazines </a:t>
            </a:r>
            <a:endParaRPr lang="en-US" sz="3800" b="1" dirty="0" smtClean="0"/>
          </a:p>
          <a:p>
            <a:r>
              <a:rPr lang="en-US" b="1" dirty="0" smtClean="0"/>
              <a:t>Rates – how determined</a:t>
            </a:r>
          </a:p>
          <a:p>
            <a:pPr lvl="1"/>
            <a:r>
              <a:rPr lang="en-US" b="1" dirty="0" smtClean="0"/>
              <a:t>Circulation and target market are primary factors for rates that reach specific readers for advertisers</a:t>
            </a:r>
          </a:p>
          <a:p>
            <a:r>
              <a:rPr lang="en-US" b="1" dirty="0" smtClean="0"/>
              <a:t>Types of rates</a:t>
            </a:r>
          </a:p>
          <a:p>
            <a:pPr lvl="1"/>
            <a:r>
              <a:rPr lang="en-US" b="1" dirty="0" smtClean="0"/>
              <a:t>Size and frequency rates</a:t>
            </a:r>
          </a:p>
          <a:p>
            <a:pPr lvl="1"/>
            <a:r>
              <a:rPr lang="en-US" b="1" dirty="0"/>
              <a:t>V</a:t>
            </a:r>
            <a:r>
              <a:rPr lang="en-US" b="1" dirty="0" smtClean="0"/>
              <a:t>olume and consistency rates/discounts</a:t>
            </a:r>
          </a:p>
          <a:p>
            <a:pPr lvl="1"/>
            <a:r>
              <a:rPr lang="en-US" b="1" dirty="0" smtClean="0"/>
              <a:t>Combination rates</a:t>
            </a:r>
          </a:p>
          <a:p>
            <a:r>
              <a:rPr lang="en-US" b="1" dirty="0" smtClean="0"/>
              <a:t>Costs</a:t>
            </a:r>
          </a:p>
          <a:p>
            <a:pPr lvl="1"/>
            <a:r>
              <a:rPr lang="en-US" b="1" dirty="0" smtClean="0"/>
              <a:t>Tend to be higher than other print media</a:t>
            </a:r>
          </a:p>
          <a:p>
            <a:pPr lvl="1"/>
            <a:r>
              <a:rPr lang="en-US" b="1" dirty="0" smtClean="0"/>
              <a:t>Position preferences – front and back cover, inside front</a:t>
            </a:r>
          </a:p>
          <a:p>
            <a:pPr lvl="1"/>
            <a:r>
              <a:rPr lang="en-US" b="1" dirty="0" smtClean="0"/>
              <a:t>Color requirements</a:t>
            </a:r>
          </a:p>
          <a:p>
            <a:pPr lvl="1"/>
            <a:r>
              <a:rPr lang="en-US" b="1" dirty="0" smtClean="0"/>
              <a:t>Full bleed pages</a:t>
            </a:r>
          </a:p>
          <a:p>
            <a:pPr lvl="1"/>
            <a:r>
              <a:rPr lang="en-US" b="1" dirty="0" smtClean="0"/>
              <a:t>Gatefolds</a:t>
            </a:r>
          </a:p>
          <a:p>
            <a:pPr lvl="1"/>
            <a:r>
              <a:rPr lang="en-US" b="1" dirty="0" smtClean="0"/>
              <a:t>Spreads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44067"/>
            <a:ext cx="24669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0"/>
            <a:ext cx="1676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44067"/>
            <a:ext cx="25431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084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1865</Words>
  <Application>Microsoft Office PowerPoint</Application>
  <PresentationFormat>On-screen Show (4:3)</PresentationFormat>
  <Paragraphs>306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SEM1 3.08 A - Promotion</vt:lpstr>
      <vt:lpstr>Advertising Reach &amp; Frequency</vt:lpstr>
      <vt:lpstr>Advertising Reach &amp; Frequency</vt:lpstr>
      <vt:lpstr>Media costs – how to determine?</vt:lpstr>
      <vt:lpstr>Media costs type – absolute &amp; relative</vt:lpstr>
      <vt:lpstr>Media costs – how to calculate?</vt:lpstr>
      <vt:lpstr>Media costs – how to calculate?</vt:lpstr>
      <vt:lpstr>Media costs for different mediums</vt:lpstr>
      <vt:lpstr>Media costs for different mediums</vt:lpstr>
      <vt:lpstr>Media costs for different mediums</vt:lpstr>
      <vt:lpstr>Media costs for different mediums</vt:lpstr>
      <vt:lpstr>Media costs for different mediums</vt:lpstr>
      <vt:lpstr>Media costs for different mediums</vt:lpstr>
      <vt:lpstr>Media costs for different mediums</vt:lpstr>
      <vt:lpstr>SEM1 3.08 A - Promotion</vt:lpstr>
      <vt:lpstr>Selecting advertising media -  why</vt:lpstr>
      <vt:lpstr>Factors impacting your media selection</vt:lpstr>
      <vt:lpstr>Factors impacting your media selection</vt:lpstr>
      <vt:lpstr>Factors impacting your media selection</vt:lpstr>
      <vt:lpstr>Factors impacting your media selection</vt:lpstr>
      <vt:lpstr>Buy advertising space/time</vt:lpstr>
      <vt:lpstr>SEM1 3.08 A - Promotion</vt:lpstr>
      <vt:lpstr>Choosing media vehicles</vt:lpstr>
      <vt:lpstr>Choosing media schedule strategies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SEM1 3.08 A - Promotion</dc:title>
  <dc:creator>Bob</dc:creator>
  <cp:lastModifiedBy>Cassidy Brauns</cp:lastModifiedBy>
  <cp:revision>66</cp:revision>
  <dcterms:created xsi:type="dcterms:W3CDTF">2012-09-27T23:29:46Z</dcterms:created>
  <dcterms:modified xsi:type="dcterms:W3CDTF">2012-10-02T10:34:16Z</dcterms:modified>
</cp:coreProperties>
</file>