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62" r:id="rId7"/>
    <p:sldId id="259" r:id="rId8"/>
    <p:sldId id="258" r:id="rId9"/>
    <p:sldId id="263" r:id="rId10"/>
    <p:sldId id="264" r:id="rId11"/>
    <p:sldId id="265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1A469-6CD0-463A-A86E-6996240CA6E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3BC5-68B0-4620-97E0-77705E033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pi2IAec9H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Sell advertising space in printed and electronic materials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143000"/>
            <a:ext cx="64008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4.01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CELEBRITY RIDERS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b="1" u="sng" dirty="0" smtClean="0"/>
              <a:t>Contracts</a:t>
            </a:r>
            <a:r>
              <a:rPr lang="en-US" b="1" dirty="0" smtClean="0"/>
              <a:t> </a:t>
            </a:r>
            <a:r>
              <a:rPr lang="en-US" dirty="0" smtClean="0"/>
              <a:t>that specify what </a:t>
            </a:r>
            <a:r>
              <a:rPr lang="en-US" b="1" u="sng" dirty="0" smtClean="0"/>
              <a:t>amenities </a:t>
            </a:r>
            <a:r>
              <a:rPr lang="en-US" dirty="0" smtClean="0"/>
              <a:t>should be provided for celebrities when they make an appearance at an event</a:t>
            </a:r>
          </a:p>
          <a:p>
            <a:pPr lvl="1">
              <a:buNone/>
            </a:pPr>
            <a:endParaRPr lang="en-US" sz="1050" dirty="0" smtClean="0"/>
          </a:p>
          <a:p>
            <a:pPr lvl="1"/>
            <a:r>
              <a:rPr lang="en-US" sz="2400" i="1" dirty="0" smtClean="0"/>
              <a:t>Keep your celebrity happy </a:t>
            </a:r>
          </a:p>
          <a:p>
            <a:pPr lvl="1">
              <a:buNone/>
            </a:pPr>
            <a:r>
              <a:rPr lang="en-US" sz="2400" i="1" dirty="0" smtClean="0"/>
              <a:t>and comfortable</a:t>
            </a:r>
          </a:p>
          <a:p>
            <a:pPr lvl="1">
              <a:buNone/>
            </a:pPr>
            <a:endParaRPr lang="en-US" sz="1200" i="1" dirty="0" smtClean="0"/>
          </a:p>
          <a:p>
            <a:pPr lvl="1"/>
            <a:r>
              <a:rPr lang="en-US" sz="2400" i="1" dirty="0" smtClean="0"/>
              <a:t>Dressing room preferences, </a:t>
            </a:r>
          </a:p>
          <a:p>
            <a:pPr lvl="1">
              <a:buNone/>
            </a:pPr>
            <a:r>
              <a:rPr lang="en-US" sz="2400" i="1" dirty="0" smtClean="0"/>
              <a:t>food, transportation, etc.</a:t>
            </a:r>
            <a:endParaRPr lang="en-US" sz="2400" i="1" dirty="0"/>
          </a:p>
        </p:txBody>
      </p:sp>
      <p:pic>
        <p:nvPicPr>
          <p:cNvPr id="2052" name="Picture 4" descr="http://www.presentermedia.com/files/clipart/00005000/5844/contract_salesman_signature_md_wm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28956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THE CAPITALIZE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ON CELEBRITY APPEARANCES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/>
              <a:t>Book </a:t>
            </a:r>
            <a:r>
              <a:rPr lang="en-US" sz="2800" dirty="0" smtClean="0"/>
              <a:t>the Celebrity </a:t>
            </a:r>
            <a:r>
              <a:rPr lang="en-US" sz="2800" b="1" dirty="0" smtClean="0"/>
              <a:t>FAR IN ADVANCE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/>
              <a:t>PREPARE</a:t>
            </a:r>
            <a:r>
              <a:rPr lang="en-US" sz="2800" dirty="0" smtClean="0"/>
              <a:t> in Advance</a:t>
            </a:r>
          </a:p>
          <a:p>
            <a:pPr lvl="1"/>
            <a:r>
              <a:rPr lang="en-US" sz="2400" dirty="0" smtClean="0"/>
              <a:t>Work with Celebrity’s Manager</a:t>
            </a:r>
          </a:p>
          <a:p>
            <a:pPr lvl="2"/>
            <a:r>
              <a:rPr lang="en-US" sz="2000" dirty="0" smtClean="0"/>
              <a:t>Obtain Riders and make sure they can be met</a:t>
            </a:r>
          </a:p>
          <a:p>
            <a:pPr lvl="2"/>
            <a:r>
              <a:rPr lang="en-US" sz="2000" dirty="0" smtClean="0"/>
              <a:t>Describe the audience that will be in attendance</a:t>
            </a:r>
          </a:p>
          <a:p>
            <a:pPr lvl="2">
              <a:buNone/>
            </a:pPr>
            <a:endParaRPr lang="en-US" sz="1800" dirty="0" smtClean="0"/>
          </a:p>
          <a:p>
            <a:pPr marL="339725" indent="-339725">
              <a:buFont typeface="+mj-lt"/>
              <a:buAutoNum type="arabicPeriod"/>
            </a:pPr>
            <a:r>
              <a:rPr lang="en-US" sz="2800" dirty="0" smtClean="0"/>
              <a:t>Have an </a:t>
            </a:r>
            <a:r>
              <a:rPr lang="en-US" sz="2800" b="1" dirty="0" smtClean="0">
                <a:solidFill>
                  <a:srgbClr val="FF0000"/>
                </a:solidFill>
              </a:rPr>
              <a:t>PRODUCTION SCHEDULE </a:t>
            </a:r>
            <a:r>
              <a:rPr lang="en-US" sz="2800" dirty="0" smtClean="0"/>
              <a:t>and Stick to it!</a:t>
            </a:r>
          </a:p>
          <a:p>
            <a:pPr marL="339725" indent="-339725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4.  Assign a </a:t>
            </a:r>
            <a:r>
              <a:rPr lang="en-US" sz="2800" b="1" dirty="0" smtClean="0"/>
              <a:t>POINT PERSON </a:t>
            </a:r>
            <a:r>
              <a:rPr lang="en-US" sz="2800" dirty="0" smtClean="0"/>
              <a:t>(Person in charge)</a:t>
            </a:r>
            <a:endParaRPr lang="en-US" sz="2000" dirty="0" smtClean="0"/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“You 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b="1" u="sng" dirty="0" smtClean="0"/>
              <a:t>RESEARCH A CELEBRITY APPEARANCE </a:t>
            </a:r>
            <a:r>
              <a:rPr lang="en-US" dirty="0" smtClean="0"/>
              <a:t>in the last year</a:t>
            </a:r>
          </a:p>
          <a:p>
            <a:pPr>
              <a:buFontTx/>
              <a:buChar char="-"/>
            </a:pPr>
            <a:r>
              <a:rPr lang="en-US" b="1" u="sng" dirty="0" smtClean="0"/>
              <a:t>CREATE A VISUAL </a:t>
            </a:r>
            <a:r>
              <a:rPr lang="en-US" dirty="0" smtClean="0"/>
              <a:t>with the following information:</a:t>
            </a:r>
          </a:p>
          <a:p>
            <a:pPr lvl="1">
              <a:buFontTx/>
              <a:buChar char="-"/>
            </a:pPr>
            <a:r>
              <a:rPr lang="en-US" dirty="0" smtClean="0"/>
              <a:t>Who was the Celebrity?</a:t>
            </a:r>
          </a:p>
          <a:p>
            <a:pPr lvl="1">
              <a:buFontTx/>
              <a:buChar char="-"/>
            </a:pPr>
            <a:r>
              <a:rPr lang="en-US" dirty="0" smtClean="0"/>
              <a:t>What was the event?</a:t>
            </a:r>
          </a:p>
          <a:p>
            <a:pPr lvl="1">
              <a:buFontTx/>
              <a:buChar char="-"/>
            </a:pPr>
            <a:r>
              <a:rPr lang="en-US" dirty="0" smtClean="0"/>
              <a:t>When was the event? (Date and time)</a:t>
            </a:r>
          </a:p>
          <a:p>
            <a:pPr lvl="1">
              <a:buFontTx/>
              <a:buChar char="-"/>
            </a:pPr>
            <a:r>
              <a:rPr lang="en-US" dirty="0" smtClean="0"/>
              <a:t>Where was the event? (Actual location)</a:t>
            </a:r>
          </a:p>
          <a:p>
            <a:pPr lvl="1">
              <a:buFontTx/>
              <a:buChar char="-"/>
            </a:pPr>
            <a:r>
              <a:rPr lang="en-US" dirty="0" smtClean="0"/>
              <a:t>What are the Riders of the Celebrity?</a:t>
            </a:r>
          </a:p>
          <a:p>
            <a:pPr lvl="1">
              <a:buFontTx/>
              <a:buChar char="-"/>
            </a:pPr>
            <a:r>
              <a:rPr lang="en-US" dirty="0" smtClean="0"/>
              <a:t>Was the Celebrity a good match for the event?</a:t>
            </a:r>
          </a:p>
          <a:p>
            <a:pPr lvl="2">
              <a:buFontTx/>
              <a:buChar char="-"/>
            </a:pPr>
            <a:r>
              <a:rPr lang="en-US" dirty="0" smtClean="0"/>
              <a:t>Did the celebrity support the target market of the event?</a:t>
            </a:r>
          </a:p>
          <a:p>
            <a:pPr lvl="1">
              <a:buFontTx/>
              <a:buChar char="-"/>
            </a:pPr>
            <a:r>
              <a:rPr lang="en-US" b="1" dirty="0" smtClean="0"/>
              <a:t>WHY or WHY NOT?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SEM MATERIALS where 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SELL ADVERTISING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3429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Programs</a:t>
            </a:r>
          </a:p>
          <a:p>
            <a:r>
              <a:rPr lang="en-US" b="1" dirty="0" smtClean="0"/>
              <a:t>Yearbooks</a:t>
            </a:r>
          </a:p>
          <a:p>
            <a:r>
              <a:rPr lang="en-US" b="1" dirty="0" smtClean="0"/>
              <a:t>Team photo cards</a:t>
            </a:r>
          </a:p>
          <a:p>
            <a:r>
              <a:rPr lang="en-US" b="1" dirty="0" smtClean="0"/>
              <a:t>Internet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Tickets </a:t>
            </a:r>
            <a:r>
              <a:rPr lang="en-US" b="1" i="1" dirty="0" smtClean="0">
                <a:solidFill>
                  <a:srgbClr val="FF0000"/>
                </a:solidFill>
              </a:rPr>
              <a:t>(On the Back)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Professional Teams SELL advertising on game tickets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5105400"/>
            <a:ext cx="63246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Why would a team/sports company </a:t>
            </a:r>
            <a:br>
              <a:rPr lang="en-US" sz="2400" b="1" dirty="0" smtClean="0"/>
            </a:br>
            <a:r>
              <a:rPr lang="en-US" sz="2400" b="1" u="sng" dirty="0" smtClean="0">
                <a:solidFill>
                  <a:srgbClr val="FF0000"/>
                </a:solidFill>
              </a:rPr>
              <a:t>SELL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ADVERTISING SPACE?</a:t>
            </a: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INCREASE REVENUE!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Rational – Reasonable, practical, and functionality of a product to a potential consumer</a:t>
            </a:r>
          </a:p>
          <a:p>
            <a:pPr lvl="1"/>
            <a:r>
              <a:rPr lang="en-US" dirty="0" smtClean="0"/>
              <a:t>Ex. Items that are necessities</a:t>
            </a:r>
          </a:p>
          <a:p>
            <a:endParaRPr lang="en-US" dirty="0" smtClean="0"/>
          </a:p>
          <a:p>
            <a:r>
              <a:rPr lang="en-US" dirty="0" smtClean="0"/>
              <a:t>Emotional</a:t>
            </a:r>
          </a:p>
          <a:p>
            <a:pPr lvl="1"/>
            <a:r>
              <a:rPr lang="en-US" dirty="0" smtClean="0"/>
              <a:t>Personal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Fear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Advertising Appeals</a:t>
            </a:r>
            <a:endParaRPr lang="en-US" dirty="0"/>
          </a:p>
        </p:txBody>
      </p:sp>
      <p:pic>
        <p:nvPicPr>
          <p:cNvPr id="1026" name="Picture 2" descr="http://media2.ph.88db.com/DB88UploadFiles/2007/05/08/1F2AE5BE-8222-480B-8200-681B9456AD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438400"/>
            <a:ext cx="3276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1. Personal Appeal</a:t>
            </a:r>
          </a:p>
          <a:p>
            <a:pPr lvl="1"/>
            <a:r>
              <a:rPr lang="en-US" dirty="0" smtClean="0"/>
              <a:t>Some personal emotions that can drive individuals to purchase products include safety, love, humor, joy, happiness, pride, self esteem, pleasure, comfort, nostalgia etc. </a:t>
            </a:r>
          </a:p>
          <a:p>
            <a:r>
              <a:rPr lang="en-US" b="1" dirty="0" smtClean="0"/>
              <a:t>2. Social Appeal</a:t>
            </a:r>
          </a:p>
          <a:p>
            <a:pPr lvl="1"/>
            <a:r>
              <a:rPr lang="en-US" dirty="0" smtClean="0"/>
              <a:t>Social factors cause people to make purchases and include such aspects as recognition, respect, involvement, affiliation, rejection, acceptance, status and approval.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>
            <a:noAutofit/>
          </a:bodyPr>
          <a:lstStyle/>
          <a:p>
            <a:r>
              <a:rPr lang="en-US" sz="3600" b="0" dirty="0" smtClean="0">
                <a:effectLst/>
              </a:rPr>
              <a:t>Advertising Appeals</a:t>
            </a:r>
            <a:endParaRPr lang="en-US" sz="3600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3. Fear Appeal</a:t>
            </a:r>
          </a:p>
          <a:p>
            <a:pPr lvl="1"/>
            <a:r>
              <a:rPr lang="en-US" dirty="0" smtClean="0"/>
              <a:t>Fear is often used to good effect in advertising and marketing campaigns of beauty and health products including insurance. Must be moderate.</a:t>
            </a:r>
          </a:p>
          <a:p>
            <a:endParaRPr lang="en-US" dirty="0" smtClean="0"/>
          </a:p>
          <a:p>
            <a:r>
              <a:rPr lang="en-US" dirty="0" smtClean="0"/>
              <a:t>Humor Appeal</a:t>
            </a:r>
          </a:p>
          <a:p>
            <a:r>
              <a:rPr lang="en-US" dirty="0" smtClean="0"/>
              <a:t>Sex Appeal</a:t>
            </a:r>
          </a:p>
          <a:p>
            <a:r>
              <a:rPr lang="en-US" dirty="0" smtClean="0"/>
              <a:t>Brand Appeal</a:t>
            </a:r>
          </a:p>
          <a:p>
            <a:r>
              <a:rPr lang="en-US" dirty="0" smtClean="0"/>
              <a:t>Adventure Appeal</a:t>
            </a:r>
          </a:p>
          <a:p>
            <a:r>
              <a:rPr lang="en-US" dirty="0" smtClean="0"/>
              <a:t>Youth Appeal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Appeals </a:t>
            </a:r>
            <a:endParaRPr lang="en-US" dirty="0"/>
          </a:p>
        </p:txBody>
      </p:sp>
      <p:pic>
        <p:nvPicPr>
          <p:cNvPr id="2050" name="Picture 2" descr="http://blog.xibitsolutions.com/wp-content/uploads/Sex-Appeal-Pix--2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971800"/>
            <a:ext cx="2438400" cy="3352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4600" y="63246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http://www.youtube.com/watch?v=cpi2IAec9Ho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Ways Advertisements can 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APPEAL to CUSTOMERS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Scarcity Appeal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Make people think there’s limited supply</a:t>
            </a:r>
            <a:endParaRPr lang="en-US" sz="7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Less than Perfect Appeal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Make people feel inadequate  (Ex: Diet Industry)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Endorsement</a:t>
            </a:r>
          </a:p>
          <a:p>
            <a:pPr>
              <a:lnSpc>
                <a:spcPct val="150000"/>
              </a:lnSpc>
              <a:buNone/>
            </a:pPr>
            <a:endParaRPr lang="en-US" sz="3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Bandwagon Appeal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Make you think that everyone is doing it so you should too!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WAYS</a:t>
            </a:r>
            <a:r>
              <a:rPr lang="en-US" b="1" dirty="0" smtClean="0"/>
              <a:t> to Sell Advertising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US" dirty="0" smtClean="0"/>
              <a:t>Give </a:t>
            </a:r>
            <a:r>
              <a:rPr lang="en-US" b="1" dirty="0" smtClean="0"/>
              <a:t>DISCOUNTS</a:t>
            </a:r>
            <a:r>
              <a:rPr lang="en-US" dirty="0" smtClean="0"/>
              <a:t>:</a:t>
            </a:r>
          </a:p>
          <a:p>
            <a:pPr marL="914400" lvl="1" indent="-514350">
              <a:lnSpc>
                <a:spcPct val="160000"/>
              </a:lnSpc>
            </a:pPr>
            <a:r>
              <a:rPr lang="en-US" i="1" dirty="0" smtClean="0"/>
              <a:t>Buy 2 ad spaces, get 1 free</a:t>
            </a:r>
          </a:p>
          <a:p>
            <a:pPr marL="914400" lvl="1" indent="-514350">
              <a:lnSpc>
                <a:spcPct val="160000"/>
              </a:lnSpc>
            </a:pPr>
            <a:r>
              <a:rPr lang="en-US" i="1" dirty="0" smtClean="0"/>
              <a:t>Free bonus for renewing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US" dirty="0" smtClean="0"/>
              <a:t>Sell advertising space </a:t>
            </a:r>
            <a:r>
              <a:rPr lang="en-US" b="1" dirty="0" smtClean="0"/>
              <a:t>between content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US" b="1" dirty="0" smtClean="0"/>
              <a:t>Write a review </a:t>
            </a:r>
            <a:r>
              <a:rPr lang="en-US" dirty="0" smtClean="0"/>
              <a:t>for your customer’s product to place under their ad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en-US" b="1" dirty="0" smtClean="0"/>
              <a:t>GUARANTEE</a:t>
            </a:r>
            <a:r>
              <a:rPr lang="en-US" dirty="0" smtClean="0"/>
              <a:t> your customer’s advertising results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CAPITALIZE ON CELEBRITY’S APPEARANCE AT EVENT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6400800" cy="762000"/>
          </a:xfrm>
        </p:spPr>
        <p:txBody>
          <a:bodyPr>
            <a:normAutofit lnSpcReduction="1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4.02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CELEBRITY APPEARANCES </a:t>
            </a:r>
            <a:r>
              <a:rPr lang="en-US" b="1" dirty="0" smtClean="0"/>
              <a:t>at</a:t>
            </a:r>
            <a:r>
              <a:rPr lang="en-US" b="1" dirty="0" smtClean="0">
                <a:solidFill>
                  <a:srgbClr val="FF0000"/>
                </a:solidFill>
              </a:rPr>
              <a:t> EVENTS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Way to attract a target market </a:t>
            </a:r>
            <a:r>
              <a:rPr lang="en-US" dirty="0" smtClean="0"/>
              <a:t>to a particular event</a:t>
            </a:r>
          </a:p>
          <a:p>
            <a:pPr lvl="1"/>
            <a:r>
              <a:rPr lang="en-US" b="1" i="1" u="sng" dirty="0" smtClean="0">
                <a:solidFill>
                  <a:srgbClr val="FF0000"/>
                </a:solidFill>
              </a:rPr>
              <a:t>Example: Rock star agreeing to sign copies of her/his latest CD at a store's grand opening</a:t>
            </a:r>
          </a:p>
          <a:p>
            <a:pPr lvl="1">
              <a:buNone/>
            </a:pPr>
            <a:endParaRPr lang="en-US" b="1" i="1" u="sng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Generates more </a:t>
            </a:r>
            <a:r>
              <a:rPr lang="en-US" b="1" dirty="0" smtClean="0">
                <a:solidFill>
                  <a:srgbClr val="FF0000"/>
                </a:solidFill>
              </a:rPr>
              <a:t>excitement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attendance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Attracts the </a:t>
            </a:r>
            <a:r>
              <a:rPr lang="en-US" b="1" dirty="0" smtClean="0">
                <a:solidFill>
                  <a:srgbClr val="FF0000"/>
                </a:solidFill>
              </a:rPr>
              <a:t>MEDIA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Must </a:t>
            </a:r>
            <a:r>
              <a:rPr lang="en-US" b="1" u="sng" dirty="0" smtClean="0">
                <a:solidFill>
                  <a:srgbClr val="FF0000"/>
                </a:solidFill>
              </a:rPr>
              <a:t>MATCH</a:t>
            </a:r>
            <a:r>
              <a:rPr lang="en-US" b="1" dirty="0" smtClean="0">
                <a:solidFill>
                  <a:srgbClr val="FF0000"/>
                </a:solidFill>
              </a:rPr>
              <a:t> the Celebrity to the Event</a:t>
            </a:r>
          </a:p>
          <a:p>
            <a:pPr lvl="1"/>
            <a:r>
              <a:rPr lang="en-US" b="1" i="1" dirty="0" smtClean="0"/>
              <a:t>Accurately reach the Target Market</a:t>
            </a:r>
            <a:endParaRPr lang="en-US" b="1" i="1" dirty="0"/>
          </a:p>
        </p:txBody>
      </p:sp>
      <p:pic>
        <p:nvPicPr>
          <p:cNvPr id="1026" name="Picture 2" descr="C:\Documents and Settings\amyh.byers\Local Settings\Temporary Internet Files\Content.IE5\0YM2EXCS\MC90028718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86200"/>
            <a:ext cx="2286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490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Sell advertising space in printed and electronic materials </vt:lpstr>
      <vt:lpstr>SEM MATERIALS where  SELL ADVERTISING</vt:lpstr>
      <vt:lpstr>Advertising Appeals</vt:lpstr>
      <vt:lpstr>Advertising Appeals</vt:lpstr>
      <vt:lpstr>Advertising Appeals </vt:lpstr>
      <vt:lpstr>Ways Advertisements can  APPEAL to CUSTOMERS</vt:lpstr>
      <vt:lpstr>WAYS to Sell Advertising Space</vt:lpstr>
      <vt:lpstr>CAPITALIZE ON CELEBRITY’S APPEARANCE AT EVENT </vt:lpstr>
      <vt:lpstr>CELEBRITY APPEARANCES at EVENTS</vt:lpstr>
      <vt:lpstr>CELEBRITY RIDERS</vt:lpstr>
      <vt:lpstr>HOW THE CAPITALIZE  ON CELEBRITY APPEARANCES</vt:lpstr>
      <vt:lpstr>“You Do”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 advertising space in printed and electronic materials </dc:title>
  <dc:creator>amyh.byers</dc:creator>
  <cp:lastModifiedBy>Cassidy Brauns</cp:lastModifiedBy>
  <cp:revision>19</cp:revision>
  <dcterms:created xsi:type="dcterms:W3CDTF">2012-10-16T10:52:08Z</dcterms:created>
  <dcterms:modified xsi:type="dcterms:W3CDTF">2013-02-25T15:34:34Z</dcterms:modified>
</cp:coreProperties>
</file>