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0" r:id="rId5"/>
    <p:sldId id="261" r:id="rId6"/>
    <p:sldId id="262" r:id="rId7"/>
    <p:sldId id="264" r:id="rId8"/>
    <p:sldId id="265" r:id="rId9"/>
    <p:sldId id="267" r:id="rId10"/>
    <p:sldId id="268" r:id="rId11"/>
    <p:sldId id="270" r:id="rId12"/>
    <p:sldId id="271" r:id="rId13"/>
    <p:sldId id="272" r:id="rId14"/>
    <p:sldId id="273" r:id="rId15"/>
    <p:sldId id="274" r:id="rId16"/>
    <p:sldId id="275" r:id="rId17"/>
    <p:sldId id="276"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E6DD78-1609-4288-A005-29E5FC94D617}"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F1AAC-FD7C-47A7-938C-BBB90397EA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6DD78-1609-4288-A005-29E5FC94D617}"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F1AAC-FD7C-47A7-938C-BBB90397EA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6DD78-1609-4288-A005-29E5FC94D617}"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F1AAC-FD7C-47A7-938C-BBB90397EA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6DD78-1609-4288-A005-29E5FC94D617}"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F1AAC-FD7C-47A7-938C-BBB90397EA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E6DD78-1609-4288-A005-29E5FC94D617}" type="datetimeFigureOut">
              <a:rPr lang="en-US" smtClean="0"/>
              <a:pPr/>
              <a:t>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F1AAC-FD7C-47A7-938C-BBB90397EA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E6DD78-1609-4288-A005-29E5FC94D617}"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F1AAC-FD7C-47A7-938C-BBB90397EA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E6DD78-1609-4288-A005-29E5FC94D617}" type="datetimeFigureOut">
              <a:rPr lang="en-US" smtClean="0"/>
              <a:pPr/>
              <a:t>2/27/2013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FF1AAC-FD7C-47A7-938C-BBB90397EA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E6DD78-1609-4288-A005-29E5FC94D617}" type="datetimeFigureOut">
              <a:rPr lang="en-US" smtClean="0"/>
              <a:pPr/>
              <a:t>2/27/2013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FF1AAC-FD7C-47A7-938C-BBB90397EA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E6DD78-1609-4288-A005-29E5FC94D617}" type="datetimeFigureOut">
              <a:rPr lang="en-US" smtClean="0"/>
              <a:pPr/>
              <a:t>2/27/2013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FF1AAC-FD7C-47A7-938C-BBB90397EA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E6DD78-1609-4288-A005-29E5FC94D617}"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F1AAC-FD7C-47A7-938C-BBB90397EA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E6DD78-1609-4288-A005-29E5FC94D617}" type="datetimeFigureOut">
              <a:rPr lang="en-US" smtClean="0"/>
              <a:pPr/>
              <a:t>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F1AAC-FD7C-47A7-938C-BBB90397EA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6DD78-1609-4288-A005-29E5FC94D617}" type="datetimeFigureOut">
              <a:rPr lang="en-US" smtClean="0"/>
              <a:pPr/>
              <a:t>2/27/2013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F1AAC-FD7C-47A7-938C-BBB90397EA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imgres?hl=en&amp;safe=active&amp;tbo=d&amp;biw=1280&amp;bih=810&amp;tbm=isch&amp;tbnid=rgpontImwLPVAM:&amp;imgrefurl=http://www.valuewalk.com/2012/04/interesting-facts-about-the-economy-and-large-caps/&amp;docid=LJ7RGIM_CUl28M&amp;imgurl=http://c7.valuewalk.com/wp-content/uploads/2012/01/EconomyBackground_01.jpg&amp;w=353&amp;h=356&amp;ei=nSalULTmKYLe9ASkqICACw&amp;zoom=1&amp;iact=hc&amp;vpx=524&amp;vpy=450&amp;dur=2124&amp;hovh=225&amp;hovw=224&amp;tx=138&amp;ty=147&amp;sig=113225482364232681683&amp;page=1&amp;tbnh=140&amp;tbnw=139&amp;start=0&amp;ndsp=28&amp;ved=1t:429,r:24,s:0,i:14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google.com/imgres?hl=en&amp;safe=active&amp;tbo=d&amp;biw=1280&amp;bih=810&amp;tbm=isch&amp;tbnid=xQleQEPeICD5tM:&amp;imgrefurl=http://www.sodahead.com/fun/you-can-persuade-a-man-to-believe-almost-anything-provided-he-is-clever-enough-but-it-is-much-more/question-594977/&amp;docid=F9_wv6xUK0JhdM&amp;imgurl=http://images.sodahead.com/polls/000594977/polls_stubborn_mule_00CA548E_046C_698F_D4B8489DB3FA6A3F_5654_414623_poll_xlarge.gif&amp;w=350&amp;h=333&amp;ei=qiClUIjiF4-68wTVqICoAw&amp;zoom=1&amp;iact=hc&amp;vpx=91&amp;vpy=437&amp;dur=688&amp;hovh=219&amp;hovw=230&amp;tx=120&amp;ty=116&amp;sig=113225482364232681683&amp;page=1&amp;tbnh=150&amp;tbnw=158&amp;start=0&amp;ndsp=31&amp;ved=1t:429,r:17,s:0,i:125" TargetMode="Externa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google.com/imgres?hl=en&amp;safe=active&amp;tbo=d&amp;biw=1280&amp;bih=810&amp;tbm=isch&amp;tbnid=t-w9LUH5saV7nM:&amp;imgrefurl=http://fbiedermann.blogspot.com/2011/11/remind-yourself.html&amp;docid=gulx9wiXKtrQUM&amp;imgurl=http://4.bp.blogspot.com/-FyvNQFwX4sU/TsuBaZBoiFI/AAAAAAAAAvc/uJTEluGKqWs/s1600/reminder1.gif&amp;w=192&amp;h=192&amp;ei=mSOlUISfMI-I9QTXpIHABA&amp;zoom=1&amp;iact=hc&amp;vpx=452&amp;vpy=328&amp;dur=1687&amp;hovh=153&amp;hovw=153&amp;tx=94&amp;ty=59&amp;sig=113225482364232681683&amp;page=1&amp;tbnh=147&amp;tbnw=148&amp;start=0&amp;ndsp=30&amp;ved=1t:429,r:10,s:0,i:10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google.com/imgres?hl=en&amp;safe=active&amp;tbo=d&amp;biw=1280&amp;bih=810&amp;tbm=isch&amp;tbnid=-VF9BlWl-r0qTM:&amp;imgrefurl=http://www.thepowerofintroverts.com/2011/04/05/the-campbell-soup-ceo-is-an-introvert-and-shares-his-strategies/&amp;docid=0OoVHFwy2OVAIM&amp;imgurl=http://www.thepowerofintroverts.com/wp-content/uploads/2011/04/wahol-campbell-soup-cans.jpg&amp;w=600&amp;h=365&amp;ei=1iOlUM-6BY6c8gTvm4D4Cg&amp;zoom=1" TargetMode="External"/><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hyperlink" Target="http://www.google.com/imgres?hl=en&amp;safe=active&amp;tbo=d&amp;biw=1280&amp;bih=810&amp;tbm=isch&amp;tbnid=DVNvLec4hjQCcM:&amp;imgrefurl=http://kevinconroysmith.com/2392&amp;docid=02xq_FCmx6kvnM&amp;imgurl=http://kevinconroysmith.com/wp-content/uploads/2011/12/new-SF-logo.jpg&amp;w=300&amp;h=210&amp;ei=BySlUIneNIvm8QTAl4GgCw&amp;zoom=1"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hl=en&amp;safe=active&amp;tbo=d&amp;biw=1280&amp;bih=810&amp;tbm=isch&amp;tbnid=gefPk1Jl5Xb4ZM:&amp;imgrefurl=http://www.env.gov.bc.ca/epd/recycling/&amp;docid=LWuzcLRknjy1QM&amp;imgurl=http://www.env.gov.bc.ca/epd/recycling/images/prodstew.jpg&amp;w=364&amp;h=384&amp;ei=oySlULOnO4mG8QSlmIH4BA&amp;zoom=1&amp;iact=hc&amp;vpx=203&amp;vpy=286&amp;dur=5358&amp;hovh=231&amp;hovw=219&amp;tx=114&amp;ty=120&amp;sig=113225482364232681683&amp;page=1&amp;tbnh=148&amp;tbnw=138&amp;start=0&amp;ndsp=27&amp;ved=1t:429,r:7,s:0,i:94"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imgres?hl=en&amp;safe=active&amp;tbo=d&amp;biw=1280&amp;bih=810&amp;tbm=isch&amp;tbnid=zR_crRBS1kPWoM:&amp;imgrefurl=http://www.sales-and-marketing-for-you.com/marketing-communication-mix.html&amp;docid=RnMZykL3fNhglM&amp;imgurl=http://www.sales-and-marketing-for-you.com/images/marketing-communication-mix.jpg&amp;w=377&amp;h=294&amp;ei=3ySlUJs7lKzwBLrggNgH&amp;zoom=1&amp;iact=hc&amp;vpx=2&amp;vpy=477&amp;dur=1937&amp;hovh=198&amp;hovw=254&amp;tx=127&amp;ty=122&amp;sig=113225482364232681683&amp;page=1&amp;tbnh=142&amp;tbnw=181&amp;start=0&amp;ndsp=28&amp;ved=1t:429,r:27,s:0,i:156" TargetMode="External"/><Relationship Id="rId2" Type="http://schemas.openxmlformats.org/officeDocument/2006/relationships/hyperlink" Target="http://www.thetimes100.co.uk/theory/theory--dealing-with-customers--411.php"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imgres?hl=en&amp;safe=active&amp;tbo=d&amp;biw=1280&amp;bih=810&amp;tbm=isch&amp;tbnid=OirvPAygemqi3M:&amp;imgrefurl=http://www.makeituniversity.com/crafty-business-success/if-i-knew-now-what-i-knew-then&amp;docid=USCIdxIJtWJ_PM&amp;imgurl=http://www.makeituniversity.com/wp-content/uploads/2012/09/goldfish-ideas.jpg&amp;w=287&amp;h=418&amp;ei=RyWlUI-1K4Ho8QTNkIHQBg&amp;zoom=1&amp;iact=hc&amp;vpx=117&amp;vpy=226&amp;dur=1765&amp;hovh=271&amp;hovw=186&amp;tx=103&amp;ty=130&amp;sig=113225482364232681683&amp;page=2&amp;tbnh=142&amp;tbnw=77&amp;start=30&amp;ndsp=39&amp;ved=1t:429,r:25,s:30,i:249"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imgres?hl=en&amp;safe=active&amp;tbo=d&amp;biw=1280&amp;bih=810&amp;tbm=isch&amp;tbnid=L3CZZzNX8bV19M:&amp;imgrefurl=http://www.tumblr.com/tagged/expressing-opinions&amp;docid=FGKadSbm4dxILM&amp;imgurl=http://media.tumblr.com/tumblr_lv6h30l7tg1qji9nd.jpg&amp;w=319&amp;h=319&amp;ei=qiWlUM6TCoeo8gS9oYGwCQ&amp;zoom=1&amp;iact=hc&amp;vpx=904&amp;vpy=136&amp;dur=109&amp;hovh=225&amp;hovw=225&amp;tx=122&amp;ty=137&amp;sig=113225482364232681683&amp;page=1&amp;tbnh=142&amp;tbnw=142&amp;start=0&amp;ndsp=28&amp;ved=1t:429,r:5,s:0,i:87"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imgres?hl=en&amp;safe=active&amp;tbo=d&amp;biw=1280&amp;bih=810&amp;tbm=isch&amp;tbnid=eLRsXwk6Kmw2vM:&amp;imgrefurl=http://sfcms.ccs.k12.nc.us/&amp;docid=ZSShYrHGfWIJ4M&amp;imgurl=http://sfcms.ccs.k12.nc.us/files/2012/09/School_Building_21611_7.jpg&amp;w=341&amp;h=317&amp;ei=BialUOrMB4Tm8gSpy4GoDQ&amp;zoom=1&amp;iact=hc&amp;vpx=136&amp;vpy=144&amp;dur=2219&amp;hovh=216&amp;hovw=233&amp;tx=125&amp;ty=130&amp;sig=113225482364232681683&amp;page=1&amp;tbnh=149&amp;tbnw=160&amp;start=0&amp;ndsp=28&amp;ved=1t:429,r:1,s:0,i:75"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om/imgres?hl=en&amp;safe=active&amp;tbo=d&amp;biw=1280&amp;bih=810&amp;tbm=isch&amp;tbnid=FD86Rj1ij-Kd-M:&amp;imgrefurl=http://livingroomrealtors.com/doctor-doctor-give-me-the-news/&amp;docid=g9r6wNBVwQ9pQM&amp;imgurl=http://livingroomrealtors.com/wp-content/uploads/2012/06/Doctor-Fool.png&amp;w=414&amp;h=584&amp;ei=LSalUJL4GYLe9ASkqICACw&amp;zoom=1&amp;iact=hc&amp;vpx=2&amp;vpy=266&amp;dur=281&amp;hovh=267&amp;hovw=189&amp;tx=93&amp;ty=144&amp;sig=113225482364232681683&amp;page=1&amp;tbnh=156&amp;tbnw=128&amp;start=0&amp;ndsp=35&amp;ved=1t:429,r:8,s:0,i:9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fontAlgn="base">
              <a:spcAft>
                <a:spcPct val="0"/>
              </a:spcAft>
              <a:tabLst>
                <a:tab pos="-1246188" algn="l"/>
                <a:tab pos="49213" algn="l"/>
              </a:tabLst>
            </a:pPr>
            <a:r>
              <a:rPr kumimoji="0" lang="en-US" b="1" i="0" u="none" strike="noStrike" cap="none" normalizeH="0" baseline="0" dirty="0" smtClean="0">
                <a:ln>
                  <a:noFill/>
                </a:ln>
                <a:solidFill>
                  <a:schemeClr val="tx1"/>
                </a:solidFill>
                <a:effectLst/>
                <a:latin typeface="Arial" pitchFamily="34" charset="0"/>
                <a:ea typeface="Times New Roman" pitchFamily="18" charset="0"/>
              </a:rPr>
              <a:t>4.01 </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Acquire a foundational </a:t>
            </a:r>
            <a:b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knowledge of promotion to understand </a:t>
            </a:r>
            <a:b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its nature and scope. PR:001</a:t>
            </a:r>
            <a:r>
              <a:rPr kumimoji="0" lang="en-US" b="0" i="0" u="none" strike="noStrike" cap="none" normalizeH="0" baseline="0" dirty="0" smtClean="0">
                <a:ln>
                  <a:noFill/>
                </a:ln>
                <a:solidFill>
                  <a:schemeClr val="tx1"/>
                </a:solidFill>
                <a:effectLst/>
                <a:latin typeface="Arial" pitchFamily="34" charset="0"/>
              </a:rPr>
              <a:t/>
            </a:r>
            <a:br>
              <a:rPr kumimoji="0" lang="en-US" b="0" i="0" u="none" strike="noStrike" cap="none" normalizeH="0" baseline="0" dirty="0" smtClean="0">
                <a:ln>
                  <a:noFill/>
                </a:ln>
                <a:solidFill>
                  <a:schemeClr val="tx1"/>
                </a:solidFill>
                <a:effectLst/>
                <a:latin typeface="Arial" pitchFamily="34" charset="0"/>
              </a:rPr>
            </a:br>
            <a:endParaRPr lang="en-US" dirty="0"/>
          </a:p>
        </p:txBody>
      </p:sp>
      <p:sp>
        <p:nvSpPr>
          <p:cNvPr id="3" name="Subtitle 2"/>
          <p:cNvSpPr>
            <a:spLocks noGrp="1"/>
          </p:cNvSpPr>
          <p:nvPr>
            <p:ph type="subTitle" idx="1"/>
          </p:nvPr>
        </p:nvSpPr>
        <p:spPr/>
        <p:txBody>
          <a:bodyPr>
            <a:normAutofit/>
          </a:bodyPr>
          <a:lstStyle/>
          <a:p>
            <a:r>
              <a:rPr lang="en-US" b="1" dirty="0"/>
              <a:t>Performance Indicator</a:t>
            </a:r>
            <a:endParaRPr lang="en-US" dirty="0"/>
          </a:p>
          <a:p>
            <a:r>
              <a:rPr lang="en-US" b="1" dirty="0"/>
              <a:t> (A.) Explain the role of promotion as a marketing function</a:t>
            </a:r>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g_hi" descr="https://encrypted-tbn0.gstatic.com/images?q=tbn:ANd9GcStKjndHQCPK11HrkSC4eKG4afzrUFKiMFL_SmX0cf6YspAnlBxJQ">
            <a:hlinkClick r:id="rId2"/>
          </p:cNvPr>
          <p:cNvPicPr/>
          <p:nvPr/>
        </p:nvPicPr>
        <p:blipFill>
          <a:blip r:embed="rId3" cstate="print"/>
          <a:srcRect/>
          <a:stretch>
            <a:fillRect/>
          </a:stretch>
        </p:blipFill>
        <p:spPr bwMode="auto">
          <a:xfrm>
            <a:off x="4267200" y="3048000"/>
            <a:ext cx="4267200" cy="3352799"/>
          </a:xfrm>
          <a:prstGeom prst="rect">
            <a:avLst/>
          </a:prstGeom>
          <a:noFill/>
          <a:ln w="9525">
            <a:noFill/>
            <a:miter lim="800000"/>
            <a:headEnd/>
            <a:tailEnd/>
          </a:ln>
        </p:spPr>
      </p:pic>
      <p:sp>
        <p:nvSpPr>
          <p:cNvPr id="2" name="Title 1"/>
          <p:cNvSpPr>
            <a:spLocks noGrp="1"/>
          </p:cNvSpPr>
          <p:nvPr>
            <p:ph type="title"/>
          </p:nvPr>
        </p:nvSpPr>
        <p:spPr>
          <a:xfrm>
            <a:off x="457200" y="457200"/>
            <a:ext cx="8229600" cy="1828800"/>
          </a:xfrm>
        </p:spPr>
        <p:txBody>
          <a:bodyPr>
            <a:normAutofit fontScale="90000"/>
          </a:bodyPr>
          <a:lstStyle/>
          <a:p>
            <a:r>
              <a:rPr lang="en-US" b="1" dirty="0"/>
              <a:t>Describe the benefits of using promotion</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a:t>1.	</a:t>
            </a:r>
            <a:r>
              <a:rPr lang="en-US" u="sng" dirty="0"/>
              <a:t>Promotion benefits:</a:t>
            </a:r>
            <a:endParaRPr lang="en-US" dirty="0"/>
          </a:p>
          <a:p>
            <a:r>
              <a:rPr lang="en-US" dirty="0"/>
              <a:t>	a. Companies/organizations/businesses</a:t>
            </a:r>
          </a:p>
          <a:p>
            <a:r>
              <a:rPr lang="en-US" dirty="0"/>
              <a:t>	b. Customers</a:t>
            </a:r>
          </a:p>
          <a:p>
            <a:r>
              <a:rPr lang="en-US" dirty="0"/>
              <a:t>	c. The economy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a:bodyPr>
          <a:lstStyle/>
          <a:p>
            <a:r>
              <a:rPr lang="en-US" dirty="0" smtClean="0"/>
              <a:t>2.	</a:t>
            </a:r>
            <a:r>
              <a:rPr lang="en-US" u="sng" dirty="0" smtClean="0"/>
              <a:t>Promotion benefits by:</a:t>
            </a:r>
            <a:endParaRPr lang="en-US" dirty="0" smtClean="0"/>
          </a:p>
          <a:p>
            <a:pPr lvl="1"/>
            <a:r>
              <a:rPr lang="en-US" dirty="0" smtClean="0"/>
              <a:t>a. </a:t>
            </a:r>
            <a:r>
              <a:rPr lang="en-US" b="1" dirty="0" smtClean="0"/>
              <a:t>Creating increased sales</a:t>
            </a:r>
          </a:p>
          <a:p>
            <a:pPr lvl="1"/>
            <a:r>
              <a:rPr lang="en-US" dirty="0" smtClean="0"/>
              <a:t>b. </a:t>
            </a:r>
            <a:r>
              <a:rPr lang="en-US" b="1" dirty="0" smtClean="0"/>
              <a:t>Giving a company or product a strong position </a:t>
            </a:r>
          </a:p>
          <a:p>
            <a:pPr lvl="2"/>
            <a:r>
              <a:rPr lang="en-US" dirty="0" smtClean="0"/>
              <a:t>Companies use product promotion to convince potential customers to select their products or services instead of a competitor’s brands.</a:t>
            </a:r>
          </a:p>
          <a:p>
            <a:pPr lvl="1"/>
            <a:r>
              <a:rPr lang="en-US" dirty="0" smtClean="0"/>
              <a:t>c. </a:t>
            </a:r>
            <a:r>
              <a:rPr lang="en-US" b="1" dirty="0" smtClean="0"/>
              <a:t>Increasing customer loyalty</a:t>
            </a:r>
          </a:p>
          <a:p>
            <a:pPr lvl="2"/>
            <a:r>
              <a:rPr lang="en-US" dirty="0" smtClean="0"/>
              <a:t>Product promotion helps companies’ foster good relations with existing customers, thereby increasing customer loyalty.  </a:t>
            </a:r>
          </a:p>
          <a:p>
            <a:endParaRPr lang="en-US" dirty="0"/>
          </a:p>
        </p:txBody>
      </p:sp>
      <p:pic>
        <p:nvPicPr>
          <p:cNvPr id="1026" name="Picture 2" descr="C:\Documents and Settings\james.brown\Local Settings\Temporary Internet Files\Content.IE5\YH0VHB30\MP900442175[1].jpg"/>
          <p:cNvPicPr>
            <a:picLocks noChangeAspect="1" noChangeArrowheads="1"/>
          </p:cNvPicPr>
          <p:nvPr/>
        </p:nvPicPr>
        <p:blipFill>
          <a:blip r:embed="rId2" cstate="print"/>
          <a:srcRect/>
          <a:stretch>
            <a:fillRect/>
          </a:stretch>
        </p:blipFill>
        <p:spPr bwMode="auto">
          <a:xfrm>
            <a:off x="6248400" y="457200"/>
            <a:ext cx="2455936" cy="1865893"/>
          </a:xfrm>
          <a:prstGeom prst="rect">
            <a:avLst/>
          </a:prstGeom>
          <a:noFill/>
        </p:spPr>
      </p:pic>
      <p:pic>
        <p:nvPicPr>
          <p:cNvPr id="1027" name="Picture 3" descr="C:\Documents and Settings\james.brown\Local Settings\Temporary Internet Files\Content.IE5\BLMNFNY8\MC900056141[1].wmf"/>
          <p:cNvPicPr>
            <a:picLocks noChangeAspect="1" noChangeArrowheads="1"/>
          </p:cNvPicPr>
          <p:nvPr/>
        </p:nvPicPr>
        <p:blipFill>
          <a:blip r:embed="rId3" cstate="print"/>
          <a:srcRect/>
          <a:stretch>
            <a:fillRect/>
          </a:stretch>
        </p:blipFill>
        <p:spPr bwMode="auto">
          <a:xfrm>
            <a:off x="7467600" y="5410200"/>
            <a:ext cx="1534661" cy="131277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b="1" dirty="0"/>
              <a:t>d. Increasing the awareness of a company/product</a:t>
            </a:r>
          </a:p>
          <a:p>
            <a:pPr lvl="2"/>
            <a:r>
              <a:rPr lang="en-US" dirty="0"/>
              <a:t>Through a company’s web site, promotion provides customers with product and general information, answers questions, provides news, and sometimes shows the product in detail. </a:t>
            </a:r>
          </a:p>
          <a:p>
            <a:pPr lvl="1"/>
            <a:r>
              <a:rPr lang="en-US" b="1" dirty="0" smtClean="0"/>
              <a:t>e</a:t>
            </a:r>
            <a:r>
              <a:rPr lang="en-US" b="1" dirty="0"/>
              <a:t>. </a:t>
            </a:r>
            <a:r>
              <a:rPr lang="en-US" b="1" dirty="0" smtClean="0"/>
              <a:t>Customers </a:t>
            </a:r>
            <a:r>
              <a:rPr lang="en-US" b="1" dirty="0"/>
              <a:t>are better informed</a:t>
            </a:r>
          </a:p>
          <a:p>
            <a:pPr lvl="1"/>
            <a:r>
              <a:rPr lang="en-US" b="1" dirty="0" smtClean="0"/>
              <a:t>f</a:t>
            </a:r>
            <a:r>
              <a:rPr lang="en-US" b="1" dirty="0"/>
              <a:t>. </a:t>
            </a:r>
            <a:r>
              <a:rPr lang="en-US" b="1" dirty="0" smtClean="0"/>
              <a:t> Customers </a:t>
            </a:r>
            <a:r>
              <a:rPr lang="en-US" b="1" dirty="0"/>
              <a:t>are more satisfied</a:t>
            </a:r>
          </a:p>
          <a:p>
            <a:endParaRPr lang="en-US" dirty="0"/>
          </a:p>
        </p:txBody>
      </p:sp>
      <p:pic>
        <p:nvPicPr>
          <p:cNvPr id="2050" name="Picture 2" descr="C:\Documents and Settings\james.brown\Local Settings\Temporary Internet Files\Content.IE5\QXXXGCML\MC900434725[1].png"/>
          <p:cNvPicPr>
            <a:picLocks noChangeAspect="1" noChangeArrowheads="1"/>
          </p:cNvPicPr>
          <p:nvPr/>
        </p:nvPicPr>
        <p:blipFill>
          <a:blip r:embed="rId2" cstate="print"/>
          <a:srcRect/>
          <a:stretch>
            <a:fillRect/>
          </a:stretch>
        </p:blipFill>
        <p:spPr bwMode="auto">
          <a:xfrm>
            <a:off x="6858286" y="0"/>
            <a:ext cx="1676114" cy="1676114"/>
          </a:xfrm>
          <a:prstGeom prst="rect">
            <a:avLst/>
          </a:prstGeom>
          <a:noFill/>
        </p:spPr>
      </p:pic>
      <p:pic>
        <p:nvPicPr>
          <p:cNvPr id="2051" name="Picture 3" descr="C:\Documents and Settings\james.brown\Local Settings\Temporary Internet Files\Content.IE5\LTNZQJ5C\MC900070981[1].wmf"/>
          <p:cNvPicPr>
            <a:picLocks noChangeAspect="1" noChangeArrowheads="1"/>
          </p:cNvPicPr>
          <p:nvPr/>
        </p:nvPicPr>
        <p:blipFill>
          <a:blip r:embed="rId3" cstate="print"/>
          <a:srcRect/>
          <a:stretch>
            <a:fillRect/>
          </a:stretch>
        </p:blipFill>
        <p:spPr bwMode="auto">
          <a:xfrm>
            <a:off x="6477000" y="4572000"/>
            <a:ext cx="2362200" cy="215072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r>
              <a:rPr lang="en-US" b="1" dirty="0" smtClean="0"/>
              <a:t>g</a:t>
            </a:r>
            <a:r>
              <a:rPr lang="en-US" b="1" dirty="0"/>
              <a:t>. Increased employment opportunities</a:t>
            </a:r>
          </a:p>
          <a:p>
            <a:pPr lvl="2"/>
            <a:r>
              <a:rPr lang="en-US" dirty="0"/>
              <a:t>Promotion provides job opportunities to millions.  While many companies hire staff and maintain their own in-house promotions, others hire the services of professional public relations and advertising agencies.  Promotion also creates demand for products and with demand comes mass production.  Mass production in turn creates more jobs</a:t>
            </a:r>
            <a:r>
              <a:rPr lang="en-US" dirty="0" smtClean="0"/>
              <a:t>.</a:t>
            </a:r>
            <a:endParaRPr lang="en-US" dirty="0"/>
          </a:p>
        </p:txBody>
      </p:sp>
      <p:pic>
        <p:nvPicPr>
          <p:cNvPr id="3074" name="Picture 2" descr="C:\Documents and Settings\james.brown\Local Settings\Temporary Internet Files\Content.IE5\YH0VHB30\MC900438012[1].wmf"/>
          <p:cNvPicPr>
            <a:picLocks noChangeAspect="1" noChangeArrowheads="1"/>
          </p:cNvPicPr>
          <p:nvPr/>
        </p:nvPicPr>
        <p:blipFill>
          <a:blip r:embed="rId2" cstate="print"/>
          <a:srcRect/>
          <a:stretch>
            <a:fillRect/>
          </a:stretch>
        </p:blipFill>
        <p:spPr bwMode="auto">
          <a:xfrm>
            <a:off x="5181600" y="4419600"/>
            <a:ext cx="2138706" cy="2057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b="1" dirty="0" smtClean="0"/>
              <a:t>h. Increased media support</a:t>
            </a:r>
          </a:p>
          <a:p>
            <a:pPr lvl="2"/>
            <a:r>
              <a:rPr lang="en-US" dirty="0" smtClean="0"/>
              <a:t>Promotion helps to pay for mass media, meaning television, radio, billboards, Internet, magazines, newspapers, etc.  Without promotional dollars from advertisers, mass media would probably pass the costs to all of us (we the media users).</a:t>
            </a:r>
          </a:p>
          <a:p>
            <a:endParaRPr lang="en-US" dirty="0"/>
          </a:p>
        </p:txBody>
      </p:sp>
      <p:pic>
        <p:nvPicPr>
          <p:cNvPr id="4098" name="Picture 2" descr="C:\Documents and Settings\james.brown\Local Settings\Temporary Internet Files\Content.IE5\QXXXGCML\MP900442313[1].jpg"/>
          <p:cNvPicPr>
            <a:picLocks noChangeAspect="1" noChangeArrowheads="1"/>
          </p:cNvPicPr>
          <p:nvPr/>
        </p:nvPicPr>
        <p:blipFill>
          <a:blip r:embed="rId2" cstate="print"/>
          <a:srcRect/>
          <a:stretch>
            <a:fillRect/>
          </a:stretch>
        </p:blipFill>
        <p:spPr bwMode="auto">
          <a:xfrm>
            <a:off x="4114800" y="4114800"/>
            <a:ext cx="3810000" cy="2540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a:t>D.  Describe the cost associated with the use of promotion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Companies use many methods of promotion.  Some are free or nearly free, such as issuing a press release about a new or improved product.  Many other methods can be costly.  When marketers plan promotions, they know that there will be costs associated with each task involved.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t>The cost associated with promotion or advertising goods and services often represents a sizeable proportion of the overall cost of producing an item</a:t>
            </a:r>
            <a:r>
              <a:rPr lang="en-GB" dirty="0" smtClean="0"/>
              <a:t>. </a:t>
            </a:r>
            <a:r>
              <a:rPr lang="en-US" dirty="0" smtClean="0"/>
              <a:t>Considering costs involved ahead of time helps marketers create reasonable promotional budgets for each promotional effort.</a:t>
            </a:r>
            <a:endParaRPr lang="en-US" dirty="0"/>
          </a:p>
        </p:txBody>
      </p:sp>
      <p:pic>
        <p:nvPicPr>
          <p:cNvPr id="5122" name="Picture 2" descr="C:\Documents and Settings\james.brown\Local Settings\Temporary Internet Files\Content.IE5\QXXXGCML\MP900342031[1].jpg"/>
          <p:cNvPicPr>
            <a:picLocks noChangeAspect="1" noChangeArrowheads="1"/>
          </p:cNvPicPr>
          <p:nvPr/>
        </p:nvPicPr>
        <p:blipFill>
          <a:blip r:embed="rId2" cstate="print"/>
          <a:srcRect/>
          <a:stretch>
            <a:fillRect/>
          </a:stretch>
        </p:blipFill>
        <p:spPr bwMode="auto">
          <a:xfrm>
            <a:off x="5105400" y="4853940"/>
            <a:ext cx="2514600" cy="1793748"/>
          </a:xfrm>
          <a:prstGeom prst="rect">
            <a:avLst/>
          </a:prstGeom>
          <a:noFill/>
        </p:spPr>
      </p:pic>
      <p:pic>
        <p:nvPicPr>
          <p:cNvPr id="5123" name="Picture 3" descr="C:\Documents and Settings\james.brown\Local Settings\Temporary Internet Files\Content.IE5\BLMNFNY8\MC900047892[1].wmf"/>
          <p:cNvPicPr>
            <a:picLocks noChangeAspect="1" noChangeArrowheads="1"/>
          </p:cNvPicPr>
          <p:nvPr/>
        </p:nvPicPr>
        <p:blipFill>
          <a:blip r:embed="rId3" cstate="print"/>
          <a:srcRect/>
          <a:stretch>
            <a:fillRect/>
          </a:stretch>
        </p:blipFill>
        <p:spPr bwMode="auto">
          <a:xfrm>
            <a:off x="1524000" y="5147870"/>
            <a:ext cx="1636776" cy="139527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u="sng" dirty="0"/>
              <a:t>Costs include:</a:t>
            </a:r>
            <a:endParaRPr lang="en-US" dirty="0"/>
          </a:p>
          <a:p>
            <a:r>
              <a:rPr lang="en-US" dirty="0"/>
              <a:t>a. Advertising fees</a:t>
            </a:r>
          </a:p>
          <a:p>
            <a:r>
              <a:rPr lang="en-US" dirty="0"/>
              <a:t>b. Costs for sales promotion and contests</a:t>
            </a:r>
          </a:p>
          <a:p>
            <a:r>
              <a:rPr lang="en-US" dirty="0"/>
              <a:t>c. Salaries for promotional and sales staff</a:t>
            </a:r>
          </a:p>
          <a:p>
            <a:endParaRPr lang="en-US" dirty="0"/>
          </a:p>
        </p:txBody>
      </p:sp>
      <p:pic>
        <p:nvPicPr>
          <p:cNvPr id="6146" name="Picture 2" descr="C:\Documents and Settings\james.brown\Local Settings\Temporary Internet Files\Content.IE5\QXXXGCML\MC900370564[1].wmf"/>
          <p:cNvPicPr>
            <a:picLocks noChangeAspect="1" noChangeArrowheads="1"/>
          </p:cNvPicPr>
          <p:nvPr/>
        </p:nvPicPr>
        <p:blipFill>
          <a:blip r:embed="rId2" cstate="print"/>
          <a:srcRect/>
          <a:stretch>
            <a:fillRect/>
          </a:stretch>
        </p:blipFill>
        <p:spPr bwMode="auto">
          <a:xfrm>
            <a:off x="1143000" y="4572000"/>
            <a:ext cx="725119" cy="981151"/>
          </a:xfrm>
          <a:prstGeom prst="rect">
            <a:avLst/>
          </a:prstGeom>
          <a:noFill/>
        </p:spPr>
      </p:pic>
      <p:pic>
        <p:nvPicPr>
          <p:cNvPr id="6147" name="Picture 3" descr="C:\Documents and Settings\james.brown\Local Settings\Temporary Internet Files\Content.IE5\YH0VHB30\MC910217232[1].wmf"/>
          <p:cNvPicPr>
            <a:picLocks noChangeAspect="1" noChangeArrowheads="1"/>
          </p:cNvPicPr>
          <p:nvPr/>
        </p:nvPicPr>
        <p:blipFill>
          <a:blip r:embed="rId3" cstate="print"/>
          <a:srcRect/>
          <a:stretch>
            <a:fillRect/>
          </a:stretch>
        </p:blipFill>
        <p:spPr bwMode="auto">
          <a:xfrm>
            <a:off x="3276600" y="4267200"/>
            <a:ext cx="1917497" cy="1633118"/>
          </a:xfrm>
          <a:prstGeom prst="rect">
            <a:avLst/>
          </a:prstGeom>
          <a:noFill/>
        </p:spPr>
      </p:pic>
      <p:pic>
        <p:nvPicPr>
          <p:cNvPr id="6150" name="Picture 6" descr="C:\Documents and Settings\james.brown\Local Settings\Temporary Internet Files\Content.IE5\YH0VHB30\MP900386111[1].jpg"/>
          <p:cNvPicPr>
            <a:picLocks noChangeAspect="1" noChangeArrowheads="1"/>
          </p:cNvPicPr>
          <p:nvPr/>
        </p:nvPicPr>
        <p:blipFill>
          <a:blip r:embed="rId4" cstate="print"/>
          <a:srcRect/>
          <a:stretch>
            <a:fillRect/>
          </a:stretch>
        </p:blipFill>
        <p:spPr bwMode="auto">
          <a:xfrm>
            <a:off x="6248400" y="4114800"/>
            <a:ext cx="1364742" cy="2057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smtClean="0"/>
              <a:t>Describe types of promotional objectives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Companies and organizations have three main promotional objectives.  </a:t>
            </a:r>
          </a:p>
          <a:p>
            <a:pPr lvl="0"/>
            <a:r>
              <a:rPr lang="en-US" b="1" dirty="0" smtClean="0"/>
              <a:t>To inform</a:t>
            </a:r>
            <a:r>
              <a:rPr lang="en-US" dirty="0" smtClean="0"/>
              <a:t>:  Potential customers must know something about a product if they are to buy at all.  A firm with a really new product may not have to do anything but </a:t>
            </a:r>
            <a:r>
              <a:rPr lang="en-US" b="1" i="1" dirty="0" smtClean="0"/>
              <a:t>inform consumers about it - and show that it meets </a:t>
            </a:r>
            <a:r>
              <a:rPr lang="en-US" b="1" dirty="0" smtClean="0"/>
              <a:t>consumer needs better than other products. </a:t>
            </a:r>
            <a:r>
              <a:rPr lang="en-US" dirty="0" smtClean="0"/>
              <a:t> </a:t>
            </a:r>
          </a:p>
          <a:p>
            <a:pPr lvl="0"/>
            <a:r>
              <a:rPr lang="en-US" sz="2800" dirty="0" smtClean="0"/>
              <a:t>For example, when Mazda introduced its stylish and affordable Miata roadster, the uniqueness of the car simplified the promotion job.  Excitement about the product also generated a lot of free publicity in car magazines.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g_hi" descr="https://encrypted-tbn2.gstatic.com/images?q=tbn:ANd9GcTHUuEm0I5CRFYM8tdn9WLxFkDZfAdVCZLtw5R-DY5v3N6Rzq7h">
            <a:hlinkClick r:id="rId2"/>
          </p:cNvPr>
          <p:cNvPicPr/>
          <p:nvPr/>
        </p:nvPicPr>
        <p:blipFill>
          <a:blip r:embed="rId3" cstate="print"/>
          <a:srcRect/>
          <a:stretch>
            <a:fillRect/>
          </a:stretch>
        </p:blipFill>
        <p:spPr bwMode="auto">
          <a:xfrm>
            <a:off x="0" y="0"/>
            <a:ext cx="2190750" cy="2085975"/>
          </a:xfrm>
          <a:prstGeom prst="rect">
            <a:avLst/>
          </a:prstGeom>
          <a:noFill/>
          <a:ln w="9525">
            <a:noFill/>
            <a:miter lim="800000"/>
            <a:headEnd/>
            <a:tailEnd/>
          </a:ln>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b="1" dirty="0" smtClean="0"/>
              <a:t>To persuade</a:t>
            </a:r>
            <a:r>
              <a:rPr lang="en-US" dirty="0" smtClean="0"/>
              <a:t>: When competitors offer similar products, the firm must not only inform customers that its product is available but also persuade them to buy it.  </a:t>
            </a:r>
            <a:r>
              <a:rPr lang="en-US" b="1" dirty="0" smtClean="0"/>
              <a:t>A 'persuading' objective means the firm will try to develop a favorable set of attitudes so customers will buy </a:t>
            </a:r>
            <a:r>
              <a:rPr lang="en-US" dirty="0" smtClean="0"/>
              <a:t>- and keep buying – its product.  Promotion with a persuading objective often focuses on reasons why one brand is better than competing brands.</a:t>
            </a:r>
            <a:endParaRPr lang="en-US" dirty="0"/>
          </a:p>
        </p:txBody>
      </p:sp>
      <p:pic>
        <p:nvPicPr>
          <p:cNvPr id="7170" name="Picture 2" descr="C:\Documents and Settings\james.brown\Local Settings\Temporary Internet Files\Content.IE5\QXXXGCML\MP900442383[1].jpg"/>
          <p:cNvPicPr>
            <a:picLocks noChangeAspect="1" noChangeArrowheads="1"/>
          </p:cNvPicPr>
          <p:nvPr/>
        </p:nvPicPr>
        <p:blipFill>
          <a:blip r:embed="rId4" cstate="print"/>
          <a:srcRect/>
          <a:stretch>
            <a:fillRect/>
          </a:stretch>
        </p:blipFill>
        <p:spPr bwMode="auto">
          <a:xfrm>
            <a:off x="7467600" y="5638800"/>
            <a:ext cx="1524000" cy="101301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867400"/>
          </a:xfrm>
        </p:spPr>
        <p:txBody>
          <a:bodyPr>
            <a:normAutofit fontScale="90000"/>
          </a:bodyPr>
          <a:lstStyle/>
          <a:p>
            <a:r>
              <a:rPr lang="en-US" sz="3600" b="1" dirty="0"/>
              <a:t>The role of promotion is to help a business/company achieve its marketing goals.  </a:t>
            </a:r>
            <a:r>
              <a:rPr lang="en-US" sz="3600" dirty="0"/>
              <a:t>For most businesses the basics marketing goals are to </a:t>
            </a:r>
            <a:r>
              <a:rPr lang="en-US" sz="3600" b="1" dirty="0"/>
              <a:t>sell products and make a profit.  </a:t>
            </a:r>
            <a:r>
              <a:rPr lang="en-US" sz="3600" dirty="0"/>
              <a:t>Promotion helps businesses reach their goals by communicating with potential customers.  Companies rely on promotion to </a:t>
            </a:r>
            <a:r>
              <a:rPr lang="en-US" sz="3600" b="1" dirty="0" smtClean="0"/>
              <a:t>Inform</a:t>
            </a:r>
            <a:r>
              <a:rPr lang="en-US" sz="3600" dirty="0" smtClean="0"/>
              <a:t> </a:t>
            </a:r>
            <a:r>
              <a:rPr lang="en-US" sz="3600" dirty="0"/>
              <a:t>people about their products and services</a:t>
            </a:r>
            <a:r>
              <a:rPr lang="en-US" sz="3600" dirty="0" smtClean="0"/>
              <a:t>.</a:t>
            </a:r>
            <a:r>
              <a:rPr lang="en-US" sz="3600" b="1" dirty="0" smtClean="0"/>
              <a:t> Persuade</a:t>
            </a:r>
            <a:r>
              <a:rPr lang="en-US" sz="3600" dirty="0" smtClean="0"/>
              <a:t> them to buy their products, and </a:t>
            </a:r>
            <a:r>
              <a:rPr lang="en-US" sz="3600" b="1" dirty="0" smtClean="0"/>
              <a:t>Remind</a:t>
            </a:r>
            <a:r>
              <a:rPr lang="en-US" sz="3600" dirty="0" smtClean="0"/>
              <a:t> them that their products are still on the market.</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dirty="0" smtClean="0"/>
              <a:t>For example, to help convince consumers to buy Tylenol rather than some other firm's brand, Johnson &amp; Johnson's ads tout Tylenol as the pain relief medicine most often used in hospitals.  Companies often use tools such as coupons, free samples, rebates, and contests as part of their persuasive promotions.  These incentives may provide a boost to the customer to choose one product over the other.  Other methods of persuasion include emphasizing the product to be “new and improved,” contain “extra strength,” are “environmentally friendly,” or “vitamin enriched.”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To remind</a:t>
            </a:r>
            <a:r>
              <a:rPr lang="en-US" dirty="0" smtClean="0"/>
              <a:t>: If target customers already have positive attitudes about a firm's marketing mix, a 'reminding' objective might be suitable.  This objective can be extremely important in some cases.  Even though customers have been attracted and sold once, they are still targets for competitors' appeals.  </a:t>
            </a:r>
            <a:r>
              <a:rPr lang="en-US" b="1" dirty="0" smtClean="0"/>
              <a:t>Reminding them of their past satisfaction may keep them from shifting to a competitor. </a:t>
            </a:r>
          </a:p>
          <a:p>
            <a:endParaRPr lang="en-US" dirty="0"/>
          </a:p>
        </p:txBody>
      </p:sp>
      <p:pic>
        <p:nvPicPr>
          <p:cNvPr id="4" name="rg_hi" descr="https://encrypted-tbn1.gstatic.com/images?q=tbn:ANd9GcTA6RAO0tQi8fAcw6FTu29ZOIvj6zQgmhFFr8gaELK5C0NRrKDa">
            <a:hlinkClick r:id="rId2"/>
          </p:cNvPr>
          <p:cNvPicPr/>
          <p:nvPr/>
        </p:nvPicPr>
        <p:blipFill>
          <a:blip r:embed="rId3" cstate="print"/>
          <a:srcRect/>
          <a:stretch>
            <a:fillRect/>
          </a:stretch>
        </p:blipFill>
        <p:spPr bwMode="auto">
          <a:xfrm>
            <a:off x="3352800" y="0"/>
            <a:ext cx="1685925"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a:bodyPr>
          <a:lstStyle/>
          <a:p>
            <a:r>
              <a:rPr lang="en-US" dirty="0" smtClean="0"/>
              <a:t>Campbell realizes that most people know about its soup - so much of its advertising is intended to remind. </a:t>
            </a:r>
          </a:p>
          <a:p>
            <a:r>
              <a:rPr lang="en-US" dirty="0" smtClean="0"/>
              <a:t> State Farm is reminding the customers that they are always there for them with the slogan, “like a good neighbor State Farm is there.”  </a:t>
            </a:r>
          </a:p>
          <a:p>
            <a:r>
              <a:rPr lang="en-US" dirty="0" smtClean="0"/>
              <a:t>Restaurants that give customers matchbooks bearing the company’s address and logo are reminding customers of their establishment.</a:t>
            </a:r>
            <a:endParaRPr lang="en-US" dirty="0"/>
          </a:p>
        </p:txBody>
      </p:sp>
      <p:pic>
        <p:nvPicPr>
          <p:cNvPr id="4" name="rg_hi" descr="https://encrypted-tbn1.gstatic.com/images?q=tbn:ANd9GcRgbt1w5NJ_FJy_aECIJnmzbtMddF_avRm57dvpVQyWtLJXJngy">
            <a:hlinkClick r:id="rId2"/>
          </p:cNvPr>
          <p:cNvPicPr/>
          <p:nvPr/>
        </p:nvPicPr>
        <p:blipFill>
          <a:blip r:embed="rId3" cstate="print"/>
          <a:srcRect/>
          <a:stretch>
            <a:fillRect/>
          </a:stretch>
        </p:blipFill>
        <p:spPr bwMode="auto">
          <a:xfrm>
            <a:off x="609600" y="0"/>
            <a:ext cx="2743200" cy="1666875"/>
          </a:xfrm>
          <a:prstGeom prst="rect">
            <a:avLst/>
          </a:prstGeom>
          <a:noFill/>
          <a:ln w="9525">
            <a:noFill/>
            <a:miter lim="800000"/>
            <a:headEnd/>
            <a:tailEnd/>
          </a:ln>
        </p:spPr>
      </p:pic>
      <p:pic>
        <p:nvPicPr>
          <p:cNvPr id="5" name="rg_hi" descr="https://encrypted-tbn3.gstatic.com/images?q=tbn:ANd9GcTi96h6I9380cKy70QijDGqd2duR8NCCKElxA4k2SMZx_Hofx5D">
            <a:hlinkClick r:id="rId4"/>
          </p:cNvPr>
          <p:cNvPicPr/>
          <p:nvPr/>
        </p:nvPicPr>
        <p:blipFill>
          <a:blip r:embed="rId5" cstate="print"/>
          <a:srcRect/>
          <a:stretch>
            <a:fillRect/>
          </a:stretch>
        </p:blipFill>
        <p:spPr bwMode="auto">
          <a:xfrm>
            <a:off x="5943600" y="0"/>
            <a:ext cx="22860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95400"/>
          </a:xfrm>
        </p:spPr>
        <p:txBody>
          <a:bodyPr>
            <a:normAutofit fontScale="90000"/>
          </a:bodyPr>
          <a:lstStyle/>
          <a:p>
            <a:r>
              <a:rPr lang="en-US" sz="4000" dirty="0" smtClean="0"/>
              <a:t>Companies may go into detail and consider the following (more specific objectives):The possible objectives for marketing promotions may include the following:</a:t>
            </a:r>
            <a:r>
              <a:rPr lang="en-US" dirty="0" smtClean="0"/>
              <a:t/>
            </a:r>
            <a:br>
              <a:rPr lang="en-US" dirty="0" smtClean="0"/>
            </a:br>
            <a:endParaRPr lang="en-US" dirty="0"/>
          </a:p>
        </p:txBody>
      </p:sp>
      <p:sp>
        <p:nvSpPr>
          <p:cNvPr id="3" name="Content Placeholder 2"/>
          <p:cNvSpPr>
            <a:spLocks noGrp="1"/>
          </p:cNvSpPr>
          <p:nvPr>
            <p:ph idx="1"/>
          </p:nvPr>
        </p:nvSpPr>
        <p:spPr>
          <a:xfrm>
            <a:off x="457200" y="2667000"/>
            <a:ext cx="8229600" cy="3459163"/>
          </a:xfrm>
        </p:spPr>
        <p:txBody>
          <a:bodyPr>
            <a:normAutofit fontScale="92500"/>
          </a:bodyPr>
          <a:lstStyle/>
          <a:p>
            <a:pPr lvl="0"/>
            <a:r>
              <a:rPr lang="en-US" b="1" dirty="0" smtClean="0"/>
              <a:t>Build Awareness </a:t>
            </a:r>
            <a:r>
              <a:rPr lang="en-US" dirty="0" smtClean="0"/>
              <a:t>– New products and new companies are often unknown to a market, which means </a:t>
            </a:r>
            <a:r>
              <a:rPr lang="en-US" b="1" dirty="0" smtClean="0"/>
              <a:t>initial promotional efforts must focus on establishing an identity. </a:t>
            </a:r>
            <a:r>
              <a:rPr lang="en-US" dirty="0" smtClean="0"/>
              <a:t>In this situation the marketer must focus promotion to: </a:t>
            </a:r>
            <a:r>
              <a:rPr lang="en-US" b="1" dirty="0" smtClean="0"/>
              <a:t>1) effectively reach customers, and 2) tell the market who they are and what they have to offer.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b="1" dirty="0" smtClean="0"/>
              <a:t>Create Interest </a:t>
            </a:r>
            <a:r>
              <a:rPr lang="en-US" dirty="0" smtClean="0"/>
              <a:t>– Moving a customer from awareness of a product to making a purchase can present a significant challenge. As we saw with our discussion of consumer and business buying behavior, customers must first recognize they have a need before they actively start to consider a purchase. </a:t>
            </a:r>
            <a:r>
              <a:rPr lang="en-US" b="1" dirty="0" smtClean="0"/>
              <a:t>The focus on creating messages that convince customers that a need exists </a:t>
            </a:r>
            <a:r>
              <a:rPr lang="en-US" dirty="0" smtClean="0"/>
              <a:t>has been the hallmark of marketing for a long time with promotional appeals targeted at basic human characteristics such as emotions, fears, sex, and humor.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Provide Information </a:t>
            </a:r>
            <a:r>
              <a:rPr lang="en-US" dirty="0" smtClean="0"/>
              <a:t>– Some promotion is designed to assist customers in the search stage of the purchasing process. In some cases, such as when a product is so novel it creates a new category of product and has few competitors, the </a:t>
            </a:r>
            <a:r>
              <a:rPr lang="en-US" b="1" dirty="0" smtClean="0"/>
              <a:t>information is simply intended to explain what the product is </a:t>
            </a:r>
            <a:r>
              <a:rPr lang="en-US" dirty="0" smtClean="0"/>
              <a:t>and may not mention any competitors. In other situations, where the product competes in an existing market, informational promotion may be used to help with a product positioning strategy.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Stimulate Demand </a:t>
            </a:r>
            <a:r>
              <a:rPr lang="en-US" dirty="0" smtClean="0"/>
              <a:t>– The right promotion can drive customers to make a purchase. In the case of products that a customer has not previously purchased or has not purchased in a long time, </a:t>
            </a:r>
            <a:r>
              <a:rPr lang="en-US" b="1" dirty="0" smtClean="0"/>
              <a:t>the promotional efforts may be directed at getting the customer to try the product.</a:t>
            </a:r>
            <a:r>
              <a:rPr lang="en-US" dirty="0" smtClean="0"/>
              <a:t> This is often seen on the Internet where software companies allow for free demonstrations or even free downloadable trials of their products.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For products with an established customer-base, </a:t>
            </a:r>
            <a:r>
              <a:rPr lang="en-US" b="1" dirty="0" smtClean="0"/>
              <a:t>promotion can encourage customers to increase their purchasing by providing a reason to purchase products sooner or purchase in greater quantities than they normally do</a:t>
            </a:r>
            <a:r>
              <a:rPr lang="en-US" dirty="0" smtClean="0"/>
              <a:t>. For example, a pre-holiday newspaper advertisement may remind customers to stock up for the holiday by purchasing more than they typically purchase during non-holiday periods.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b="1" dirty="0" smtClean="0"/>
              <a:t>Reinforce the Brand </a:t>
            </a:r>
            <a:r>
              <a:rPr lang="en-US" dirty="0" smtClean="0"/>
              <a:t>– Once a purchase is made, a marketer can use promotion to help </a:t>
            </a:r>
            <a:r>
              <a:rPr lang="en-US" b="1" dirty="0" smtClean="0"/>
              <a:t>build a strong relationship that can lead to the purchaser becoming a loyal customer.</a:t>
            </a:r>
            <a:r>
              <a:rPr lang="en-US" dirty="0" smtClean="0"/>
              <a:t> For instance, many retail stores now ask for a customer’s email address so that follow-up emails containing additional product information or even an incentive to purchase other products from the retailer can be sent in order to strengthen the customer-marketer relationship.</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smtClean="0"/>
              <a:t>Discuss the relationship of promotion and marketing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buNone/>
            </a:pPr>
            <a:r>
              <a:rPr lang="en-US" dirty="0" smtClean="0"/>
              <a:t>1.  Promotion is the element of the marketing mix that encourages customers to buy a product or to have certain views or opinions.</a:t>
            </a:r>
          </a:p>
          <a:p>
            <a:pPr>
              <a:buNone/>
            </a:pPr>
            <a:r>
              <a:rPr lang="en-US" dirty="0" smtClean="0"/>
              <a:t>2.  Promotion is a marketing function needed to communicate information about goods, services, images, and/or ideas to achieve a desired outcome. Before a business can be successful, it must interest people in buying its products and services. The best product in the world will not sell itself.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62000"/>
            <a:ext cx="7315200" cy="2677656"/>
          </a:xfrm>
          <a:prstGeom prst="rect">
            <a:avLst/>
          </a:prstGeom>
        </p:spPr>
        <p:txBody>
          <a:bodyPr wrap="square">
            <a:spAutoFit/>
          </a:bodyPr>
          <a:lstStyle/>
          <a:p>
            <a:r>
              <a:rPr lang="en-US" sz="2800" b="1" dirty="0" smtClean="0"/>
              <a:t>Bell Ringer:  </a:t>
            </a:r>
            <a:r>
              <a:rPr lang="en-US" sz="2800" dirty="0"/>
              <a:t>Choose a product you’ve purchased within the last several months.  What made you want or need to buy it?  How did you hear about the product?  How did you know where to </a:t>
            </a:r>
            <a:r>
              <a:rPr lang="en-US" sz="2800" dirty="0" smtClean="0"/>
              <a:t>buy </a:t>
            </a:r>
            <a:r>
              <a:rPr lang="en-US" sz="2800" dirty="0"/>
              <a:t>to product?  How did you know about the price or how much it would cost?</a:t>
            </a:r>
          </a:p>
        </p:txBody>
      </p:sp>
      <p:pic>
        <p:nvPicPr>
          <p:cNvPr id="3" name="rg_hi" descr="https://encrypted-tbn3.gstatic.com/images?q=tbn:ANd9GcR8FyMUOgFu69b28QkP8AE26RLbauAHB3gbRo8OC3FmviaSQbX0mA">
            <a:hlinkClick r:id="rId2"/>
          </p:cNvPr>
          <p:cNvPicPr/>
          <p:nvPr/>
        </p:nvPicPr>
        <p:blipFill>
          <a:blip r:embed="rId3" cstate="print"/>
          <a:srcRect/>
          <a:stretch>
            <a:fillRect/>
          </a:stretch>
        </p:blipFill>
        <p:spPr bwMode="auto">
          <a:xfrm>
            <a:off x="2590800" y="3429000"/>
            <a:ext cx="3000375" cy="2962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3.   Promotion is sometimes described as marketing communication because it involves sending a message to a target audience.</a:t>
            </a:r>
          </a:p>
          <a:p>
            <a:r>
              <a:rPr lang="en-US" dirty="0" smtClean="0"/>
              <a:t>a. Tell customers that the product is available</a:t>
            </a:r>
          </a:p>
          <a:p>
            <a:r>
              <a:rPr lang="en-US" dirty="0" smtClean="0"/>
              <a:t>b. Tell customers about the features and benefits of the product.</a:t>
            </a:r>
          </a:p>
          <a:p>
            <a:r>
              <a:rPr lang="en-US" dirty="0" smtClean="0"/>
              <a:t>c. Tell customers where the product can be purchased.</a:t>
            </a:r>
          </a:p>
          <a:p>
            <a:r>
              <a:rPr lang="en-US" dirty="0" smtClean="0"/>
              <a:t>d. Encourage people to buy the product.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257800"/>
          </a:xfrm>
        </p:spPr>
        <p:txBody>
          <a:bodyPr>
            <a:normAutofit fontScale="90000"/>
          </a:bodyPr>
          <a:lstStyle/>
          <a:p>
            <a:r>
              <a:rPr lang="en-US" sz="3600" b="1" u="sng" dirty="0" smtClean="0"/>
              <a:t/>
            </a:r>
            <a:br>
              <a:rPr lang="en-US" sz="3600" b="1" u="sng" dirty="0" smtClean="0"/>
            </a:br>
            <a:r>
              <a:rPr lang="en-US" sz="3600" u="sng" dirty="0" smtClean="0"/>
              <a:t/>
            </a:r>
            <a:br>
              <a:rPr lang="en-US" sz="3600" u="sng" dirty="0" smtClean="0"/>
            </a:br>
            <a:r>
              <a:rPr lang="en-US" sz="3600" u="sng" dirty="0" smtClean="0"/>
              <a:t/>
            </a:r>
            <a:br>
              <a:rPr lang="en-US" sz="3600" u="sng" dirty="0" smtClean="0"/>
            </a:br>
            <a:r>
              <a:rPr lang="en-US" sz="3600" b="1" u="sng" dirty="0" smtClean="0"/>
              <a:t>Promotion </a:t>
            </a:r>
            <a:r>
              <a:rPr lang="en-US" sz="3600" b="1" u="sng" dirty="0"/>
              <a:t>is:</a:t>
            </a:r>
            <a:r>
              <a:rPr lang="en-US" sz="3600" dirty="0"/>
              <a:t/>
            </a:r>
            <a:br>
              <a:rPr lang="en-US" sz="3600" dirty="0"/>
            </a:br>
            <a:r>
              <a:rPr lang="en-US" sz="3600" dirty="0" smtClean="0"/>
              <a:t>1. Promotion </a:t>
            </a:r>
            <a:r>
              <a:rPr lang="en-US" sz="3600" dirty="0"/>
              <a:t>is marketing communication.  In other words, promotion is the business of </a:t>
            </a:r>
            <a:r>
              <a:rPr lang="en-US" sz="3600" u="sng" dirty="0">
                <a:hlinkClick r:id="rId2"/>
              </a:rPr>
              <a:t>communicating with customers</a:t>
            </a:r>
            <a:r>
              <a:rPr lang="en-US" sz="3600" dirty="0"/>
              <a:t>. It will provide information that will assist them in making a decision to purchase a product or service. The razzmatazz, pace and creativity of some promotional activities are almost alien to normal business activities.</a:t>
            </a:r>
            <a:r>
              <a:rPr lang="en-US" dirty="0"/>
              <a:t/>
            </a:r>
            <a:br>
              <a:rPr lang="en-US" dirty="0"/>
            </a:br>
            <a:endParaRPr lang="en-US" dirty="0"/>
          </a:p>
        </p:txBody>
      </p:sp>
      <p:sp>
        <p:nvSpPr>
          <p:cNvPr id="3" name="Subtitle 2"/>
          <p:cNvSpPr>
            <a:spLocks noGrp="1"/>
          </p:cNvSpPr>
          <p:nvPr>
            <p:ph type="subTitle" idx="1"/>
          </p:nvPr>
        </p:nvSpPr>
        <p:spPr>
          <a:xfrm flipV="1">
            <a:off x="685800" y="6400799"/>
            <a:ext cx="6324600" cy="76201"/>
          </a:xfrm>
        </p:spPr>
        <p:txBody>
          <a:bodyPr>
            <a:normAutofit fontScale="25000" lnSpcReduction="20000"/>
          </a:bodyPr>
          <a:lstStyle/>
          <a:p>
            <a:endParaRPr lang="en-US" dirty="0"/>
          </a:p>
        </p:txBody>
      </p:sp>
      <p:pic>
        <p:nvPicPr>
          <p:cNvPr id="4" name="rg_hi" descr="https://encrypted-tbn0.gstatic.com/images?q=tbn:ANd9GcQKDQIDlEEtpX7fsj10Kb4tvXWPR3NhmHk9wunAP6Bn91DRlEcy">
            <a:hlinkClick r:id="rId3"/>
          </p:cNvPr>
          <p:cNvPicPr/>
          <p:nvPr/>
        </p:nvPicPr>
        <p:blipFill>
          <a:blip r:embed="rId4" cstate="print"/>
          <a:srcRect/>
          <a:stretch>
            <a:fillRect/>
          </a:stretch>
        </p:blipFill>
        <p:spPr bwMode="auto">
          <a:xfrm>
            <a:off x="609600" y="152400"/>
            <a:ext cx="2419350"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US" dirty="0" smtClean="0"/>
              <a:t>2. Promotion </a:t>
            </a:r>
            <a:r>
              <a:rPr lang="en-US" dirty="0"/>
              <a:t>is a marketing function needed to communicate information about goods, services, images, and/or ideas to achieve a desired outcome.  </a:t>
            </a:r>
            <a:br>
              <a:rPr lang="en-US" dirty="0"/>
            </a:br>
            <a:endParaRPr lang="en-US" dirty="0"/>
          </a:p>
        </p:txBody>
      </p:sp>
      <p:sp>
        <p:nvSpPr>
          <p:cNvPr id="3" name="Subtitle 2"/>
          <p:cNvSpPr>
            <a:spLocks noGrp="1"/>
          </p:cNvSpPr>
          <p:nvPr>
            <p:ph type="subTitle" idx="1"/>
          </p:nvPr>
        </p:nvSpPr>
        <p:spPr/>
        <p:txBody>
          <a:bodyPr/>
          <a:lstStyle/>
          <a:p>
            <a:endParaRPr lang="en-US" dirty="0"/>
          </a:p>
        </p:txBody>
      </p:sp>
      <p:pic>
        <p:nvPicPr>
          <p:cNvPr id="4" name="rg_hi" descr="https://encrypted-tbn3.gstatic.com/images?q=tbn:ANd9GcSAkrrYAxJ8DOjjleISHO1bt_D61acONE8SsuKjWAeYfOTgLkw1Xg">
            <a:hlinkClick r:id="rId2"/>
          </p:cNvPr>
          <p:cNvPicPr/>
          <p:nvPr/>
        </p:nvPicPr>
        <p:blipFill>
          <a:blip r:embed="rId3" cstate="print"/>
          <a:srcRect/>
          <a:stretch>
            <a:fillRect/>
          </a:stretch>
        </p:blipFill>
        <p:spPr bwMode="auto">
          <a:xfrm>
            <a:off x="1219200" y="3657600"/>
            <a:ext cx="1771650" cy="2581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US" dirty="0" smtClean="0"/>
              <a:t>3. Promotion </a:t>
            </a:r>
            <a:r>
              <a:rPr lang="en-US" dirty="0"/>
              <a:t>is the element of the marketing mix that encourages customers to buy or to have certain views or opinions about goods, services, images, and/or ideas.</a:t>
            </a:r>
            <a:br>
              <a:rPr lang="en-US" dirty="0"/>
            </a:br>
            <a:endParaRPr lang="en-US" dirty="0"/>
          </a:p>
        </p:txBody>
      </p:sp>
      <p:sp>
        <p:nvSpPr>
          <p:cNvPr id="3" name="Subtitle 2"/>
          <p:cNvSpPr>
            <a:spLocks noGrp="1"/>
          </p:cNvSpPr>
          <p:nvPr>
            <p:ph type="subTitle" idx="1"/>
          </p:nvPr>
        </p:nvSpPr>
        <p:spPr/>
        <p:txBody>
          <a:bodyPr/>
          <a:lstStyle/>
          <a:p>
            <a:endParaRPr lang="en-US" dirty="0"/>
          </a:p>
        </p:txBody>
      </p:sp>
      <p:pic>
        <p:nvPicPr>
          <p:cNvPr id="4" name="rg_hi" descr="https://encrypted-tbn1.gstatic.com/images?q=tbn:ANd9GcTbSvQvyE4rWhbLCGavF5bme9SN19Mch9uIntxJhDSEBhLCfXIidw">
            <a:hlinkClick r:id="rId2"/>
          </p:cNvPr>
          <p:cNvPicPr/>
          <p:nvPr/>
        </p:nvPicPr>
        <p:blipFill>
          <a:blip r:embed="rId3" cstate="print"/>
          <a:srcRect/>
          <a:stretch>
            <a:fillRect/>
          </a:stretch>
        </p:blipFill>
        <p:spPr bwMode="auto">
          <a:xfrm>
            <a:off x="3429000" y="44958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a:bodyPr>
          <a:lstStyle/>
          <a:p>
            <a:pPr lvl="0"/>
            <a:r>
              <a:rPr lang="en-US" dirty="0"/>
              <a:t>What does promotion communicate?  </a:t>
            </a:r>
          </a:p>
          <a:p>
            <a:endParaRPr lang="en-US" dirty="0"/>
          </a:p>
        </p:txBody>
      </p:sp>
      <p:sp>
        <p:nvSpPr>
          <p:cNvPr id="4" name="Content Placeholder 3"/>
          <p:cNvSpPr>
            <a:spLocks noGrp="1"/>
          </p:cNvSpPr>
          <p:nvPr>
            <p:ph sz="half" idx="2"/>
          </p:nvPr>
        </p:nvSpPr>
        <p:spPr/>
        <p:txBody>
          <a:bodyPr>
            <a:normAutofit/>
          </a:bodyPr>
          <a:lstStyle/>
          <a:p>
            <a:r>
              <a:rPr lang="en-US" dirty="0"/>
              <a:t>Answer:  Businesses communicate messages to their customers who receive the message.  </a:t>
            </a:r>
            <a:r>
              <a:rPr lang="en-US" b="1" dirty="0"/>
              <a:t>The message is to tell customers about certain goods, services, or ideas, and persuades the customers to buy or to form an opinion.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lvl="0"/>
            <a:r>
              <a:rPr lang="en-US" dirty="0" smtClean="0"/>
              <a:t>Describe a </a:t>
            </a:r>
            <a:r>
              <a:rPr lang="en-US" dirty="0"/>
              <a:t>commercial or ad that </a:t>
            </a:r>
            <a:r>
              <a:rPr lang="en-US" dirty="0" smtClean="0"/>
              <a:t>you </a:t>
            </a:r>
            <a:r>
              <a:rPr lang="en-US" dirty="0"/>
              <a:t>have seen recently, and explain what the commercial or ad communicated to </a:t>
            </a:r>
            <a:r>
              <a:rPr lang="en-US" dirty="0" smtClean="0"/>
              <a:t>you.</a:t>
            </a:r>
            <a:endParaRPr lang="en-US" dirty="0"/>
          </a:p>
          <a:p>
            <a:endParaRPr lang="en-US" dirty="0"/>
          </a:p>
        </p:txBody>
      </p:sp>
      <p:sp>
        <p:nvSpPr>
          <p:cNvPr id="4" name="Content Placeholder 3"/>
          <p:cNvSpPr>
            <a:spLocks noGrp="1"/>
          </p:cNvSpPr>
          <p:nvPr>
            <p:ph sz="half" idx="2"/>
          </p:nvPr>
        </p:nvSpPr>
        <p:spPr/>
        <p:txBody>
          <a:bodyPr/>
          <a:lstStyle/>
          <a:p>
            <a:pPr lvl="0"/>
            <a:r>
              <a:rPr lang="en-US" dirty="0"/>
              <a:t>Can you think of some promotions that caught your attention?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b="1" u="sng" dirty="0"/>
              <a:t>Activities</a:t>
            </a:r>
            <a:endParaRPr lang="en-US" dirty="0"/>
          </a:p>
          <a:p>
            <a:pPr lvl="0"/>
            <a:r>
              <a:rPr lang="en-US" dirty="0"/>
              <a:t>What does your school sell?</a:t>
            </a:r>
          </a:p>
          <a:p>
            <a:pPr lvl="0"/>
            <a:r>
              <a:rPr lang="en-US" dirty="0"/>
              <a:t>What does a university sell?</a:t>
            </a:r>
          </a:p>
          <a:p>
            <a:pPr lvl="0"/>
            <a:r>
              <a:rPr lang="en-US" dirty="0"/>
              <a:t>What does your doctor’s office sell?</a:t>
            </a:r>
          </a:p>
          <a:p>
            <a:pPr lvl="0"/>
            <a:r>
              <a:rPr lang="en-US" dirty="0"/>
              <a:t>What do Presidential candidates sell?</a:t>
            </a:r>
          </a:p>
          <a:p>
            <a:endParaRPr lang="en-US" dirty="0"/>
          </a:p>
        </p:txBody>
      </p:sp>
      <p:pic>
        <p:nvPicPr>
          <p:cNvPr id="4" name="rg_hi" descr="https://encrypted-tbn0.gstatic.com/images?q=tbn:ANd9GcS-GRyPPt4pZdIrjK_KaiX_Wh2jv46jTX2F7DWZYKGkawUsLw9h">
            <a:hlinkClick r:id="rId2"/>
          </p:cNvPr>
          <p:cNvPicPr/>
          <p:nvPr/>
        </p:nvPicPr>
        <p:blipFill>
          <a:blip r:embed="rId3" cstate="print"/>
          <a:srcRect/>
          <a:stretch>
            <a:fillRect/>
          </a:stretch>
        </p:blipFill>
        <p:spPr bwMode="auto">
          <a:xfrm>
            <a:off x="990600" y="3810000"/>
            <a:ext cx="2590800" cy="2438400"/>
          </a:xfrm>
          <a:prstGeom prst="rect">
            <a:avLst/>
          </a:prstGeom>
          <a:noFill/>
          <a:ln w="9525">
            <a:noFill/>
            <a:miter lim="800000"/>
            <a:headEnd/>
            <a:tailEnd/>
          </a:ln>
        </p:spPr>
      </p:pic>
      <p:pic>
        <p:nvPicPr>
          <p:cNvPr id="5" name="rg_hi" descr="https://encrypted-tbn2.gstatic.com/images?q=tbn:ANd9GcThkzarT5Unx54OSN3zC-a-mmFtjkKX1u77Crf_68DUkCD6nTtwAw">
            <a:hlinkClick r:id="rId4"/>
          </p:cNvPr>
          <p:cNvPicPr/>
          <p:nvPr/>
        </p:nvPicPr>
        <p:blipFill>
          <a:blip r:embed="rId5" cstate="print"/>
          <a:srcRect/>
          <a:stretch>
            <a:fillRect/>
          </a:stretch>
        </p:blipFill>
        <p:spPr bwMode="auto">
          <a:xfrm>
            <a:off x="5638800" y="3810000"/>
            <a:ext cx="23622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TotalTime>
  <Words>1481</Words>
  <Application>Microsoft Office PowerPoint</Application>
  <PresentationFormat>On-screen Show (4:3)</PresentationFormat>
  <Paragraphs>69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4.01 Acquire a foundational  knowledge of promotion to understand  its nature and scope. PR:001 </vt:lpstr>
      <vt:lpstr>The role of promotion is to help a business/company achieve its marketing goals.  For most businesses the basics marketing goals are to sell products and make a profit.  Promotion helps businesses reach their goals by communicating with potential customers.  Companies rely on promotion to Inform people about their products and services. Persuade them to buy their products, and Remind them that their products are still on the market. </vt:lpstr>
      <vt:lpstr>Slide 3</vt:lpstr>
      <vt:lpstr>   Promotion is: 1. Promotion is marketing communication.  In other words, promotion is the business of communicating with customers. It will provide information that will assist them in making a decision to purchase a product or service. The razzmatazz, pace and creativity of some promotional activities are almost alien to normal business activities. </vt:lpstr>
      <vt:lpstr>2. Promotion is a marketing function needed to communicate information about goods, services, images, and/or ideas to achieve a desired outcome.   </vt:lpstr>
      <vt:lpstr>3. Promotion is the element of the marketing mix that encourages customers to buy or to have certain views or opinions about goods, services, images, and/or ideas. </vt:lpstr>
      <vt:lpstr>Slide 7</vt:lpstr>
      <vt:lpstr>Slide 8</vt:lpstr>
      <vt:lpstr>Slide 9</vt:lpstr>
      <vt:lpstr>Describe the benefits of using promotion  </vt:lpstr>
      <vt:lpstr>Slide 11</vt:lpstr>
      <vt:lpstr>Slide 12</vt:lpstr>
      <vt:lpstr>Slide 13</vt:lpstr>
      <vt:lpstr>Slide 14</vt:lpstr>
      <vt:lpstr>D.  Describe the cost associated with the use of promotion </vt:lpstr>
      <vt:lpstr>Slide 16</vt:lpstr>
      <vt:lpstr>Slide 17</vt:lpstr>
      <vt:lpstr>Describe types of promotional objectives </vt:lpstr>
      <vt:lpstr>Slide 19</vt:lpstr>
      <vt:lpstr>Slide 20</vt:lpstr>
      <vt:lpstr>Slide 21</vt:lpstr>
      <vt:lpstr>Examples</vt:lpstr>
      <vt:lpstr>Companies may go into detail and consider the following (more specific objectives):The possible objectives for marketing promotions may include the following: </vt:lpstr>
      <vt:lpstr>Slide 24</vt:lpstr>
      <vt:lpstr>Slide 25</vt:lpstr>
      <vt:lpstr>Slide 26</vt:lpstr>
      <vt:lpstr>Slide 27</vt:lpstr>
      <vt:lpstr>Slide 28</vt:lpstr>
      <vt:lpstr>Discuss the relationship of promotion and marketing </vt:lpstr>
      <vt:lpstr>Slide 30</vt:lpstr>
    </vt:vector>
  </TitlesOfParts>
  <Company>Onslow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4.01 Acquire a foundational  knowledge of promotion to understand  its nature and scope. PR:001 </dc:title>
  <dc:creator>james.brown</dc:creator>
  <cp:lastModifiedBy>Administrator</cp:lastModifiedBy>
  <cp:revision>26</cp:revision>
  <dcterms:created xsi:type="dcterms:W3CDTF">2012-11-15T15:08:38Z</dcterms:created>
  <dcterms:modified xsi:type="dcterms:W3CDTF">2013-02-27T13:40:03Z</dcterms:modified>
</cp:coreProperties>
</file>