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2" r:id="rId5"/>
    <p:sldId id="263" r:id="rId6"/>
    <p:sldId id="266" r:id="rId7"/>
    <p:sldId id="264" r:id="rId8"/>
    <p:sldId id="268" r:id="rId9"/>
    <p:sldId id="261" r:id="rId10"/>
    <p:sldId id="259" r:id="rId11"/>
    <p:sldId id="258" r:id="rId12"/>
    <p:sldId id="267" r:id="rId13"/>
    <p:sldId id="271" r:id="rId14"/>
    <p:sldId id="270" r:id="rId15"/>
    <p:sldId id="269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F32D33-D15F-4218-B36F-C3AFB0C69C80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AA2853-4DE3-47FF-8144-B65FBE71E8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egeek.com/what-is-public-relation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egeek.com/what-is-psa.htm" TargetMode="External"/><Relationship Id="rId2" Type="http://schemas.openxmlformats.org/officeDocument/2006/relationships/hyperlink" Target="http://www.wisegeek.com/what-is-a-public-service-announcemen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Obj. 4.01B – Explain the types of Promotion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/>
              <a:t>Public </a:t>
            </a:r>
            <a:r>
              <a:rPr lang="en-US" sz="3400" b="1" dirty="0"/>
              <a:t>relations provide a service for the company by helping to give the public and the media a better understanding of how the company works. </a:t>
            </a:r>
            <a:endParaRPr lang="en-US" sz="3400" b="1" dirty="0" smtClean="0"/>
          </a:p>
          <a:p>
            <a:r>
              <a:rPr lang="en-US" sz="3400" dirty="0" smtClean="0"/>
              <a:t>Within </a:t>
            </a:r>
            <a:r>
              <a:rPr lang="en-US" sz="3400" dirty="0"/>
              <a:t>a company, public relations can also come under the title of </a:t>
            </a:r>
            <a:r>
              <a:rPr lang="en-US" sz="3400" i="1" dirty="0"/>
              <a:t>public information</a:t>
            </a:r>
            <a:r>
              <a:rPr lang="en-US" sz="3400" dirty="0"/>
              <a:t> or </a:t>
            </a:r>
            <a:r>
              <a:rPr lang="en-US" sz="3400" i="1" dirty="0"/>
              <a:t>customer relations</a:t>
            </a:r>
            <a:r>
              <a:rPr lang="en-US" sz="3400" dirty="0"/>
              <a:t>. </a:t>
            </a:r>
            <a:r>
              <a:rPr lang="en-US" sz="3400" b="1" dirty="0"/>
              <a:t>These departments assist customers if they have any problems with the company. </a:t>
            </a:r>
            <a:r>
              <a:rPr lang="en-US" sz="3400" dirty="0"/>
              <a:t>They are usually the most helpful departments, as they exist to show the company at their best.  </a:t>
            </a:r>
          </a:p>
          <a:p>
            <a:r>
              <a:rPr lang="en-US" sz="3400" b="1" dirty="0"/>
              <a:t>People often have the perception of public relations as a group of people who spin everything. </a:t>
            </a:r>
            <a:r>
              <a:rPr lang="en-US" sz="3400" i="1" dirty="0"/>
              <a:t>Spin</a:t>
            </a:r>
            <a:r>
              <a:rPr lang="en-US" sz="3400" dirty="0"/>
              <a:t> can mean to turn around a bad situation to the company’s advantage. It is true that part of the purpose of public relations is to show the company in a positive light no matter what.  </a:t>
            </a:r>
            <a:r>
              <a:rPr lang="en-US" sz="3400" dirty="0">
                <a:hlinkClick r:id="rId2"/>
              </a:rPr>
              <a:t>http://</a:t>
            </a:r>
            <a:r>
              <a:rPr lang="en-US" sz="3400" dirty="0" smtClean="0">
                <a:hlinkClick r:id="rId2"/>
              </a:rPr>
              <a:t>www.wisegeek.com/what-is-public-relations.htm</a:t>
            </a:r>
            <a:r>
              <a:rPr lang="en-US" b="1" dirty="0"/>
              <a:t>	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Continued </a:t>
            </a:r>
            <a:r>
              <a:rPr lang="en-US" b="1" dirty="0"/>
              <a:t>support, loyalty and repeat business of customers.  </a:t>
            </a:r>
            <a:r>
              <a:rPr lang="en-US" dirty="0"/>
              <a:t>Customers (patrons) remain loyal to a business or company because they are satisfied with the company and trust and/or confidence has been established through past </a:t>
            </a:r>
            <a:r>
              <a:rPr lang="en-US" dirty="0" smtClean="0"/>
              <a:t>experiences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Uses of 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fontAlgn="auto"/>
            <a:r>
              <a:rPr lang="en-US" b="1" dirty="0" smtClean="0"/>
              <a:t>Change </a:t>
            </a:r>
            <a:r>
              <a:rPr lang="en-US" b="1" dirty="0"/>
              <a:t>a particular attitude toward a firm </a:t>
            </a:r>
            <a:r>
              <a:rPr lang="en-US" b="1" dirty="0" smtClean="0"/>
              <a:t>or its </a:t>
            </a:r>
            <a:r>
              <a:rPr lang="en-US" b="1" dirty="0"/>
              <a:t>products</a:t>
            </a:r>
            <a:endParaRPr lang="en-US" dirty="0"/>
          </a:p>
          <a:p>
            <a:pPr fontAlgn="auto"/>
            <a:r>
              <a:rPr lang="en-US" dirty="0"/>
              <a:t>In recent years, the tobacco industry has come under </a:t>
            </a:r>
            <a:r>
              <a:rPr lang="en-US" dirty="0" smtClean="0"/>
              <a:t>fire for </a:t>
            </a:r>
            <a:r>
              <a:rPr lang="en-US" dirty="0"/>
              <a:t>promoting its products, which are associated with </a:t>
            </a:r>
            <a:r>
              <a:rPr lang="en-US" dirty="0" smtClean="0"/>
              <a:t>various forms </a:t>
            </a:r>
            <a:r>
              <a:rPr lang="en-US" dirty="0"/>
              <a:t>of disease. In an effort to clean up this negative image</a:t>
            </a:r>
            <a:r>
              <a:rPr lang="en-US" dirty="0" smtClean="0"/>
              <a:t>, tobacco </a:t>
            </a:r>
            <a:r>
              <a:rPr lang="en-US" dirty="0"/>
              <a:t>companies such as Philip Morris have </a:t>
            </a:r>
            <a:r>
              <a:rPr lang="en-US" dirty="0" smtClean="0"/>
              <a:t>been engaging </a:t>
            </a:r>
            <a:r>
              <a:rPr lang="en-US" dirty="0"/>
              <a:t>in institutional promotions such as its </a:t>
            </a:r>
            <a:r>
              <a:rPr lang="en-US" dirty="0" err="1" smtClean="0"/>
              <a:t>QuitAssist</a:t>
            </a:r>
            <a:r>
              <a:rPr lang="en-US" dirty="0" smtClean="0"/>
              <a:t> program </a:t>
            </a:r>
            <a:r>
              <a:rPr lang="en-US" dirty="0"/>
              <a:t>and resources for helping smokers kick the habit.</a:t>
            </a:r>
          </a:p>
          <a:p>
            <a:pPr fontAlgn="auto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Uses of 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fontAlgn="auto"/>
            <a:r>
              <a:rPr lang="en-US" b="1" dirty="0" smtClean="0"/>
              <a:t>Inform </a:t>
            </a:r>
            <a:r>
              <a:rPr lang="en-US" b="1" dirty="0"/>
              <a:t>customers of the company’s interest </a:t>
            </a:r>
            <a:r>
              <a:rPr lang="en-US" b="1" dirty="0" smtClean="0"/>
              <a:t>in social </a:t>
            </a:r>
            <a:r>
              <a:rPr lang="en-US" b="1" dirty="0"/>
              <a:t>or environmental issues</a:t>
            </a:r>
            <a:endParaRPr lang="en-US" dirty="0"/>
          </a:p>
          <a:p>
            <a:pPr fontAlgn="auto"/>
            <a:r>
              <a:rPr lang="en-US" dirty="0"/>
              <a:t>Corporate giant IBM has a long-standing commitment </a:t>
            </a:r>
            <a:r>
              <a:rPr lang="en-US" dirty="0" smtClean="0"/>
              <a:t>to environmental </a:t>
            </a:r>
            <a:r>
              <a:rPr lang="en-US" dirty="0"/>
              <a:t>leadership in the business world. The </a:t>
            </a:r>
            <a:r>
              <a:rPr lang="en-US" dirty="0" smtClean="0"/>
              <a:t>company has </a:t>
            </a:r>
            <a:r>
              <a:rPr lang="en-US" dirty="0"/>
              <a:t>a written environmental-affairs policy and </a:t>
            </a:r>
            <a:r>
              <a:rPr lang="en-US" dirty="0" smtClean="0"/>
              <a:t>participates in </a:t>
            </a:r>
            <a:r>
              <a:rPr lang="en-US" dirty="0"/>
              <a:t>many voluntary initiatives, such as membership </a:t>
            </a:r>
            <a:r>
              <a:rPr lang="en-US" dirty="0" smtClean="0"/>
              <a:t>in the </a:t>
            </a:r>
            <a:r>
              <a:rPr lang="en-US" dirty="0"/>
              <a:t>Wildlife Habitat Council.</a:t>
            </a:r>
          </a:p>
          <a:p>
            <a:pPr fontAlgn="auto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dirty="0" smtClean="0"/>
              <a:t>• </a:t>
            </a:r>
            <a:r>
              <a:rPr lang="en-US" b="1" dirty="0"/>
              <a:t>Inform the public about the company’s future</a:t>
            </a:r>
            <a:endParaRPr lang="en-US" dirty="0"/>
          </a:p>
          <a:p>
            <a:pPr fontAlgn="auto"/>
            <a:r>
              <a:rPr lang="en-US" dirty="0"/>
              <a:t>When wireless communication provider Verizon </a:t>
            </a:r>
            <a:r>
              <a:rPr lang="en-US" dirty="0" smtClean="0"/>
              <a:t>bought Alltel </a:t>
            </a:r>
            <a:r>
              <a:rPr lang="en-US" dirty="0"/>
              <a:t>in 2009, the company engaged in a </a:t>
            </a:r>
            <a:r>
              <a:rPr lang="en-US" dirty="0" smtClean="0"/>
              <a:t>promotional campaign </a:t>
            </a:r>
            <a:r>
              <a:rPr lang="en-US" dirty="0"/>
              <a:t>to let its customers and the general public </a:t>
            </a:r>
            <a:r>
              <a:rPr lang="en-US" dirty="0" smtClean="0"/>
              <a:t>know about </a:t>
            </a:r>
            <a:r>
              <a:rPr lang="en-US" dirty="0"/>
              <a:t>the change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dirty="0" smtClean="0"/>
              <a:t>• </a:t>
            </a:r>
            <a:r>
              <a:rPr lang="en-US" b="1" dirty="0"/>
              <a:t>Inform customers of the company’s name </a:t>
            </a:r>
            <a:r>
              <a:rPr lang="en-US" b="1" dirty="0" smtClean="0"/>
              <a:t>and its </a:t>
            </a:r>
            <a:r>
              <a:rPr lang="en-US" b="1" dirty="0"/>
              <a:t>type of business</a:t>
            </a:r>
            <a:endParaRPr lang="en-US" dirty="0"/>
          </a:p>
          <a:p>
            <a:pPr fontAlgn="auto"/>
            <a:r>
              <a:rPr lang="en-US" dirty="0"/>
              <a:t>During the rise in the popularity of the Internet, many </a:t>
            </a:r>
            <a:r>
              <a:rPr lang="en-US" dirty="0" smtClean="0"/>
              <a:t>online travel </a:t>
            </a:r>
            <a:r>
              <a:rPr lang="en-US" dirty="0"/>
              <a:t>agencies such as Expedia and Travelocity </a:t>
            </a:r>
            <a:r>
              <a:rPr lang="en-US" dirty="0" smtClean="0"/>
              <a:t>were born</a:t>
            </a:r>
            <a:r>
              <a:rPr lang="en-US" dirty="0"/>
              <a:t>, and then they began promotions to let the </a:t>
            </a:r>
            <a:r>
              <a:rPr lang="en-US" dirty="0" smtClean="0"/>
              <a:t>public know </a:t>
            </a:r>
            <a:r>
              <a:rPr lang="en-US" dirty="0"/>
              <a:t>about their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dirty="0" smtClean="0"/>
              <a:t>• </a:t>
            </a:r>
            <a:r>
              <a:rPr lang="en-US" b="1" dirty="0"/>
              <a:t>Show the company’s commitment to quality</a:t>
            </a:r>
            <a:r>
              <a:rPr lang="en-US" b="1" dirty="0" smtClean="0"/>
              <a:t>, technology</a:t>
            </a:r>
            <a:r>
              <a:rPr lang="en-US" b="1" dirty="0"/>
              <a:t>, or research</a:t>
            </a:r>
            <a:endParaRPr lang="en-US" dirty="0"/>
          </a:p>
          <a:p>
            <a:pPr fontAlgn="auto"/>
            <a:r>
              <a:rPr lang="en-US" dirty="0"/>
              <a:t>The world’s largest research-based </a:t>
            </a:r>
            <a:r>
              <a:rPr lang="en-US" dirty="0" smtClean="0"/>
              <a:t> pharmaceutical </a:t>
            </a:r>
            <a:r>
              <a:rPr lang="en-US" dirty="0"/>
              <a:t>company</a:t>
            </a:r>
            <a:r>
              <a:rPr lang="en-US" dirty="0" smtClean="0"/>
              <a:t>, Pfizer</a:t>
            </a:r>
            <a:r>
              <a:rPr lang="en-US" dirty="0"/>
              <a:t>, uses institutional promotion to demonstrate to the</a:t>
            </a:r>
          </a:p>
          <a:p>
            <a:pPr fontAlgn="auto"/>
            <a:r>
              <a:rPr lang="en-US" dirty="0"/>
              <a:t>public its commitment to using research to help people </a:t>
            </a:r>
            <a:r>
              <a:rPr lang="en-US" dirty="0" smtClean="0"/>
              <a:t>live longer</a:t>
            </a:r>
            <a:r>
              <a:rPr lang="en-US" dirty="0"/>
              <a:t>, healthier, happier lives.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dirty="0" smtClean="0"/>
              <a:t>• </a:t>
            </a:r>
            <a:r>
              <a:rPr lang="en-US" b="1" dirty="0"/>
              <a:t>Enhance company morale and recruit new</a:t>
            </a:r>
            <a:endParaRPr lang="en-US" dirty="0"/>
          </a:p>
          <a:p>
            <a:pPr fontAlgn="auto"/>
            <a:r>
              <a:rPr lang="en-US" b="1" dirty="0"/>
              <a:t>employees</a:t>
            </a:r>
            <a:endParaRPr lang="en-US" dirty="0"/>
          </a:p>
          <a:p>
            <a:pPr fontAlgn="auto"/>
            <a:r>
              <a:rPr lang="en-US" dirty="0"/>
              <a:t>Battelle, a global science and technology corporation, </a:t>
            </a:r>
            <a:r>
              <a:rPr lang="en-US" dirty="0" smtClean="0"/>
              <a:t>holds many </a:t>
            </a:r>
            <a:r>
              <a:rPr lang="en-US" dirty="0"/>
              <a:t>recruiting events and initiatives all over the country.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dirty="0" smtClean="0"/>
              <a:t>• </a:t>
            </a:r>
            <a:r>
              <a:rPr lang="en-US" b="1" dirty="0"/>
              <a:t>Build or reinforce a favorable company </a:t>
            </a:r>
            <a:r>
              <a:rPr lang="en-US" b="1" dirty="0" smtClean="0"/>
              <a:t> image</a:t>
            </a:r>
            <a:endParaRPr lang="en-US" dirty="0"/>
          </a:p>
          <a:p>
            <a:pPr fontAlgn="auto"/>
            <a:r>
              <a:rPr lang="en-US" dirty="0"/>
              <a:t>Coca-Cola’s $5 million donation of bottled water and </a:t>
            </a:r>
            <a:r>
              <a:rPr lang="en-US" dirty="0" smtClean="0"/>
              <a:t>other beverages </a:t>
            </a:r>
            <a:r>
              <a:rPr lang="en-US" dirty="0"/>
              <a:t>to hurricane-ravaged New Orleans in 2005 </a:t>
            </a:r>
            <a:r>
              <a:rPr lang="en-US" dirty="0" smtClean="0"/>
              <a:t>is one </a:t>
            </a:r>
            <a:r>
              <a:rPr lang="en-US" dirty="0"/>
              <a:t>example of institutional promotion meant to help build</a:t>
            </a:r>
          </a:p>
          <a:p>
            <a:pPr fontAlgn="auto"/>
            <a:r>
              <a:rPr lang="en-US" dirty="0"/>
              <a:t>a highly favorable company image.”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Promotional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Promotion </a:t>
            </a:r>
            <a:r>
              <a:rPr lang="en-US" dirty="0"/>
              <a:t>is an important part of the marketing mix that communicates information about goods, services, images, or ideas to customers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Promotion can accomplish a number of objectives</a:t>
            </a:r>
            <a:r>
              <a:rPr lang="en-US" dirty="0" smtClean="0"/>
              <a:t>—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awareness, </a:t>
            </a:r>
            <a:endParaRPr lang="en-US" dirty="0" smtClean="0"/>
          </a:p>
          <a:p>
            <a:pPr lvl="1"/>
            <a:r>
              <a:rPr lang="en-US" dirty="0" smtClean="0"/>
              <a:t>increasing </a:t>
            </a:r>
            <a:r>
              <a:rPr lang="en-US" dirty="0"/>
              <a:t>demand, </a:t>
            </a:r>
            <a:endParaRPr lang="en-US" dirty="0" smtClean="0"/>
          </a:p>
          <a:p>
            <a:pPr lvl="1"/>
            <a:r>
              <a:rPr lang="en-US" dirty="0" smtClean="0"/>
              <a:t>differentiating </a:t>
            </a:r>
            <a:r>
              <a:rPr lang="en-US" dirty="0"/>
              <a:t>a product from its competitors, </a:t>
            </a:r>
            <a:endParaRPr lang="en-US" dirty="0" smtClean="0"/>
          </a:p>
          <a:p>
            <a:pPr lvl="1"/>
            <a:r>
              <a:rPr lang="en-US" dirty="0" smtClean="0"/>
              <a:t>highlighting </a:t>
            </a:r>
            <a:r>
              <a:rPr lang="en-US" dirty="0"/>
              <a:t>a product’s value, </a:t>
            </a:r>
            <a:endParaRPr lang="en-US" dirty="0" smtClean="0"/>
          </a:p>
          <a:p>
            <a:pPr lvl="1"/>
            <a:r>
              <a:rPr lang="en-US" dirty="0" smtClean="0"/>
              <a:t>changing </a:t>
            </a:r>
            <a:r>
              <a:rPr lang="en-US" dirty="0"/>
              <a:t>or reinforcing customer attitudes.</a:t>
            </a:r>
          </a:p>
          <a:p>
            <a:pPr fontAlgn="auto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sz="3600" dirty="0" smtClean="0"/>
              <a:t>A </a:t>
            </a:r>
            <a:r>
              <a:rPr lang="en-US" sz="3600" dirty="0"/>
              <a:t>promotional method used by businesses to convince prospects to select their goods and services instead of a competitor’s brand.  </a:t>
            </a:r>
          </a:p>
          <a:p>
            <a:pPr fontAlgn="auto">
              <a:buNone/>
            </a:pPr>
            <a:r>
              <a:rPr lang="en-US" b="1" dirty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Advantages of Promotional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4830763"/>
          </a:xfrm>
        </p:spPr>
        <p:txBody>
          <a:bodyPr>
            <a:noAutofit/>
          </a:bodyPr>
          <a:lstStyle/>
          <a:p>
            <a:pPr lvl="0" fontAlgn="auto"/>
            <a:r>
              <a:rPr lang="en-US" sz="2400" dirty="0" smtClean="0"/>
              <a:t>They </a:t>
            </a:r>
            <a:r>
              <a:rPr lang="en-US" sz="2400" dirty="0"/>
              <a:t>contribute to economic growth and business activity</a:t>
            </a:r>
            <a:r>
              <a:rPr lang="en-US" sz="2400" dirty="0" smtClean="0"/>
              <a:t>, They </a:t>
            </a:r>
            <a:r>
              <a:rPr lang="en-US" sz="2400" dirty="0"/>
              <a:t>support the mass communication media.</a:t>
            </a:r>
          </a:p>
          <a:p>
            <a:pPr lvl="0" fontAlgn="auto"/>
            <a:r>
              <a:rPr lang="en-US" sz="2400" dirty="0"/>
              <a:t>Companies benefit directly because these </a:t>
            </a:r>
            <a:r>
              <a:rPr lang="en-US" sz="2400" dirty="0" smtClean="0"/>
              <a:t>activities create </a:t>
            </a:r>
            <a:r>
              <a:rPr lang="en-US" sz="2400" dirty="0"/>
              <a:t>awareness of the company and its products.</a:t>
            </a:r>
          </a:p>
          <a:p>
            <a:pPr lvl="0" fontAlgn="auto"/>
            <a:r>
              <a:rPr lang="en-US" sz="2400" dirty="0"/>
              <a:t>Customers benefit because these activities raise </a:t>
            </a:r>
            <a:r>
              <a:rPr lang="en-US" sz="2400" dirty="0" smtClean="0"/>
              <a:t>our standard </a:t>
            </a:r>
            <a:r>
              <a:rPr lang="en-US" sz="2400" dirty="0"/>
              <a:t>of living and make us better educated </a:t>
            </a:r>
            <a:r>
              <a:rPr lang="en-US" sz="2400" dirty="0" smtClean="0"/>
              <a:t>customers  who </a:t>
            </a:r>
            <a:r>
              <a:rPr lang="en-US" sz="2400" dirty="0"/>
              <a:t>are able to make more intelligent purchases.</a:t>
            </a:r>
          </a:p>
          <a:p>
            <a:pPr lvl="0" fontAlgn="auto"/>
            <a:r>
              <a:rPr lang="en-US" sz="2400" dirty="0"/>
              <a:t>Create jobs due to the need to mass produce products based on customer demand.</a:t>
            </a:r>
          </a:p>
          <a:p>
            <a:pPr lvl="0" fontAlgn="auto"/>
            <a:r>
              <a:rPr lang="en-US" sz="2400" dirty="0"/>
              <a:t>Encourages consumers to purchase and use NEW and IMPROVED </a:t>
            </a:r>
            <a:r>
              <a:rPr lang="en-US" sz="2400" dirty="0" smtClean="0"/>
              <a:t>products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Disadvantages of Promotional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 lnSpcReduction="10000"/>
          </a:bodyPr>
          <a:lstStyle/>
          <a:p>
            <a:pPr lvl="0" fontAlgn="auto"/>
            <a:r>
              <a:rPr lang="en-US" dirty="0" smtClean="0"/>
              <a:t>They </a:t>
            </a:r>
            <a:r>
              <a:rPr lang="en-US" dirty="0"/>
              <a:t>can be deceptive, manipulative, and play </a:t>
            </a:r>
            <a:r>
              <a:rPr lang="en-US" dirty="0" smtClean="0"/>
              <a:t>on consumers</a:t>
            </a:r>
            <a:r>
              <a:rPr lang="en-US" dirty="0"/>
              <a:t>’ fears. </a:t>
            </a:r>
          </a:p>
          <a:p>
            <a:pPr lvl="0" fontAlgn="auto"/>
            <a:r>
              <a:rPr lang="en-US" dirty="0"/>
              <a:t>They can be offensive and </a:t>
            </a:r>
            <a:r>
              <a:rPr lang="en-US" dirty="0" smtClean="0"/>
              <a:t>reinforce stereotypes</a:t>
            </a:r>
            <a:r>
              <a:rPr lang="en-US" dirty="0"/>
              <a:t>. </a:t>
            </a:r>
          </a:p>
          <a:p>
            <a:pPr lvl="0" fontAlgn="auto"/>
            <a:r>
              <a:rPr lang="en-US" dirty="0"/>
              <a:t>They have limited abilities. </a:t>
            </a:r>
          </a:p>
          <a:p>
            <a:pPr lvl="0" fontAlgn="auto"/>
            <a:r>
              <a:rPr lang="en-US" dirty="0"/>
              <a:t>Product promotion does not add value to goods and services.</a:t>
            </a:r>
          </a:p>
          <a:p>
            <a:pPr lvl="0" fontAlgn="auto"/>
            <a:r>
              <a:rPr lang="en-US" dirty="0"/>
              <a:t>Institutional promotion can be costly and difficult to measure.</a:t>
            </a:r>
          </a:p>
          <a:p>
            <a:pPr lvl="0" fontAlgn="auto"/>
            <a:r>
              <a:rPr lang="en-US" dirty="0"/>
              <a:t>Promotion cannot make up for poor quality products</a:t>
            </a:r>
          </a:p>
          <a:p>
            <a:pPr lvl="0" fontAlgn="auto"/>
            <a:r>
              <a:rPr lang="en-US" dirty="0"/>
              <a:t>Promotion cannot substitute for well-trained sales staff/sales person</a:t>
            </a:r>
          </a:p>
          <a:p>
            <a:pPr lvl="0" fontAlgn="auto"/>
            <a:r>
              <a:rPr lang="en-US" dirty="0"/>
              <a:t>Promotion cannot achieve major success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Product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Primary</a:t>
            </a:r>
          </a:p>
          <a:p>
            <a:r>
              <a:rPr lang="en-US" sz="4000" dirty="0" smtClean="0"/>
              <a:t>Secondary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Product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b="1" dirty="0" smtClean="0"/>
              <a:t>Emphasis </a:t>
            </a:r>
            <a:r>
              <a:rPr lang="en-US" b="1" dirty="0"/>
              <a:t>is on the </a:t>
            </a:r>
            <a:r>
              <a:rPr lang="en-US" b="1" dirty="0" smtClean="0"/>
              <a:t>product </a:t>
            </a:r>
            <a:r>
              <a:rPr lang="en-US" b="1" dirty="0"/>
              <a:t>and its uses, and not on a particular brand.  Primary product promotion aims to stimulate demand or consumer desire for an entire class of goods and services.  </a:t>
            </a:r>
            <a:r>
              <a:rPr lang="en-US" dirty="0"/>
              <a:t>Competition is between the two different industries.  This type promotion useful when introducing a new concept or a totally new product.    </a:t>
            </a:r>
          </a:p>
          <a:p>
            <a:pPr fontAlgn="auto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Product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sz="3600" dirty="0" smtClean="0"/>
              <a:t>Also </a:t>
            </a:r>
            <a:r>
              <a:rPr lang="en-US" sz="3600" dirty="0"/>
              <a:t>known as selective product promotion.  </a:t>
            </a:r>
            <a:r>
              <a:rPr lang="en-US" sz="3600" b="1" dirty="0"/>
              <a:t>Secondary product promotion is used to stimulate the demand for a specific brand of a product. </a:t>
            </a:r>
            <a:r>
              <a:rPr lang="en-US" sz="3600" dirty="0"/>
              <a:t> Used to compete against other makers of the same type of product.</a:t>
            </a:r>
          </a:p>
          <a:p>
            <a:pPr fontAlgn="auto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Product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fontAlgn="auto"/>
            <a:r>
              <a:rPr lang="en-US" dirty="0" smtClean="0"/>
              <a:t>Creates </a:t>
            </a:r>
            <a:r>
              <a:rPr lang="en-US" b="1" dirty="0"/>
              <a:t>consumer awareness </a:t>
            </a:r>
            <a:r>
              <a:rPr lang="en-US" dirty="0"/>
              <a:t>of a good or service</a:t>
            </a:r>
          </a:p>
          <a:p>
            <a:pPr lvl="0" fontAlgn="auto"/>
            <a:r>
              <a:rPr lang="en-US" b="1" dirty="0"/>
              <a:t>Informs </a:t>
            </a:r>
            <a:r>
              <a:rPr lang="en-US" dirty="0"/>
              <a:t>customers about product features</a:t>
            </a:r>
          </a:p>
          <a:p>
            <a:pPr lvl="0" fontAlgn="auto"/>
            <a:r>
              <a:rPr lang="en-US" b="1" dirty="0"/>
              <a:t>Encourages interest </a:t>
            </a:r>
            <a:r>
              <a:rPr lang="en-US" dirty="0"/>
              <a:t>in and inquiries about a good or service</a:t>
            </a:r>
          </a:p>
          <a:p>
            <a:pPr lvl="0" fontAlgn="auto"/>
            <a:r>
              <a:rPr lang="en-US" b="1" dirty="0"/>
              <a:t>Informs consumers where a product can be purchased</a:t>
            </a:r>
          </a:p>
          <a:p>
            <a:pPr lvl="0" fontAlgn="auto"/>
            <a:r>
              <a:rPr lang="en-US" b="1" dirty="0"/>
              <a:t>Builds a reputation </a:t>
            </a:r>
            <a:r>
              <a:rPr lang="en-US" dirty="0"/>
              <a:t>for a product</a:t>
            </a:r>
          </a:p>
          <a:p>
            <a:pPr lvl="0" fontAlgn="auto"/>
            <a:r>
              <a:rPr lang="en-US" b="1" dirty="0"/>
              <a:t>Creates excitement </a:t>
            </a:r>
            <a:r>
              <a:rPr lang="en-US" dirty="0"/>
              <a:t>and motivates retailers and salespeople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Aka - corporate promotion: </a:t>
            </a:r>
            <a:r>
              <a:rPr lang="en-US" sz="4000" dirty="0"/>
              <a:t>In Institutional advertising the company is the focus of the promotion instead of any products it </a:t>
            </a:r>
            <a:r>
              <a:rPr lang="en-US" sz="4000" dirty="0" smtClean="0"/>
              <a:t>sells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auto"/>
            <a:r>
              <a:rPr lang="en-US" sz="4400" dirty="0" smtClean="0"/>
              <a:t>Three </a:t>
            </a:r>
            <a:r>
              <a:rPr lang="en-US" sz="4400" dirty="0"/>
              <a:t>kinds of institutional promotion—</a:t>
            </a:r>
          </a:p>
          <a:p>
            <a:pPr lvl="1"/>
            <a:r>
              <a:rPr lang="en-US" sz="4000" dirty="0" smtClean="0"/>
              <a:t>public service</a:t>
            </a:r>
          </a:p>
          <a:p>
            <a:pPr lvl="1"/>
            <a:r>
              <a:rPr lang="en-US" sz="4000" dirty="0" smtClean="0"/>
              <a:t>public relations</a:t>
            </a:r>
          </a:p>
          <a:p>
            <a:pPr lvl="1"/>
            <a:r>
              <a:rPr lang="en-US" sz="4000" dirty="0" smtClean="0"/>
              <a:t>patronage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Public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 smtClean="0"/>
              <a:t>Public </a:t>
            </a:r>
            <a:r>
              <a:rPr lang="en-US" sz="3800" b="1" dirty="0"/>
              <a:t>service:</a:t>
            </a:r>
            <a:r>
              <a:rPr lang="en-US" sz="3800" dirty="0"/>
              <a:t> </a:t>
            </a:r>
            <a:r>
              <a:rPr lang="en-US" sz="3800" b="1" dirty="0"/>
              <a:t>Public service advertising is designed to inform the public on issues that are frequently considered to be in the general best interests of the community at large. </a:t>
            </a:r>
            <a:r>
              <a:rPr lang="en-US" sz="3800" dirty="0"/>
              <a:t>Typically, it reflects a political viewpoint, philosophical theory, religious concept or humanitarian notion</a:t>
            </a:r>
            <a:r>
              <a:rPr lang="en-US" sz="3800" dirty="0" smtClean="0"/>
              <a:t>.</a:t>
            </a:r>
          </a:p>
          <a:p>
            <a:r>
              <a:rPr lang="en-US" sz="3800" dirty="0" smtClean="0"/>
              <a:t> </a:t>
            </a:r>
            <a:r>
              <a:rPr lang="en-US" sz="3800" dirty="0"/>
              <a:t>It is also commonly referred to as a </a:t>
            </a:r>
            <a:r>
              <a:rPr lang="en-US" sz="3800" dirty="0">
                <a:hlinkClick r:id="rId2"/>
              </a:rPr>
              <a:t>public service announcement</a:t>
            </a:r>
            <a:r>
              <a:rPr lang="en-US" sz="3800" dirty="0"/>
              <a:t> (</a:t>
            </a:r>
            <a:r>
              <a:rPr lang="en-US" sz="3800" dirty="0">
                <a:hlinkClick r:id="rId3"/>
              </a:rPr>
              <a:t>PSA</a:t>
            </a:r>
            <a:r>
              <a:rPr lang="en-US" sz="3800" dirty="0"/>
              <a:t>) or a community service announcement (CSA). The ads are usually broadcast on radio or television, but may also appear in newspapers or magazines. They are prevalent in industrialized countries throughout the world.</a:t>
            </a:r>
          </a:p>
          <a:p>
            <a:r>
              <a:rPr lang="en-US" sz="3800" b="1" dirty="0"/>
              <a:t>PSAs are commonly aimed at altering public attitudes by raising consciousness about particular issues. </a:t>
            </a:r>
            <a:r>
              <a:rPr lang="en-US" sz="3800" dirty="0"/>
              <a:t>Health, conservation and safety themes are prevalent in many PSAs. The public service advertising campaigns are often sponsored by trade associations, civic organizations, non-profit institutions or religious groups. The U.S. military, in addition to paid advertising, regularly produces PSAs as part of their recruitment efforts.</a:t>
            </a:r>
          </a:p>
          <a:p>
            <a:r>
              <a:rPr lang="en-US" sz="3800" dirty="0"/>
              <a:t>Some PSA ads use celebrity spokespersons to garner attention. Others attempt to appeal to the masses through portraying risks and issues relevant to ordinary men, women and children. A common misconception about public service advertising is that it includes political campaign ads, which are actually privately funded</a:t>
            </a:r>
            <a:r>
              <a:rPr lang="en-US" sz="3800" dirty="0" smtClean="0"/>
              <a:t>.</a:t>
            </a:r>
            <a:r>
              <a:rPr lang="en-US" sz="3800" b="1" dirty="0" smtClean="0"/>
              <a:t> </a:t>
            </a:r>
            <a:r>
              <a:rPr lang="en-US" sz="3800" b="1" dirty="0"/>
              <a:t> </a:t>
            </a:r>
            <a:endParaRPr lang="en-US" sz="38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1191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PROMOTION</vt:lpstr>
      <vt:lpstr>Product Promotion</vt:lpstr>
      <vt:lpstr>Types of Product Promotion</vt:lpstr>
      <vt:lpstr>Primary Product Promotion</vt:lpstr>
      <vt:lpstr>Secondary Product Promotion</vt:lpstr>
      <vt:lpstr>Uses of Product Promotion</vt:lpstr>
      <vt:lpstr>Institutional Promotion</vt:lpstr>
      <vt:lpstr>Institutional Promotion</vt:lpstr>
      <vt:lpstr>Public Service</vt:lpstr>
      <vt:lpstr>Public Relations</vt:lpstr>
      <vt:lpstr>Patronage</vt:lpstr>
      <vt:lpstr>Uses of Institutional Promotion</vt:lpstr>
      <vt:lpstr>Uses of Institutional Promotion</vt:lpstr>
      <vt:lpstr>Uses of Institutional Promotion</vt:lpstr>
      <vt:lpstr>Uses of Institutional Promotion</vt:lpstr>
      <vt:lpstr>Uses of Institutional Promotion</vt:lpstr>
      <vt:lpstr>Uses of Institutional Promotion</vt:lpstr>
      <vt:lpstr>Uses of Institutional Promotion</vt:lpstr>
      <vt:lpstr>Advantages of Promotional Activities</vt:lpstr>
      <vt:lpstr>Advantages of Promotional Activities</vt:lpstr>
      <vt:lpstr>Disadvantages of Promotional Activities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7 - PROMOTION</dc:title>
  <dc:creator>Behar, Ann</dc:creator>
  <cp:lastModifiedBy>admin</cp:lastModifiedBy>
  <cp:revision>8</cp:revision>
  <dcterms:created xsi:type="dcterms:W3CDTF">2012-12-06T00:43:50Z</dcterms:created>
  <dcterms:modified xsi:type="dcterms:W3CDTF">2014-04-02T14:55:35Z</dcterms:modified>
</cp:coreProperties>
</file>