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4"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3AEC67-18EC-4239-8039-A060EB2E85B5}"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EC67-18EC-4239-8039-A060EB2E85B5}"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EC67-18EC-4239-8039-A060EB2E85B5}"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AEC67-18EC-4239-8039-A060EB2E85B5}"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AEC67-18EC-4239-8039-A060EB2E85B5}" type="datetimeFigureOut">
              <a:rPr lang="en-US" smtClean="0"/>
              <a:pPr/>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3AEC67-18EC-4239-8039-A060EB2E85B5}"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3AEC67-18EC-4239-8039-A060EB2E85B5}" type="datetimeFigureOut">
              <a:rPr lang="en-US" smtClean="0"/>
              <a:pPr/>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AEC67-18EC-4239-8039-A060EB2E85B5}" type="datetimeFigureOut">
              <a:rPr lang="en-US" smtClean="0"/>
              <a:pPr/>
              <a:t>3/12/2013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AEC67-18EC-4239-8039-A060EB2E85B5}" type="datetimeFigureOut">
              <a:rPr lang="en-US" smtClean="0"/>
              <a:pPr/>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AEC67-18EC-4239-8039-A060EB2E85B5}"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AEC67-18EC-4239-8039-A060EB2E85B5}" type="datetimeFigureOut">
              <a:rPr lang="en-US" smtClean="0"/>
              <a:pPr/>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824B9-66C1-47B8-BD8B-A8BE96E5F4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AEC67-18EC-4239-8039-A060EB2E85B5}" type="datetimeFigureOut">
              <a:rPr lang="en-US" smtClean="0"/>
              <a:pPr/>
              <a:t>3/12/2013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824B9-66C1-47B8-BD8B-A8BE96E5F4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4.01 (PR: 003) Acquire a foundational knowledge of promotion to understand its nature and scope.</a:t>
            </a:r>
            <a:r>
              <a:rPr lang="en-US" dirty="0"/>
              <a:t/>
            </a:r>
            <a:br>
              <a:rPr lang="en-US" dirty="0"/>
            </a:br>
            <a:r>
              <a:rPr lang="en-US" b="1" dirty="0"/>
              <a:t>Performance Indicator</a:t>
            </a:r>
            <a:r>
              <a:rPr lang="en-US" dirty="0"/>
              <a:t/>
            </a:r>
            <a:br>
              <a:rPr lang="en-US" dirty="0"/>
            </a:br>
            <a:r>
              <a:rPr lang="en-US" b="1" dirty="0"/>
              <a:t>(PR:003). Identify the Elements of Promotion</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Today’s </a:t>
            </a:r>
            <a:r>
              <a:rPr lang="en-US" dirty="0"/>
              <a:t>marketers are turning to newer techniques designed to focus promotional delivery to only those with a high probability of being in the marketer’s target market. For example, Google, Yahoo and other Internet search engines employ methods for delivering highly targeted ads to customers as they enter search terms.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Personal vs. Non-Personal</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Personal Promotion: </a:t>
            </a:r>
            <a:r>
              <a:rPr lang="en-US" b="1" dirty="0"/>
              <a:t>Promotions involving real people communicating with other people </a:t>
            </a:r>
            <a:r>
              <a:rPr lang="en-US" dirty="0"/>
              <a:t>is </a:t>
            </a:r>
            <a:r>
              <a:rPr lang="en-US" dirty="0" smtClean="0"/>
              <a:t>considered </a:t>
            </a:r>
            <a:r>
              <a:rPr lang="en-US" dirty="0"/>
              <a:t>personal promotion</a:t>
            </a:r>
            <a:r>
              <a:rPr lang="en-US" dirty="0" smtClean="0"/>
              <a:t>.</a:t>
            </a:r>
          </a:p>
          <a:p>
            <a:r>
              <a:rPr lang="en-US" dirty="0"/>
              <a:t>While salespeople are a common and well understood type of personal promotion, another type of promotion, called controlled word-of-mouth promotion (a.k.a., </a:t>
            </a:r>
            <a:r>
              <a:rPr lang="en-US" b="1" dirty="0"/>
              <a:t>buzz marketing</a:t>
            </a:r>
            <a:r>
              <a:rPr lang="en-US" dirty="0"/>
              <a:t>), is emerging as a form of personal promotion.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key advantage personal promotions have is the ability for the message sender to adjust the message as they gain feedback from message receivers (i.e., </a:t>
            </a:r>
            <a:r>
              <a:rPr lang="en-US" b="1" dirty="0"/>
              <a:t>two-way communication</a:t>
            </a:r>
            <a:r>
              <a:rPr lang="en-US" dirty="0" smtClean="0"/>
              <a:t>).</a:t>
            </a:r>
          </a:p>
          <a:p>
            <a:endParaRPr lang="en-US" dirty="0"/>
          </a:p>
        </p:txBody>
      </p:sp>
      <p:pic>
        <p:nvPicPr>
          <p:cNvPr id="28674" name="Picture 2" descr="https://encrypted-tbn0.gstatic.com/images?q=tbn:ANd9GcRT4FbcXxGDfVkgxypb57mRQi50SDToBojWUsTcAEELFRudxl_l8w"/>
          <p:cNvPicPr>
            <a:picLocks noChangeAspect="1" noChangeArrowheads="1"/>
          </p:cNvPicPr>
          <p:nvPr/>
        </p:nvPicPr>
        <p:blipFill>
          <a:blip r:embed="rId2" cstate="print"/>
          <a:srcRect/>
          <a:stretch>
            <a:fillRect/>
          </a:stretch>
        </p:blipFill>
        <p:spPr bwMode="auto">
          <a:xfrm>
            <a:off x="3962400" y="3962400"/>
            <a:ext cx="2247900" cy="20288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Many non-personal forms of promotion, such as a radio advertisement, are inflexible, at least in the short-term, and cannot be easily adjusted to address questions that arise by the audience experiencing the </a:t>
            </a:r>
            <a:r>
              <a:rPr lang="en-US" dirty="0" err="1"/>
              <a:t>ad.</a:t>
            </a:r>
            <a:endParaRPr lang="en-US" dirty="0"/>
          </a:p>
          <a:p>
            <a:endParaRPr lang="en-US" dirty="0"/>
          </a:p>
        </p:txBody>
      </p:sp>
      <p:pic>
        <p:nvPicPr>
          <p:cNvPr id="27650" name="Picture 2" descr="https://encrypted-tbn2.gstatic.com/images?q=tbn:ANd9GcT2BOclDkju2Vky1DCfix23sXqPR7Vuw3zmKFezlXmFfJjV9QBL"/>
          <p:cNvPicPr>
            <a:picLocks noChangeAspect="1" noChangeArrowheads="1"/>
          </p:cNvPicPr>
          <p:nvPr/>
        </p:nvPicPr>
        <p:blipFill>
          <a:blip r:embed="rId2" cstate="print"/>
          <a:srcRect/>
          <a:stretch>
            <a:fillRect/>
          </a:stretch>
        </p:blipFill>
        <p:spPr bwMode="auto">
          <a:xfrm>
            <a:off x="4724400" y="4270375"/>
            <a:ext cx="3105150" cy="25876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Paid vs. Non-Paid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Most efforts to promote products require marketers to make direct payment to the medium that delivers the message</a:t>
            </a:r>
            <a:r>
              <a:rPr lang="en-US" dirty="0" smtClean="0"/>
              <a:t>.</a:t>
            </a:r>
          </a:p>
          <a:p>
            <a:pPr lvl="0"/>
            <a:r>
              <a:rPr lang="en-US" dirty="0"/>
              <a:t>For instance, a company must pay a magazine publisher to advertise in the magazine.</a:t>
            </a:r>
          </a:p>
          <a:p>
            <a:endParaRPr lang="en-US" dirty="0"/>
          </a:p>
        </p:txBody>
      </p:sp>
      <p:pic>
        <p:nvPicPr>
          <p:cNvPr id="26626" name="Picture 2" descr="https://encrypted-tbn0.gstatic.com/images?q=tbn:ANd9GcSgPTqiTWRwMNJGaCsABm6oAouC16fONEO1_JerwlY88LJXFgyl"/>
          <p:cNvPicPr>
            <a:picLocks noChangeAspect="1" noChangeArrowheads="1"/>
          </p:cNvPicPr>
          <p:nvPr/>
        </p:nvPicPr>
        <p:blipFill>
          <a:blip r:embed="rId2" cstate="print"/>
          <a:srcRect/>
          <a:stretch>
            <a:fillRect/>
          </a:stretch>
        </p:blipFill>
        <p:spPr bwMode="auto">
          <a:xfrm>
            <a:off x="1981200" y="4343400"/>
            <a:ext cx="2219325" cy="2057401"/>
          </a:xfrm>
          <a:prstGeom prst="rect">
            <a:avLst/>
          </a:prstGeom>
          <a:noFill/>
        </p:spPr>
      </p:pic>
      <p:pic>
        <p:nvPicPr>
          <p:cNvPr id="26628" name="Picture 4" descr="https://encrypted-tbn0.gstatic.com/images?q=tbn:ANd9GcSyUTz3Ts-50nxjSlt41WRgjNX2B2sz4qI-r6lkE0zj02jvfvBqpA"/>
          <p:cNvPicPr>
            <a:picLocks noChangeAspect="1" noChangeArrowheads="1"/>
          </p:cNvPicPr>
          <p:nvPr/>
        </p:nvPicPr>
        <p:blipFill>
          <a:blip r:embed="rId3" cstate="print"/>
          <a:srcRect/>
          <a:stretch>
            <a:fillRect/>
          </a:stretch>
        </p:blipFill>
        <p:spPr bwMode="auto">
          <a:xfrm>
            <a:off x="5334000" y="4495800"/>
            <a:ext cx="2476500" cy="17716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are several forms of promotion that do not involve direct payment in order to distribute a promotional message</a:t>
            </a:r>
            <a:r>
              <a:rPr lang="en-US" dirty="0" smtClean="0"/>
              <a:t>.</a:t>
            </a:r>
          </a:p>
          <a:p>
            <a:pPr lvl="0"/>
            <a:r>
              <a:rPr lang="en-US" dirty="0"/>
              <a:t>While not necessarily "free" since there may be indirect costs involved, the ability to have a product promoted without making direct payment to the medium can be a viable alternative to expensive promotion options.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Message Flow: One-Way vs. Two-Way</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b="1" dirty="0"/>
              <a:t>Promotions can be classified based on whether the message source enables the message receiver to respond with immediate feedback. </a:t>
            </a:r>
            <a:r>
              <a:rPr lang="en-US" dirty="0"/>
              <a:t>Such feedback can then be followed with further information exchange between both parties.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Demand Creation: Quick vs. Lagging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When a marketer is looking to increase demand, </a:t>
            </a:r>
            <a:r>
              <a:rPr lang="en-US" b="1" dirty="0"/>
              <a:t>certain promotional activities offer advantages in turning exposure to promotion into a quick increase in demand</a:t>
            </a:r>
            <a:r>
              <a:rPr lang="en-US" b="1" dirty="0" smtClean="0"/>
              <a:t>. Ex. Shark Tank</a:t>
            </a:r>
            <a:endParaRPr lang="en-US" b="1" dirty="0"/>
          </a:p>
          <a:p>
            <a:pPr lvl="0"/>
            <a:r>
              <a:rPr lang="en-US" dirty="0"/>
              <a:t>In general, these activities are most effective when customers are offered an </a:t>
            </a:r>
            <a:r>
              <a:rPr lang="en-US" b="1" dirty="0"/>
              <a:t>incentive to make the purchase either in a monetary way </a:t>
            </a:r>
            <a:r>
              <a:rPr lang="en-US" dirty="0"/>
              <a:t>(e.g., save money) or in psychological way (e.g., improves customer’s perceived group role or status level).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Message Control: Total vs. Minimal</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Most promotions are controlled by the marketer who encodes the message (or hires specialists such as advertising agencies to create the promotion) and then pays to have the message delivered.</a:t>
            </a:r>
            <a:endParaRPr lang="en-US"/>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Message Credibility: High vs. Low</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perceived control of the message can influence the target market’s perception of message credibility. </a:t>
            </a:r>
          </a:p>
          <a:p>
            <a:r>
              <a:rPr lang="en-US" dirty="0" smtClean="0"/>
              <a:t>For example, many customers viewing a comparative advertisement in which a product is shown to be superior to a competitor’s product may be skeptical about the claims since the company with the superior product is paying for the advertisement.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b="1" dirty="0" smtClean="0"/>
              <a:t>Identify the elements of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promotional mix—made up of advertising, personal selling, publicity, and sales promotion—plays a key role in obtaining customers. It increases brand recognition, raises product awareness, and communicates product benefits.</a:t>
            </a:r>
          </a:p>
        </p:txBody>
      </p:sp>
      <p:pic>
        <p:nvPicPr>
          <p:cNvPr id="38914" name="Picture 2" descr="http://www.themarketingguywhodrivessales.com/crashcourse/graphix/promix.gif"/>
          <p:cNvPicPr>
            <a:picLocks noChangeAspect="1" noChangeArrowheads="1"/>
          </p:cNvPicPr>
          <p:nvPr/>
        </p:nvPicPr>
        <p:blipFill>
          <a:blip r:embed="rId2" cstate="print"/>
          <a:srcRect/>
          <a:stretch>
            <a:fillRect/>
          </a:stretch>
        </p:blipFill>
        <p:spPr bwMode="auto">
          <a:xfrm>
            <a:off x="4038600" y="4114800"/>
            <a:ext cx="2676525" cy="26384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Yet, if the same comparison is mentioned in a newspaper article it may be more favorably viewed since readers may perceive the author of the story has possessing an unbiased point-of-view.</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04801"/>
          <a:ext cx="7848599" cy="6324598"/>
        </p:xfrm>
        <a:graphic>
          <a:graphicData uri="http://schemas.openxmlformats.org/drawingml/2006/table">
            <a:tbl>
              <a:tblPr/>
              <a:tblGrid>
                <a:gridCol w="1451624"/>
                <a:gridCol w="1558045"/>
                <a:gridCol w="1558045"/>
                <a:gridCol w="1647933"/>
                <a:gridCol w="1632952"/>
              </a:tblGrid>
              <a:tr h="427251">
                <a:tc>
                  <a:txBody>
                    <a:bodyPr/>
                    <a:lstStyle/>
                    <a:p>
                      <a:pPr marL="0" marR="0">
                        <a:lnSpc>
                          <a:spcPct val="115000"/>
                        </a:lnSpc>
                        <a:spcBef>
                          <a:spcPts val="0"/>
                        </a:spcBef>
                        <a:spcAft>
                          <a:spcPts val="575"/>
                        </a:spcAft>
                      </a:pPr>
                      <a:r>
                        <a:rPr lang="en-US" sz="1800" b="1" dirty="0">
                          <a:latin typeface="Times New Roman"/>
                          <a:ea typeface="Calibri"/>
                          <a:cs typeface="Times New Roman"/>
                        </a:rPr>
                        <a:t>Element</a:t>
                      </a:r>
                      <a:endParaRPr lang="en-US" sz="1800" dirty="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b="1" dirty="0">
                          <a:latin typeface="Times New Roman"/>
                          <a:ea typeface="Calibri"/>
                          <a:cs typeface="Times New Roman"/>
                        </a:rPr>
                        <a:t>Advertising</a:t>
                      </a:r>
                      <a:endParaRPr lang="en-US" sz="1400" b="1"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b="1" dirty="0">
                          <a:latin typeface="Times New Roman"/>
                          <a:ea typeface="Calibri"/>
                          <a:cs typeface="Times New Roman"/>
                        </a:rPr>
                        <a:t>Sales Promotion</a:t>
                      </a:r>
                      <a:endParaRPr lang="en-US" sz="1200" b="1"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b="1" dirty="0">
                          <a:latin typeface="Times New Roman"/>
                          <a:ea typeface="Calibri"/>
                          <a:cs typeface="Times New Roman"/>
                        </a:rPr>
                        <a:t>Publicity</a:t>
                      </a:r>
                      <a:endParaRPr lang="en-US" sz="1400" b="1"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b="1" dirty="0">
                          <a:latin typeface="Times New Roman"/>
                          <a:ea typeface="Calibri"/>
                          <a:cs typeface="Times New Roman"/>
                        </a:rPr>
                        <a:t>Personal selling</a:t>
                      </a:r>
                      <a:endParaRPr lang="en-US" sz="1400" b="1"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251">
                <a:tc>
                  <a:txBody>
                    <a:bodyPr/>
                    <a:lstStyle/>
                    <a:p>
                      <a:pPr marL="0" marR="0">
                        <a:lnSpc>
                          <a:spcPct val="115000"/>
                        </a:lnSpc>
                        <a:spcBef>
                          <a:spcPts val="0"/>
                        </a:spcBef>
                        <a:spcAft>
                          <a:spcPts val="575"/>
                        </a:spcAft>
                      </a:pPr>
                      <a:r>
                        <a:rPr lang="en-US" sz="1200" b="1" dirty="0">
                          <a:latin typeface="Times New Roman"/>
                          <a:ea typeface="Calibri"/>
                          <a:cs typeface="Times New Roman"/>
                        </a:rPr>
                        <a:t>Direct coverage</a:t>
                      </a:r>
                      <a:endParaRPr lang="en-US" sz="1200" dirty="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Mass and targeted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Mass and targeted</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Mass</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Targeted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937">
                <a:tc>
                  <a:txBody>
                    <a:bodyPr/>
                    <a:lstStyle/>
                    <a:p>
                      <a:pPr marL="0" marR="0">
                        <a:lnSpc>
                          <a:spcPct val="115000"/>
                        </a:lnSpc>
                        <a:spcBef>
                          <a:spcPts val="0"/>
                        </a:spcBef>
                        <a:spcAft>
                          <a:spcPts val="575"/>
                        </a:spcAft>
                      </a:pPr>
                      <a:r>
                        <a:rPr lang="en-US" sz="1200" b="1" dirty="0">
                          <a:latin typeface="Times New Roman"/>
                          <a:ea typeface="Calibri"/>
                          <a:cs typeface="Times New Roman"/>
                        </a:rPr>
                        <a:t>Interaction type</a:t>
                      </a:r>
                      <a:endParaRPr lang="en-US" sz="1200" dirty="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Non-personal</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Non-personal and personal</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Non-personal</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Personal</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4780">
                <a:tc>
                  <a:txBody>
                    <a:bodyPr/>
                    <a:lstStyle/>
                    <a:p>
                      <a:pPr marL="0" marR="0">
                        <a:lnSpc>
                          <a:spcPct val="115000"/>
                        </a:lnSpc>
                        <a:spcBef>
                          <a:spcPts val="0"/>
                        </a:spcBef>
                        <a:spcAft>
                          <a:spcPts val="575"/>
                        </a:spcAft>
                      </a:pPr>
                      <a:r>
                        <a:rPr lang="en-US" sz="1200" b="1">
                          <a:latin typeface="Times New Roman"/>
                          <a:ea typeface="Calibri"/>
                          <a:cs typeface="Times New Roman"/>
                        </a:rPr>
                        <a:t>Message flow</a:t>
                      </a:r>
                      <a:endParaRPr lang="en-US" sz="120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Communication mostly one-way but can also be two-way. Inflexible</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Communication mostly one-way but can also be two-way. Mostly inflexible</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Communications is one-way. Inflexible</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Communications is only two-way, no one-way. Flexible</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409">
                <a:tc>
                  <a:txBody>
                    <a:bodyPr/>
                    <a:lstStyle/>
                    <a:p>
                      <a:pPr marL="0" marR="0">
                        <a:lnSpc>
                          <a:spcPct val="115000"/>
                        </a:lnSpc>
                        <a:spcBef>
                          <a:spcPts val="0"/>
                        </a:spcBef>
                        <a:spcAft>
                          <a:spcPts val="575"/>
                        </a:spcAft>
                      </a:pPr>
                      <a:r>
                        <a:rPr lang="en-US" sz="1200" b="1">
                          <a:latin typeface="Times New Roman"/>
                          <a:ea typeface="Calibri"/>
                          <a:cs typeface="Times New Roman"/>
                        </a:rPr>
                        <a:t>Payment</a:t>
                      </a:r>
                      <a:endParaRPr lang="en-US" sz="120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Paid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Paid</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Non-paid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Paid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5922">
                <a:tc>
                  <a:txBody>
                    <a:bodyPr/>
                    <a:lstStyle/>
                    <a:p>
                      <a:pPr marL="0" marR="0">
                        <a:lnSpc>
                          <a:spcPct val="115000"/>
                        </a:lnSpc>
                        <a:spcBef>
                          <a:spcPts val="0"/>
                        </a:spcBef>
                        <a:spcAft>
                          <a:spcPts val="575"/>
                        </a:spcAft>
                      </a:pPr>
                      <a:r>
                        <a:rPr lang="en-US" sz="1200" b="1" dirty="0">
                          <a:latin typeface="Times New Roman"/>
                          <a:ea typeface="Calibri"/>
                          <a:cs typeface="Times New Roman"/>
                        </a:rPr>
                        <a:t>Demand creation</a:t>
                      </a:r>
                      <a:endParaRPr lang="en-US" sz="1200" dirty="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dirty="0">
                          <a:latin typeface="Times New Roman"/>
                          <a:ea typeface="Calibri"/>
                          <a:cs typeface="Times New Roman"/>
                        </a:rPr>
                        <a:t>Lagging</a:t>
                      </a:r>
                      <a:endParaRPr lang="en-US" sz="14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Times New Roman"/>
                          <a:ea typeface="Calibri"/>
                          <a:cs typeface="Times New Roman"/>
                        </a:rPr>
                        <a:t>Quick  Think </a:t>
                      </a:r>
                      <a:r>
                        <a:rPr lang="en-US" sz="1200" dirty="0">
                          <a:latin typeface="Times New Roman"/>
                          <a:ea typeface="Calibri"/>
                          <a:cs typeface="Times New Roman"/>
                        </a:rPr>
                        <a:t>about a coupon with an expiration date a month from today. Customer must act quickly in order to save.</a:t>
                      </a:r>
                      <a:endParaRPr lang="en-US" sz="12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Lagging</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dirty="0">
                          <a:latin typeface="Times New Roman"/>
                          <a:ea typeface="Calibri"/>
                          <a:cs typeface="Times New Roman"/>
                        </a:rPr>
                        <a:t>Quick</a:t>
                      </a:r>
                      <a:endParaRPr lang="en-US" sz="14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251">
                <a:tc>
                  <a:txBody>
                    <a:bodyPr/>
                    <a:lstStyle/>
                    <a:p>
                      <a:pPr marL="0" marR="0">
                        <a:lnSpc>
                          <a:spcPct val="115000"/>
                        </a:lnSpc>
                        <a:spcBef>
                          <a:spcPts val="0"/>
                        </a:spcBef>
                        <a:spcAft>
                          <a:spcPts val="575"/>
                        </a:spcAft>
                      </a:pPr>
                      <a:r>
                        <a:rPr lang="en-US" sz="1200" b="1">
                          <a:latin typeface="Times New Roman"/>
                          <a:ea typeface="Calibri"/>
                          <a:cs typeface="Times New Roman"/>
                        </a:rPr>
                        <a:t>Message control</a:t>
                      </a:r>
                      <a:endParaRPr lang="en-US" sz="120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Good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Good</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Poor</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Very good</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533">
                <a:tc>
                  <a:txBody>
                    <a:bodyPr/>
                    <a:lstStyle/>
                    <a:p>
                      <a:pPr marL="0" marR="0">
                        <a:lnSpc>
                          <a:spcPct val="115000"/>
                        </a:lnSpc>
                        <a:spcBef>
                          <a:spcPts val="0"/>
                        </a:spcBef>
                        <a:spcAft>
                          <a:spcPts val="575"/>
                        </a:spcAft>
                      </a:pPr>
                      <a:r>
                        <a:rPr lang="en-US" sz="1200" b="1">
                          <a:latin typeface="Times New Roman"/>
                          <a:ea typeface="Calibri"/>
                          <a:cs typeface="Times New Roman"/>
                        </a:rPr>
                        <a:t>Message credibility</a:t>
                      </a:r>
                      <a:endParaRPr lang="en-US" sz="120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low-medium</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200">
                          <a:latin typeface="Times New Roman"/>
                          <a:ea typeface="Calibri"/>
                          <a:cs typeface="Times New Roman"/>
                        </a:rPr>
                        <a:t>low-medium</a:t>
                      </a:r>
                      <a:endParaRPr lang="en-US" sz="12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r>
                        <a:rPr lang="en-US" sz="1400">
                          <a:latin typeface="Times New Roman"/>
                          <a:ea typeface="Calibri"/>
                          <a:cs typeface="Times New Roman"/>
                        </a:rPr>
                        <a:t>high</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Times New Roman"/>
                        <a:ea typeface="Calibri"/>
                        <a:cs typeface="Times New Roman"/>
                      </a:endParaRPr>
                    </a:p>
                    <a:p>
                      <a:pPr marL="0" marR="0">
                        <a:lnSpc>
                          <a:spcPct val="115000"/>
                        </a:lnSpc>
                        <a:spcBef>
                          <a:spcPts val="0"/>
                        </a:spcBef>
                        <a:spcAft>
                          <a:spcPts val="575"/>
                        </a:spcAft>
                      </a:pPr>
                      <a:r>
                        <a:rPr lang="en-US" sz="1400">
                          <a:latin typeface="Times New Roman"/>
                          <a:ea typeface="Calibri"/>
                          <a:cs typeface="Times New Roman"/>
                        </a:rPr>
                        <a:t>medium-high</a:t>
                      </a:r>
                      <a:endParaRPr lang="en-US" sz="140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264">
                <a:tc>
                  <a:txBody>
                    <a:bodyPr/>
                    <a:lstStyle/>
                    <a:p>
                      <a:pPr marL="0" marR="0">
                        <a:lnSpc>
                          <a:spcPct val="115000"/>
                        </a:lnSpc>
                        <a:spcBef>
                          <a:spcPts val="0"/>
                        </a:spcBef>
                        <a:spcAft>
                          <a:spcPts val="575"/>
                        </a:spcAft>
                      </a:pPr>
                      <a:endParaRPr lang="en-US" sz="1200" dirty="0">
                        <a:latin typeface="Calibri"/>
                        <a:ea typeface="Calibri"/>
                        <a:cs typeface="Times New Roman"/>
                      </a:endParaRPr>
                    </a:p>
                  </a:txBody>
                  <a:tcPr marL="37123" marR="37123" marT="37123" marB="3712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endParaRPr lang="en-US" sz="14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endParaRPr lang="en-US" sz="12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575"/>
                        </a:spcAft>
                      </a:pPr>
                      <a:endParaRPr lang="en-US" sz="14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37123" marR="37123" marT="37123" marB="37123">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dirty="0" smtClean="0"/>
              <a:t>Describe the importance of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Plays a key role in obtaining customers</a:t>
            </a:r>
          </a:p>
          <a:p>
            <a:pPr lvl="0"/>
            <a:r>
              <a:rPr lang="en-US" dirty="0" smtClean="0"/>
              <a:t>Enables businesses to communicate effectively with consumers</a:t>
            </a:r>
          </a:p>
          <a:p>
            <a:pPr lvl="0"/>
            <a:r>
              <a:rPr lang="en-US" dirty="0" smtClean="0"/>
              <a:t>Promoters are able to inform potential customers about the existence of goods, services, images, and or ideas</a:t>
            </a:r>
          </a:p>
          <a:p>
            <a:pPr lvl="0"/>
            <a:r>
              <a:rPr lang="en-US" dirty="0" smtClean="0"/>
              <a:t>Promoters are able to persuade customers to buy their products or have certain opinions about their products</a:t>
            </a:r>
          </a:p>
          <a:p>
            <a:pPr lvl="0"/>
            <a:r>
              <a:rPr lang="en-US" dirty="0" smtClean="0"/>
              <a:t>Promoters are able to change their promotional mix in order to keep their customers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encrypted-tbn2.gstatic.com/images?q=tbn:ANd9GcTfMkBuBtTMB2yvE1jrCwUvSKmt-xJTPjsk3fHFiICw_NllXI32_Q"/>
          <p:cNvPicPr>
            <a:picLocks noChangeAspect="1" noChangeArrowheads="1"/>
          </p:cNvPicPr>
          <p:nvPr/>
        </p:nvPicPr>
        <p:blipFill>
          <a:blip r:embed="rId2" cstate="print"/>
          <a:srcRect/>
          <a:stretch>
            <a:fillRect/>
          </a:stretch>
        </p:blipFill>
        <p:spPr bwMode="auto">
          <a:xfrm>
            <a:off x="1600200" y="3733800"/>
            <a:ext cx="5847359" cy="2762251"/>
          </a:xfrm>
          <a:prstGeom prst="rect">
            <a:avLst/>
          </a:prstGeom>
          <a:noFill/>
        </p:spPr>
      </p:pic>
      <p:sp>
        <p:nvSpPr>
          <p:cNvPr id="2" name="Title 1"/>
          <p:cNvSpPr>
            <a:spLocks noGrp="1"/>
          </p:cNvSpPr>
          <p:nvPr>
            <p:ph type="title"/>
          </p:nvPr>
        </p:nvSpPr>
        <p:spPr>
          <a:xfrm>
            <a:off x="457200" y="274638"/>
            <a:ext cx="8229600" cy="1477962"/>
          </a:xfrm>
        </p:spPr>
        <p:txBody>
          <a:bodyPr>
            <a:normAutofit fontScale="90000"/>
          </a:bodyPr>
          <a:lstStyle/>
          <a:p>
            <a:r>
              <a:rPr lang="en-US" b="1" dirty="0" smtClean="0"/>
              <a:t>Identify factors affecting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buNone/>
            </a:pPr>
            <a:r>
              <a:rPr lang="en-US" b="1" dirty="0" smtClean="0"/>
              <a:t>Good, service, image, or idea:</a:t>
            </a:r>
            <a:endParaRPr lang="en-US" sz="2800" dirty="0" smtClean="0"/>
          </a:p>
          <a:p>
            <a:pPr lvl="1"/>
            <a:r>
              <a:rPr lang="en-US" b="1" dirty="0" smtClean="0"/>
              <a:t>Product types</a:t>
            </a:r>
            <a:endParaRPr lang="en-US" sz="2400" dirty="0" smtClean="0"/>
          </a:p>
          <a:p>
            <a:r>
              <a:rPr lang="en-US" dirty="0" smtClean="0"/>
              <a:t>Convenience goods are items such as bread, toothpaste, and light bulbs. Items are purchased frequently and with minimal effort.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s://encrypted-tbn2.gstatic.com/images?q=tbn:ANd9GcQeZ7DkAs_Scs81RAE8aG0v-kKn2dHdUYC_3yXExJuVaTzmM1RRVw"/>
          <p:cNvPicPr>
            <a:picLocks noChangeAspect="1" noChangeArrowheads="1"/>
          </p:cNvPicPr>
          <p:nvPr/>
        </p:nvPicPr>
        <p:blipFill>
          <a:blip r:embed="rId2" cstate="print"/>
          <a:srcRect/>
          <a:stretch>
            <a:fillRect/>
          </a:stretch>
        </p:blipFill>
        <p:spPr bwMode="auto">
          <a:xfrm>
            <a:off x="7086600" y="4267200"/>
            <a:ext cx="1828800" cy="2495551"/>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pPr lvl="2"/>
            <a:r>
              <a:rPr lang="en-US" dirty="0" smtClean="0"/>
              <a:t>Shopping goods are items such as automobiles, or items that may require the customer to “shop around,” checking prices, styles, colors, qualities, or make other comparisons for the best buy. </a:t>
            </a:r>
            <a:endParaRPr lang="en-US" sz="2000" dirty="0" smtClean="0"/>
          </a:p>
          <a:p>
            <a:pPr lvl="2"/>
            <a:r>
              <a:rPr lang="en-US" dirty="0" smtClean="0"/>
              <a:t>Specialty goods are products that have unique characteristics which are prized by the customer. The customer makes a special effort to acquire them. </a:t>
            </a:r>
            <a:endParaRPr lang="en-US" dirty="0"/>
          </a:p>
        </p:txBody>
      </p:sp>
      <p:pic>
        <p:nvPicPr>
          <p:cNvPr id="16386" name="Picture 2" descr="https://encrypted-tbn2.gstatic.com/images?q=tbn:ANd9GcRQHABROaGL75fPRn_BWudhOxUskfhIm-ILN2ptdmtiW-eGtSU9"/>
          <p:cNvPicPr>
            <a:picLocks noChangeAspect="1" noChangeArrowheads="1"/>
          </p:cNvPicPr>
          <p:nvPr/>
        </p:nvPicPr>
        <p:blipFill>
          <a:blip r:embed="rId3" cstate="print"/>
          <a:srcRect/>
          <a:stretch>
            <a:fillRect/>
          </a:stretch>
        </p:blipFill>
        <p:spPr bwMode="auto">
          <a:xfrm>
            <a:off x="762000" y="4876800"/>
            <a:ext cx="2590800" cy="176212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1"/>
            <a:r>
              <a:rPr lang="en-US" b="1" dirty="0" smtClean="0"/>
              <a:t>Product Nature</a:t>
            </a:r>
            <a:endParaRPr lang="en-US" sz="2400" dirty="0" smtClean="0"/>
          </a:p>
          <a:p>
            <a:pPr lvl="2"/>
            <a:r>
              <a:rPr lang="en-US" dirty="0" smtClean="0"/>
              <a:t>If product is highly technical, requires demonstrations, expensive, or requires installation then Personal Selling should be emphasized</a:t>
            </a:r>
            <a:endParaRPr lang="en-US" sz="2000" dirty="0" smtClean="0"/>
          </a:p>
          <a:p>
            <a:pPr lvl="2"/>
            <a:r>
              <a:rPr lang="en-US" dirty="0" smtClean="0"/>
              <a:t>Products that are inexpensive and tend to be self-service should rely on advertising and sales promotion.</a:t>
            </a:r>
            <a:endParaRPr lang="en-US" sz="2000" dirty="0" smtClean="0"/>
          </a:p>
          <a:p>
            <a:endParaRPr lang="en-US" dirty="0"/>
          </a:p>
        </p:txBody>
      </p:sp>
      <p:pic>
        <p:nvPicPr>
          <p:cNvPr id="15362" name="Picture 2" descr="https://encrypted-tbn3.gstatic.com/images?q=tbn:ANd9GcSyRV1BngQtZj3tYXpQ--8x_JEHYni8UVu47br_GzEBmxb3KrQnzQ"/>
          <p:cNvPicPr>
            <a:picLocks noChangeAspect="1" noChangeArrowheads="1"/>
          </p:cNvPicPr>
          <p:nvPr/>
        </p:nvPicPr>
        <p:blipFill>
          <a:blip r:embed="rId2" cstate="print"/>
          <a:srcRect/>
          <a:stretch>
            <a:fillRect/>
          </a:stretch>
        </p:blipFill>
        <p:spPr bwMode="auto">
          <a:xfrm>
            <a:off x="2895600" y="4664134"/>
            <a:ext cx="3028950" cy="219386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1"/>
            <a:r>
              <a:rPr lang="en-US" b="1" dirty="0" smtClean="0"/>
              <a:t>Stage of life cycle</a:t>
            </a:r>
            <a:endParaRPr lang="en-US" sz="2400" dirty="0" smtClean="0"/>
          </a:p>
          <a:p>
            <a:pPr lvl="2"/>
            <a:r>
              <a:rPr lang="en-US" dirty="0" smtClean="0"/>
              <a:t>Introductory stage: promotional efforts are designed to inform customer about the new existence of the product</a:t>
            </a:r>
            <a:endParaRPr lang="en-US" sz="2000" dirty="0" smtClean="0"/>
          </a:p>
          <a:p>
            <a:pPr lvl="2"/>
            <a:r>
              <a:rPr lang="en-US" dirty="0" smtClean="0"/>
              <a:t>Growth stage: Competing products appear on the market and companies must spend promotional efforts on pointing out differences among products. Advertising is used extensively.</a:t>
            </a:r>
            <a:endParaRPr lang="en-US" sz="20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2"/>
            <a:r>
              <a:rPr lang="en-US" dirty="0" smtClean="0"/>
              <a:t>Maturity stage: product is well established. Promotion is used to remind customers of the benefits of the product.</a:t>
            </a:r>
            <a:endParaRPr lang="en-US" sz="2000" dirty="0" smtClean="0"/>
          </a:p>
          <a:p>
            <a:pPr lvl="2"/>
            <a:r>
              <a:rPr lang="en-US" dirty="0" smtClean="0"/>
              <a:t>Declining stage: Newer products are entering the market. Little money is used in the promoting of this products. At this point it is all about maintaining a positive image for the company.</a:t>
            </a:r>
            <a:endParaRPr lang="en-US" sz="20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b="1" dirty="0" smtClean="0"/>
              <a:t>Product's company</a:t>
            </a:r>
            <a:endParaRPr lang="en-US" sz="2800" dirty="0" smtClean="0"/>
          </a:p>
          <a:p>
            <a:pPr lvl="1"/>
            <a:r>
              <a:rPr lang="en-US" b="1" dirty="0" smtClean="0"/>
              <a:t>Historical perspective. </a:t>
            </a:r>
            <a:r>
              <a:rPr lang="en-US" dirty="0" smtClean="0"/>
              <a:t>Many companies rely on previous promotional efforts to determine newer promotional efforts. </a:t>
            </a:r>
            <a:endParaRPr lang="en-US" sz="2400" dirty="0" smtClean="0"/>
          </a:p>
          <a:p>
            <a:pPr lvl="1"/>
            <a:r>
              <a:rPr lang="en-US" b="1" dirty="0" smtClean="0"/>
              <a:t>Available funds</a:t>
            </a:r>
            <a:r>
              <a:rPr lang="en-US" sz="2400" b="1" dirty="0" smtClean="0"/>
              <a:t>. </a:t>
            </a:r>
            <a:r>
              <a:rPr lang="en-US" dirty="0" smtClean="0"/>
              <a:t>A key factor in the selection of a promotional mix is the amount of money available for promotion.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newyorkpersonalinjuryattorneyblog.com/uploaded_images/wal-mart-789129.jpeg"/>
          <p:cNvPicPr>
            <a:picLocks noChangeAspect="1" noChangeArrowheads="1"/>
          </p:cNvPicPr>
          <p:nvPr/>
        </p:nvPicPr>
        <p:blipFill>
          <a:blip r:embed="rId2" cstate="print"/>
          <a:srcRect/>
          <a:stretch>
            <a:fillRect/>
          </a:stretch>
        </p:blipFill>
        <p:spPr bwMode="auto">
          <a:xfrm>
            <a:off x="1524000" y="2286000"/>
            <a:ext cx="6096000" cy="4572000"/>
          </a:xfrm>
          <a:prstGeom prst="rect">
            <a:avLst/>
          </a:prstGeom>
          <a:noFill/>
        </p:spPr>
      </p:pic>
      <p:sp>
        <p:nvSpPr>
          <p:cNvPr id="2" name="Rectangle 1"/>
          <p:cNvSpPr/>
          <p:nvPr/>
        </p:nvSpPr>
        <p:spPr>
          <a:xfrm>
            <a:off x="685800" y="914400"/>
            <a:ext cx="8001000" cy="2308324"/>
          </a:xfrm>
          <a:prstGeom prst="rect">
            <a:avLst/>
          </a:prstGeom>
        </p:spPr>
        <p:txBody>
          <a:bodyPr wrap="square">
            <a:spAutoFit/>
          </a:bodyPr>
          <a:lstStyle/>
          <a:p>
            <a:r>
              <a:rPr lang="en-US" sz="2400" dirty="0" smtClean="0"/>
              <a:t>Businesses that allocate small amounts of money for promotion, such as a small bookstore or gift shop, tend to rely on local advertising and sales promotions, while businesses that allocate large sums of money for promotion—think Wal-Mart, the Gap, and McDonald’s—can effectively use national advertising.</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u="sng" dirty="0"/>
              <a:t>Advertising</a:t>
            </a:r>
            <a:r>
              <a:rPr lang="en-US" dirty="0"/>
              <a:t> – Involves non-personal, mostly paid promotions often using mass media outlets to deliver the marketer’s message.</a:t>
            </a:r>
          </a:p>
        </p:txBody>
      </p:sp>
      <p:sp>
        <p:nvSpPr>
          <p:cNvPr id="3" name="Content Placeholder 2"/>
          <p:cNvSpPr>
            <a:spLocks noGrp="1"/>
          </p:cNvSpPr>
          <p:nvPr>
            <p:ph idx="1"/>
          </p:nvPr>
        </p:nvSpPr>
        <p:spPr>
          <a:xfrm>
            <a:off x="457200" y="3048000"/>
            <a:ext cx="8229600" cy="3505200"/>
          </a:xfrm>
        </p:spPr>
        <p:txBody>
          <a:bodyPr>
            <a:normAutofit/>
          </a:bodyPr>
          <a:lstStyle/>
          <a:p>
            <a:pPr>
              <a:buNone/>
            </a:pPr>
            <a:r>
              <a:rPr lang="en-US" dirty="0"/>
              <a:t>Advertising media</a:t>
            </a:r>
            <a:r>
              <a:rPr lang="en-US" dirty="0" smtClean="0"/>
              <a:t>:</a:t>
            </a:r>
            <a:endParaRPr lang="en-US" dirty="0"/>
          </a:p>
          <a:p>
            <a:pPr lvl="0"/>
            <a:r>
              <a:rPr lang="en-US" dirty="0" smtClean="0"/>
              <a:t>Television			Radio</a:t>
            </a:r>
            <a:endParaRPr lang="en-US" dirty="0"/>
          </a:p>
          <a:p>
            <a:pPr lvl="0"/>
            <a:r>
              <a:rPr lang="en-US" dirty="0"/>
              <a:t>Print </a:t>
            </a:r>
            <a:r>
              <a:rPr lang="en-US" dirty="0" smtClean="0"/>
              <a:t>Publications		Internet</a:t>
            </a:r>
            <a:endParaRPr lang="en-US" dirty="0"/>
          </a:p>
          <a:p>
            <a:pPr lvl="0"/>
            <a:r>
              <a:rPr lang="en-US" dirty="0"/>
              <a:t>Direct </a:t>
            </a:r>
            <a:r>
              <a:rPr lang="en-US" dirty="0" smtClean="0"/>
              <a:t>Mail			Signage</a:t>
            </a:r>
            <a:endParaRPr lang="en-US" dirty="0"/>
          </a:p>
          <a:p>
            <a:pPr lvl="0"/>
            <a:r>
              <a:rPr lang="en-US" dirty="0"/>
              <a:t>Product </a:t>
            </a:r>
            <a:r>
              <a:rPr lang="en-US" dirty="0" smtClean="0"/>
              <a:t>Placement		Mobile </a:t>
            </a:r>
            <a:r>
              <a:rPr lang="en-US" dirty="0"/>
              <a:t>Devices</a:t>
            </a:r>
          </a:p>
          <a:p>
            <a:pPr lvl="0"/>
            <a:r>
              <a:rPr lang="en-US" dirty="0" smtClean="0"/>
              <a:t>Sponsorships			Other </a:t>
            </a:r>
            <a:r>
              <a:rPr lang="en-US" dirty="0"/>
              <a:t>Media Outlets</a:t>
            </a:r>
          </a:p>
          <a:p>
            <a:pPr lvl="0"/>
            <a:endParaRPr lang="en-US" dirty="0"/>
          </a:p>
          <a:p>
            <a:endParaRPr lang="en-US" dirty="0"/>
          </a:p>
        </p:txBody>
      </p:sp>
      <p:pic>
        <p:nvPicPr>
          <p:cNvPr id="37890" name="Picture 2" descr="https://encrypted-tbn1.gstatic.com/images?q=tbn:ANd9GcQ8F6aa-uv07314lfi07tiMCPZ1xbWWlmAriKGT4_xGMKrhSgNk"/>
          <p:cNvPicPr>
            <a:picLocks noChangeAspect="1" noChangeArrowheads="1"/>
          </p:cNvPicPr>
          <p:nvPr/>
        </p:nvPicPr>
        <p:blipFill>
          <a:blip r:embed="rId2" cstate="print"/>
          <a:srcRect/>
          <a:stretch>
            <a:fillRect/>
          </a:stretch>
        </p:blipFill>
        <p:spPr bwMode="auto">
          <a:xfrm>
            <a:off x="6781800" y="2438400"/>
            <a:ext cx="2085975" cy="203835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Competition. </a:t>
            </a:r>
            <a:r>
              <a:rPr lang="en-US" dirty="0" smtClean="0"/>
              <a:t>In many cases, competing businesses use very similar promotional mixes. This can be attributed to the fact that many factors affecting the promotional mix will have the same or similar effects on all businesses within the same industry. Competing businesses also tend to follow the leader. For instance, when one restaurant offers free meals for children, you can expect competitors to follow suit.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b="1" dirty="0" smtClean="0"/>
              <a:t>Product's target market</a:t>
            </a:r>
            <a:endParaRPr lang="en-US" sz="2800" dirty="0" smtClean="0"/>
          </a:p>
          <a:p>
            <a:pPr lvl="1"/>
            <a:r>
              <a:rPr lang="en-US" b="1" dirty="0" smtClean="0"/>
              <a:t>This is the particular group of customers a business seeks to attract</a:t>
            </a:r>
            <a:endParaRPr lang="en-US" sz="2400" dirty="0" smtClean="0"/>
          </a:p>
          <a:p>
            <a:pPr lvl="1"/>
            <a:r>
              <a:rPr lang="en-US" b="1" dirty="0" smtClean="0"/>
              <a:t>Type of consumer</a:t>
            </a:r>
            <a:endParaRPr lang="en-US" sz="2400" dirty="0" smtClean="0"/>
          </a:p>
          <a:p>
            <a:pPr lvl="2"/>
            <a:r>
              <a:rPr lang="en-US" dirty="0" smtClean="0"/>
              <a:t>Used primarily by personal consumer market, the promotional mix should emphasis advertising, sales promotion, and publicity.</a:t>
            </a:r>
            <a:endParaRPr lang="en-US" sz="2000" dirty="0" smtClean="0"/>
          </a:p>
          <a:p>
            <a:pPr lvl="2"/>
            <a:r>
              <a:rPr lang="en-US" dirty="0" smtClean="0"/>
              <a:t>Used primarily by industrial market, personal selling must be emphasized.</a:t>
            </a:r>
            <a:endParaRPr lang="en-US" sz="2000" dirty="0" smtClean="0"/>
          </a:p>
          <a:p>
            <a:pPr lvl="1"/>
            <a:r>
              <a:rPr lang="en-US" b="1" dirty="0" smtClean="0"/>
              <a:t>Number of consumers</a:t>
            </a:r>
            <a:endParaRPr lang="en-US" dirty="0" smtClean="0"/>
          </a:p>
          <a:p>
            <a:pPr lvl="2"/>
            <a:r>
              <a:rPr lang="en-US" dirty="0" smtClean="0"/>
              <a:t>If a product has a few consumers, then it should be promoted by personal selling. (Can you think of such a product)?</a:t>
            </a:r>
          </a:p>
          <a:p>
            <a:pPr lvl="2"/>
            <a:r>
              <a:rPr lang="en-US" dirty="0" smtClean="0"/>
              <a:t>If a product has many consumers, then advertising and sales promotion can be used.</a:t>
            </a:r>
          </a:p>
          <a:p>
            <a:pPr lvl="1"/>
            <a:r>
              <a:rPr lang="en-US" b="1" dirty="0" smtClean="0"/>
              <a:t>Geographical location</a:t>
            </a:r>
            <a:endParaRPr lang="en-US" dirty="0" smtClean="0"/>
          </a:p>
          <a:p>
            <a:pPr lvl="2"/>
            <a:r>
              <a:rPr lang="en-US" b="1" dirty="0" smtClean="0"/>
              <a:t>If a group of consumers live close together, then personal can be used.</a:t>
            </a:r>
            <a:endParaRPr lang="en-US" dirty="0" smtClean="0"/>
          </a:p>
          <a:p>
            <a:pPr lvl="2"/>
            <a:r>
              <a:rPr lang="en-US" dirty="0" smtClean="0"/>
              <a:t>If consumers are spread out over a wide area, then advertising and sales promotion can be used.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encrypted-tbn0.gstatic.com/images?q=tbn:ANd9GcSws2eOMB2PZXH7CqXL52phch19ofZDd6Zc7KqAjLSb-_Vbp9V8"/>
          <p:cNvPicPr>
            <a:picLocks noChangeAspect="1" noChangeArrowheads="1"/>
          </p:cNvPicPr>
          <p:nvPr/>
        </p:nvPicPr>
        <p:blipFill>
          <a:blip r:embed="rId2" cstate="print"/>
          <a:srcRect/>
          <a:stretch>
            <a:fillRect/>
          </a:stretch>
        </p:blipFill>
        <p:spPr bwMode="auto">
          <a:xfrm>
            <a:off x="6096000" y="4953000"/>
            <a:ext cx="2628900" cy="1743076"/>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smtClean="0"/>
              <a:t>Distribution channel</a:t>
            </a:r>
            <a:endParaRPr lang="en-US" sz="2800" dirty="0" smtClean="0"/>
          </a:p>
          <a:p>
            <a:pPr lvl="1"/>
            <a:r>
              <a:rPr lang="en-US" b="1" dirty="0" smtClean="0"/>
              <a:t>All products move from the producer to consumers through paths, or channels.</a:t>
            </a:r>
            <a:endParaRPr lang="en-US" sz="2400" dirty="0" smtClean="0"/>
          </a:p>
          <a:p>
            <a:pPr lvl="1"/>
            <a:r>
              <a:rPr lang="en-US" b="1" dirty="0" smtClean="0"/>
              <a:t>Promotional mix selection is affected by the path a product takes.</a:t>
            </a:r>
            <a:endParaRPr lang="en-US" sz="2400" dirty="0" smtClean="0"/>
          </a:p>
          <a:p>
            <a:pPr lvl="2"/>
            <a:r>
              <a:rPr lang="en-US" dirty="0" smtClean="0"/>
              <a:t>If there are many intermediaries or middlemen, between the manufacturer and the consumer, more personal selling is used.</a:t>
            </a:r>
            <a:endParaRPr lang="en-US" sz="2000" dirty="0" smtClean="0"/>
          </a:p>
          <a:p>
            <a:pPr lvl="2"/>
            <a:r>
              <a:rPr lang="en-US" dirty="0" smtClean="0"/>
              <a:t>With a direct distribution channel (manufacturer to consumer, no middlemen) personal selling and advertising works well together.</a:t>
            </a:r>
            <a:endParaRPr lang="en-US" sz="20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t>Describe how the product being sold affects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u="sng" dirty="0" smtClean="0"/>
              <a:t>Product</a:t>
            </a:r>
            <a:r>
              <a:rPr lang="en-US" dirty="0" smtClean="0"/>
              <a:t> – Different products require different promotional approaches.</a:t>
            </a:r>
          </a:p>
          <a:p>
            <a:pPr lvl="0"/>
            <a:r>
              <a:rPr lang="en-US" dirty="0" smtClean="0"/>
              <a:t>For the consumer market, products falling into the convenience and shopping goods categories are likely to use mass market promotional approaches while higher-end specialty goods are likely to use personalized selling.</a:t>
            </a:r>
          </a:p>
          <a:p>
            <a:pPr lvl="0"/>
            <a:r>
              <a:rPr lang="en-US" dirty="0" smtClean="0"/>
              <a:t>Products that are complex and take customers extended time to make a purchase decision may require personal selling rather than advertising. This is often the case with products targeted to the business market.</a:t>
            </a:r>
          </a:p>
          <a:p>
            <a:pPr lvl="0"/>
            <a:r>
              <a:rPr lang="en-US" dirty="0" smtClean="0"/>
              <a:t>Products pass through different stages in the Product Life Cycle. As a product moves through these stages the product itself may evolve and also promotional objectives will change. This leads to different promotional mix decisions from one stage to the next.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2.gstatic.com/images?q=tbn:ANd9GcRtZ7NSr0lnFqyJDoJHWVJfjCcevc9a5LzySCHIgfcI11_Ne80j"/>
          <p:cNvPicPr>
            <a:picLocks noChangeAspect="1" noChangeArrowheads="1"/>
          </p:cNvPicPr>
          <p:nvPr/>
        </p:nvPicPr>
        <p:blipFill>
          <a:blip r:embed="rId2" cstate="print"/>
          <a:srcRect/>
          <a:stretch>
            <a:fillRect/>
          </a:stretch>
        </p:blipFill>
        <p:spPr bwMode="auto">
          <a:xfrm>
            <a:off x="3352800" y="2971800"/>
            <a:ext cx="1905000" cy="1905000"/>
          </a:xfrm>
          <a:prstGeom prst="rect">
            <a:avLst/>
          </a:prstGeom>
          <a:noFill/>
        </p:spPr>
      </p:pic>
      <p:sp>
        <p:nvSpPr>
          <p:cNvPr id="2" name="Title 1"/>
          <p:cNvSpPr>
            <a:spLocks noGrp="1"/>
          </p:cNvSpPr>
          <p:nvPr>
            <p:ph type="title"/>
          </p:nvPr>
        </p:nvSpPr>
        <p:spPr>
          <a:xfrm>
            <a:off x="457200" y="274638"/>
            <a:ext cx="8229600" cy="1554162"/>
          </a:xfrm>
        </p:spPr>
        <p:txBody>
          <a:bodyPr>
            <a:normAutofit fontScale="90000"/>
          </a:bodyPr>
          <a:lstStyle/>
          <a:p>
            <a:r>
              <a:rPr lang="en-US" b="1" dirty="0" smtClean="0"/>
              <a:t>Explain how the product's market affects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u="sng" dirty="0" smtClean="0"/>
              <a:t>Target Market</a:t>
            </a:r>
            <a:r>
              <a:rPr lang="en-US" dirty="0" smtClean="0"/>
              <a:t> – As one might expect, customer characteristics dictate how promotion is determined. Characteristics such as size, location and type of target markets affect how the marketer communicates with customers.</a:t>
            </a:r>
          </a:p>
          <a:p>
            <a:pPr lvl="0"/>
            <a:r>
              <a:rPr lang="en-US" dirty="0" smtClean="0"/>
              <a:t>For instance, for a small marketer serving business markets with customers widely dispersed, it may be very expensive to utilize a sales force versus using advertising.</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t>Discuss how the distribution system affects the promotional mix</a:t>
            </a:r>
            <a:r>
              <a:rPr lang="en-US" dirty="0" smtClean="0"/>
              <a:t>.</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u="sng" dirty="0" smtClean="0"/>
              <a:t>Distribution</a:t>
            </a:r>
            <a:r>
              <a:rPr lang="en-US" dirty="0" smtClean="0"/>
              <a:t> –Marketing organizations selling through channel partners can reach the final customer either directly using a pull promotion strategy or indirectly using a push promotional strategy.</a:t>
            </a:r>
          </a:p>
          <a:p>
            <a:pPr lvl="0"/>
            <a:r>
              <a:rPr lang="en-US" u="sng" dirty="0" smtClean="0"/>
              <a:t>The pull strategy</a:t>
            </a:r>
            <a:r>
              <a:rPr lang="en-US" dirty="0" smtClean="0"/>
              <a:t> is so named since it creates demand for a product by promoting directly to the final customer in the hopes that their interest in the product will help "pull" more product through the distribution channel.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u="sng" dirty="0" smtClean="0"/>
              <a:t>The push strategy</a:t>
            </a:r>
            <a:r>
              <a:rPr lang="en-US" dirty="0" smtClean="0"/>
              <a:t> uses promotion to encourage channel partners to stock and promote the product to their customers. The idea is that by offering incentives to channel members the marketer is encouraging their partners (e.g., wholesalers, retailers) to "push" the product down the channel and into customer’s hands.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t>Explain how the product's company affects the promotional mix.</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u="sng" dirty="0" smtClean="0"/>
              <a:t>Promotional Objective</a:t>
            </a:r>
            <a:r>
              <a:rPr lang="en-US" dirty="0" smtClean="0"/>
              <a:t> – As we discussed, there are several different objectives a marketer may pursue with their promotional strategy. Each type of promotion offers different advantages in terms of helping the marketer reach their objectives. For instance, if the objective of a software manufacturer is to get customers to try a product, the use of sales promotion, such as offering the software in a free downloadable form, may yield better results than promoting through Internet advertising.</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u="sng" dirty="0" smtClean="0"/>
              <a:t>Availability of Resources</a:t>
            </a:r>
            <a:r>
              <a:rPr lang="en-US" dirty="0" smtClean="0"/>
              <a:t> – The amount of money and other resources that can be directed to promotion affects the marketer’s choice of promotional methods. Marketers with large promotional budgets may be able to spread spending among all promotion options while marketers with limited funds must be more selective on the promotion techniques they use.</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u="sng" dirty="0" smtClean="0"/>
              <a:t>Company Philosophy</a:t>
            </a:r>
            <a:r>
              <a:rPr lang="en-US" dirty="0" smtClean="0"/>
              <a:t> – Some companies follow a philosophy that dictates where most promotional spending occurs. For instance, some companies follow the approach that all promotion should be done through salespeople while other companies prefer to focus attention on product development and hope word-of-mouth communication by satisfied customers helps to create interest in their product.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encrypted-tbn3.gstatic.com/images?q=tbn:ANd9GcTqznvLfHPStvcM58f7rNS4tVJjpUggNV_NVKF92rUJvR7Abtif"/>
          <p:cNvPicPr>
            <a:picLocks noChangeAspect="1" noChangeArrowheads="1"/>
          </p:cNvPicPr>
          <p:nvPr/>
        </p:nvPicPr>
        <p:blipFill>
          <a:blip r:embed="rId2" cstate="print"/>
          <a:srcRect/>
          <a:stretch>
            <a:fillRect/>
          </a:stretch>
        </p:blipFill>
        <p:spPr bwMode="auto">
          <a:xfrm>
            <a:off x="2895600" y="3352800"/>
            <a:ext cx="2438400" cy="1876425"/>
          </a:xfrm>
          <a:prstGeom prst="rect">
            <a:avLst/>
          </a:prstGeom>
          <a:noFill/>
        </p:spPr>
      </p:pic>
      <p:sp>
        <p:nvSpPr>
          <p:cNvPr id="2" name="Title 1"/>
          <p:cNvSpPr>
            <a:spLocks noGrp="1"/>
          </p:cNvSpPr>
          <p:nvPr>
            <p:ph type="title"/>
          </p:nvPr>
        </p:nvSpPr>
        <p:spPr>
          <a:xfrm>
            <a:off x="457200" y="274638"/>
            <a:ext cx="8229600" cy="1706562"/>
          </a:xfrm>
        </p:spPr>
        <p:txBody>
          <a:bodyPr>
            <a:noAutofit/>
          </a:bodyPr>
          <a:lstStyle/>
          <a:p>
            <a:r>
              <a:rPr lang="en-US" sz="2800" u="sng" dirty="0"/>
              <a:t>Sales Promotion</a:t>
            </a:r>
            <a:r>
              <a:rPr lang="en-US" sz="2800" dirty="0"/>
              <a:t> – Involves the use of special short-term techniques, often in the form of incentives, to encourage customers to respond or undertake some activity. </a:t>
            </a:r>
          </a:p>
        </p:txBody>
      </p:sp>
      <p:sp>
        <p:nvSpPr>
          <p:cNvPr id="3" name="Content Placeholder 2"/>
          <p:cNvSpPr>
            <a:spLocks noGrp="1"/>
          </p:cNvSpPr>
          <p:nvPr>
            <p:ph idx="1"/>
          </p:nvPr>
        </p:nvSpPr>
        <p:spPr>
          <a:xfrm>
            <a:off x="457200" y="2209800"/>
            <a:ext cx="8229600" cy="3916363"/>
          </a:xfrm>
        </p:spPr>
        <p:txBody>
          <a:bodyPr>
            <a:normAutofit/>
          </a:bodyPr>
          <a:lstStyle/>
          <a:p>
            <a:pPr lvl="0"/>
            <a:r>
              <a:rPr lang="en-US" dirty="0" smtClean="0"/>
              <a:t>Displays				Coupons</a:t>
            </a:r>
            <a:endParaRPr lang="en-US" dirty="0"/>
          </a:p>
          <a:p>
            <a:pPr lvl="0"/>
            <a:r>
              <a:rPr lang="en-US" dirty="0" smtClean="0"/>
              <a:t>Demonstrations		Instant </a:t>
            </a:r>
            <a:r>
              <a:rPr lang="en-US" dirty="0"/>
              <a:t>rebates</a:t>
            </a:r>
          </a:p>
          <a:p>
            <a:pPr lvl="0"/>
            <a:r>
              <a:rPr lang="en-US" dirty="0"/>
              <a:t>Free </a:t>
            </a:r>
            <a:r>
              <a:rPr lang="en-US" dirty="0" smtClean="0"/>
              <a:t>samples			Fashion </a:t>
            </a:r>
            <a:r>
              <a:rPr lang="en-US" dirty="0"/>
              <a:t>shows</a:t>
            </a:r>
          </a:p>
          <a:p>
            <a:pPr lvl="0"/>
            <a:r>
              <a:rPr lang="en-US" dirty="0" smtClean="0"/>
              <a:t>Contests				Novelty </a:t>
            </a:r>
            <a:r>
              <a:rPr lang="en-US" dirty="0"/>
              <a:t>items</a:t>
            </a:r>
          </a:p>
          <a:p>
            <a:pPr lvl="0"/>
            <a:r>
              <a:rPr lang="en-US" dirty="0"/>
              <a:t>Trade </a:t>
            </a:r>
            <a:r>
              <a:rPr lang="en-US" dirty="0" smtClean="0"/>
              <a:t>shows			Exhibits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encrypted-tbn1.gstatic.com/images?q=tbn:ANd9GcRnID9kiutvTmUM0I0438NDa7ZiU8gwLLQWFMBRONzsuy0lQ2osvQ"/>
          <p:cNvPicPr>
            <a:picLocks noChangeAspect="1" noChangeArrowheads="1"/>
          </p:cNvPicPr>
          <p:nvPr/>
        </p:nvPicPr>
        <p:blipFill>
          <a:blip r:embed="rId2" cstate="print"/>
          <a:srcRect/>
          <a:stretch>
            <a:fillRect/>
          </a:stretch>
        </p:blipFill>
        <p:spPr bwMode="auto">
          <a:xfrm>
            <a:off x="3276600" y="4114801"/>
            <a:ext cx="3048000" cy="2743200"/>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t>Public Relations</a:t>
            </a:r>
            <a:r>
              <a:rPr lang="en-US" dirty="0"/>
              <a:t> – Also referred to as publicity, this type of promotion uses third-party sources, and particularly the news media, to offer a favorable mention of the marketer’s company or product without direct payment to the publisher of the information.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Public Relations</a:t>
            </a:r>
            <a:endParaRPr lang="en-US" dirty="0"/>
          </a:p>
        </p:txBody>
      </p:sp>
      <p:sp>
        <p:nvSpPr>
          <p:cNvPr id="3" name="Content Placeholder 2"/>
          <p:cNvSpPr>
            <a:spLocks noGrp="1"/>
          </p:cNvSpPr>
          <p:nvPr>
            <p:ph idx="1"/>
          </p:nvPr>
        </p:nvSpPr>
        <p:spPr/>
        <p:txBody>
          <a:bodyPr/>
          <a:lstStyle/>
          <a:p>
            <a:pPr lvl="0"/>
            <a:r>
              <a:rPr lang="en-US" dirty="0"/>
              <a:t>Favorable news release</a:t>
            </a:r>
          </a:p>
          <a:p>
            <a:pPr lvl="0"/>
            <a:r>
              <a:rPr lang="en-US" dirty="0"/>
              <a:t>Appearance on a TV talk show</a:t>
            </a:r>
          </a:p>
          <a:p>
            <a:pPr lvl="0"/>
            <a:r>
              <a:rPr lang="en-US" dirty="0"/>
              <a:t>Feature article</a:t>
            </a:r>
          </a:p>
          <a:p>
            <a:pPr lvl="0"/>
            <a:r>
              <a:rPr lang="en-US" dirty="0"/>
              <a:t>Press conference</a:t>
            </a:r>
          </a:p>
          <a:p>
            <a:pPr lvl="0"/>
            <a:r>
              <a:rPr lang="en-US" dirty="0"/>
              <a:t>Internet newsgroup, bulletin board, or web site</a:t>
            </a:r>
          </a:p>
          <a:p>
            <a:pPr lvl="0"/>
            <a:r>
              <a:rPr lang="en-US" dirty="0"/>
              <a:t>Mention of charitable activities in print or broadcast media</a:t>
            </a:r>
          </a:p>
          <a:p>
            <a:endParaRPr lang="en-US" dirty="0"/>
          </a:p>
        </p:txBody>
      </p:sp>
      <p:pic>
        <p:nvPicPr>
          <p:cNvPr id="34818" name="Picture 2" descr="https://encrypted-tbn2.gstatic.com/images?q=tbn:ANd9GcSNVXwbXy84r8897coWTSbjfvFBiKRiFx6tu80tNzyF8mzH1iun"/>
          <p:cNvPicPr>
            <a:picLocks noChangeAspect="1" noChangeArrowheads="1"/>
          </p:cNvPicPr>
          <p:nvPr/>
        </p:nvPicPr>
        <p:blipFill>
          <a:blip r:embed="rId2" cstate="print"/>
          <a:srcRect/>
          <a:stretch>
            <a:fillRect/>
          </a:stretch>
        </p:blipFill>
        <p:spPr bwMode="auto">
          <a:xfrm>
            <a:off x="6172200" y="1828800"/>
            <a:ext cx="2514600" cy="18192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Personal Selling</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As </a:t>
            </a:r>
            <a:r>
              <a:rPr lang="en-US" dirty="0"/>
              <a:t>the name implies, this form of promotion involves personal contact between company representatives and those who have a role in purchase decisions (e.g., make the decision, such as consumers, or have an influence on a decision, such as members of a company buying center).</a:t>
            </a:r>
          </a:p>
        </p:txBody>
      </p:sp>
      <p:sp>
        <p:nvSpPr>
          <p:cNvPr id="4" name="Content Placeholder 3"/>
          <p:cNvSpPr>
            <a:spLocks noGrp="1"/>
          </p:cNvSpPr>
          <p:nvPr>
            <p:ph sz="half" idx="2"/>
          </p:nvPr>
        </p:nvSpPr>
        <p:spPr/>
        <p:txBody>
          <a:bodyPr>
            <a:normAutofit fontScale="92500" lnSpcReduction="10000"/>
          </a:bodyPr>
          <a:lstStyle/>
          <a:p>
            <a:r>
              <a:rPr lang="en-US" dirty="0"/>
              <a:t>Often this occurs face-to-face or via telephone, though newer technologies allow this to occur online via video conferencing or text chat.</a:t>
            </a:r>
          </a:p>
          <a:p>
            <a:endParaRPr lang="en-US" dirty="0"/>
          </a:p>
        </p:txBody>
      </p:sp>
      <p:pic>
        <p:nvPicPr>
          <p:cNvPr id="33794" name="Picture 2" descr="https://encrypted-tbn0.gstatic.com/images?q=tbn:ANd9GcSyTvF6ra-XBzCOKWDt5yBBGMXNDNmoq6tlzLCTkwqglfRK_FPX"/>
          <p:cNvPicPr>
            <a:picLocks noChangeAspect="1" noChangeArrowheads="1"/>
          </p:cNvPicPr>
          <p:nvPr/>
        </p:nvPicPr>
        <p:blipFill>
          <a:blip r:embed="rId2" cstate="print"/>
          <a:srcRect/>
          <a:stretch>
            <a:fillRect/>
          </a:stretch>
        </p:blipFill>
        <p:spPr bwMode="auto">
          <a:xfrm>
            <a:off x="5486400" y="4038600"/>
            <a:ext cx="1905000" cy="20574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rmAutofit/>
          </a:bodyPr>
          <a:lstStyle/>
          <a:p>
            <a:r>
              <a:rPr lang="en-US" b="1" dirty="0" smtClean="0"/>
              <a:t>Categorize examples of promotions according to the elements of the promotional mix.</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s://encrypted-tbn1.gstatic.com/images?q=tbn:ANd9GcRVNw1-cgwTGUSxZXuwI6bf6OPC9QKb03tP0A4qzGm6AkZfKlVZ"/>
          <p:cNvPicPr>
            <a:picLocks noChangeAspect="1" noChangeArrowheads="1"/>
          </p:cNvPicPr>
          <p:nvPr/>
        </p:nvPicPr>
        <p:blipFill>
          <a:blip r:embed="rId2" cstate="print"/>
          <a:srcRect/>
          <a:stretch>
            <a:fillRect/>
          </a:stretch>
        </p:blipFill>
        <p:spPr bwMode="auto">
          <a:xfrm>
            <a:off x="6781800" y="0"/>
            <a:ext cx="2362200" cy="1636043"/>
          </a:xfrm>
          <a:prstGeom prst="rect">
            <a:avLst/>
          </a:prstGeom>
          <a:noFill/>
        </p:spPr>
      </p:pic>
      <p:sp>
        <p:nvSpPr>
          <p:cNvPr id="2" name="Title 1"/>
          <p:cNvSpPr>
            <a:spLocks noGrp="1"/>
          </p:cNvSpPr>
          <p:nvPr>
            <p:ph type="title"/>
          </p:nvPr>
        </p:nvSpPr>
        <p:spPr/>
        <p:txBody>
          <a:bodyPr>
            <a:normAutofit fontScale="90000"/>
          </a:bodyPr>
          <a:lstStyle/>
          <a:p>
            <a:r>
              <a:rPr lang="en-US" u="sng" dirty="0"/>
              <a:t>Mass vs. Targeted</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Promotions can be categorized based on the intended coverage of a single promotional message.</a:t>
            </a:r>
          </a:p>
          <a:p>
            <a:pPr lvl="0"/>
            <a:r>
              <a:rPr lang="en-US" dirty="0"/>
              <a:t>For instance, a single television advertisement for a major sporting event, such as the Super Bowl, World Cup or Olympics, could be seen by millions of viewers at the same time. Such mass promotion, intended to reach as many people as possible, has been a mainstay of marketers’ promotional efforts for a long time.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2242</Words>
  <Application>Microsoft Office PowerPoint</Application>
  <PresentationFormat>On-screen Show (4:3)</PresentationFormat>
  <Paragraphs>155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4.01 (PR: 003) Acquire a foundational knowledge of promotion to understand its nature and scope. Performance Indicator (PR:003). Identify the Elements of Promotion </vt:lpstr>
      <vt:lpstr>Identify the elements of the promotional mix. </vt:lpstr>
      <vt:lpstr>Advertising – Involves non-personal, mostly paid promotions often using mass media outlets to deliver the marketer’s message.</vt:lpstr>
      <vt:lpstr>Sales Promotion – Involves the use of special short-term techniques, often in the form of incentives, to encourage customers to respond or undertake some activity. </vt:lpstr>
      <vt:lpstr>Slide 5</vt:lpstr>
      <vt:lpstr>Examples of Public Relations</vt:lpstr>
      <vt:lpstr>Personal Selling</vt:lpstr>
      <vt:lpstr>Categorize examples of promotions according to the elements of the promotional mix. </vt:lpstr>
      <vt:lpstr>Mass vs. Targeted </vt:lpstr>
      <vt:lpstr>Slide 10</vt:lpstr>
      <vt:lpstr>Personal vs. Non-Personal </vt:lpstr>
      <vt:lpstr>Slide 12</vt:lpstr>
      <vt:lpstr>Slide 13</vt:lpstr>
      <vt:lpstr>Paid vs. Non-Paid </vt:lpstr>
      <vt:lpstr>Slide 15</vt:lpstr>
      <vt:lpstr>Message Flow: One-Way vs. Two-Way </vt:lpstr>
      <vt:lpstr>Demand Creation: Quick vs. Lagging </vt:lpstr>
      <vt:lpstr>Message Control: Total vs. Minimal </vt:lpstr>
      <vt:lpstr>Message Credibility: High vs. Low </vt:lpstr>
      <vt:lpstr>Slide 20</vt:lpstr>
      <vt:lpstr>Slide 21</vt:lpstr>
      <vt:lpstr>Describe the importance of the promotional mix. </vt:lpstr>
      <vt:lpstr>Identify factors affecting the promotional mix. </vt:lpstr>
      <vt:lpstr>Slide 24</vt:lpstr>
      <vt:lpstr>Slide 25</vt:lpstr>
      <vt:lpstr>Slide 26</vt:lpstr>
      <vt:lpstr>Slide 27</vt:lpstr>
      <vt:lpstr>Slide 28</vt:lpstr>
      <vt:lpstr>Slide 29</vt:lpstr>
      <vt:lpstr>Slide 30</vt:lpstr>
      <vt:lpstr>Slide 31</vt:lpstr>
      <vt:lpstr>Slide 32</vt:lpstr>
      <vt:lpstr>Describe how the product being sold affects the promotional mix. </vt:lpstr>
      <vt:lpstr>Explain how the product's market affects the promotional mix. </vt:lpstr>
      <vt:lpstr>Discuss how the distribution system affects the promotional mix. </vt:lpstr>
      <vt:lpstr>Slide 36</vt:lpstr>
      <vt:lpstr>Explain how the product's company affects the promotional mix. </vt:lpstr>
      <vt:lpstr>Slide 38</vt:lpstr>
      <vt:lpstr>Slide 39</vt:lpstr>
    </vt:vector>
  </TitlesOfParts>
  <Company>Onslow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4.01 (PR: 003) Acquire a foundational knowledge of promotion to understand its nature and scope. Performance Indicator (PR:003). Identify the Elements of Promotion </dc:title>
  <dc:creator>james.brown</dc:creator>
  <cp:lastModifiedBy>cassidyt.brauns</cp:lastModifiedBy>
  <cp:revision>16</cp:revision>
  <dcterms:created xsi:type="dcterms:W3CDTF">2012-11-26T15:01:28Z</dcterms:created>
  <dcterms:modified xsi:type="dcterms:W3CDTF">2013-03-12T12:12:06Z</dcterms:modified>
</cp:coreProperties>
</file>