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65" r:id="rId4"/>
    <p:sldId id="266" r:id="rId5"/>
    <p:sldId id="258" r:id="rId6"/>
    <p:sldId id="259" r:id="rId7"/>
    <p:sldId id="260" r:id="rId8"/>
    <p:sldId id="261" r:id="rId9"/>
    <p:sldId id="262" r:id="rId10"/>
    <p:sldId id="263" r:id="rId11"/>
    <p:sldId id="264"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263" y="90488"/>
            <a:ext cx="2540000" cy="304800"/>
          </a:xfrm>
          <a:prstGeom prst="rect">
            <a:avLst/>
          </a:prstGeom>
          <a:noFill/>
          <a:ln w="12700">
            <a:noFill/>
            <a:miter lim="800000"/>
            <a:headEnd/>
            <a:tailEnd/>
          </a:ln>
          <a:effectLst/>
        </p:spPr>
        <p:txBody>
          <a:bodyPr wrap="none" lIns="90488" tIns="44450" rIns="90488" bIns="44450" anchor="ctr">
            <a:spAutoFit/>
          </a:bodyPr>
          <a:lstStyle/>
          <a:p>
            <a:pPr>
              <a:defRPr/>
            </a:pPr>
            <a:r>
              <a:rPr lang="en-US" sz="1400"/>
              <a:t>Chapter 19 - What is Promotion?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07" name="Rectangle 3"/>
          <p:cNvSpPr>
            <a:spLocks noRo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noFill/>
          <a:ln w="9525"/>
        </p:spPr>
        <p:txBody>
          <a:bodyPr/>
          <a:lstStyle/>
          <a:p>
            <a:endParaRPr lang="en-US" smtClean="0"/>
          </a:p>
        </p:txBody>
      </p:sp>
      <p:sp>
        <p:nvSpPr>
          <p:cNvPr id="22531" name="Rectangle 3"/>
          <p:cNvSpPr>
            <a:spLocks noRo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09550"/>
            <a:ext cx="1943100" cy="5886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09550"/>
            <a:ext cx="5676900" cy="5886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89804"/>
                <a:invGamma/>
              </a:schemeClr>
            </a:gs>
          </a:gsLst>
          <a:path path="rect">
            <a:fillToRect l="100000" t="100000"/>
          </a:path>
        </a:gra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304800" y="533400"/>
            <a:ext cx="8745538" cy="6237288"/>
            <a:chOff x="192" y="336"/>
            <a:chExt cx="5509" cy="3929"/>
          </a:xfrm>
        </p:grpSpPr>
        <p:sp>
          <p:nvSpPr>
            <p:cNvPr id="2" name="Freeform 2"/>
            <p:cNvSpPr>
              <a:spLocks/>
            </p:cNvSpPr>
            <p:nvPr/>
          </p:nvSpPr>
          <p:spPr bwMode="auto">
            <a:xfrm>
              <a:off x="192" y="1017"/>
              <a:ext cx="5509" cy="3248"/>
            </a:xfrm>
            <a:custGeom>
              <a:avLst/>
              <a:gdLst/>
              <a:ahLst/>
              <a:cxnLst>
                <a:cxn ang="0">
                  <a:pos x="5508" y="0"/>
                </a:cxn>
                <a:cxn ang="0">
                  <a:pos x="0" y="0"/>
                </a:cxn>
                <a:cxn ang="0">
                  <a:pos x="0" y="3247"/>
                </a:cxn>
              </a:cxnLst>
              <a:rect l="0" t="0" r="r" b="b"/>
              <a:pathLst>
                <a:path w="5509" h="3248">
                  <a:moveTo>
                    <a:pt x="5508" y="0"/>
                  </a:moveTo>
                  <a:lnTo>
                    <a:pt x="0" y="0"/>
                  </a:lnTo>
                  <a:lnTo>
                    <a:pt x="0" y="3247"/>
                  </a:lnTo>
                </a:path>
              </a:pathLst>
            </a:custGeom>
            <a:noFill/>
            <a:ln w="127000" cap="rnd" cmpd="sng">
              <a:solidFill>
                <a:srgbClr val="009688"/>
              </a:solidFill>
              <a:prstDash val="solid"/>
              <a:round/>
              <a:headEnd type="none" w="med" len="med"/>
              <a:tailEnd type="none" w="med" len="med"/>
            </a:ln>
            <a:effectLst>
              <a:prstShdw prst="shdw17" dist="17961" dir="2700000">
                <a:srgbClr val="009688">
                  <a:gamma/>
                  <a:shade val="60000"/>
                  <a:invGamma/>
                </a:srgbClr>
              </a:prstShdw>
            </a:effectLst>
          </p:spPr>
          <p:txBody>
            <a:bodyPr/>
            <a:lstStyle/>
            <a:p>
              <a:pPr>
                <a:defRPr/>
              </a:pPr>
              <a:endParaRPr lang="en-US"/>
            </a:p>
          </p:txBody>
        </p:sp>
        <p:sp>
          <p:nvSpPr>
            <p:cNvPr id="1027" name="Freeform 3"/>
            <p:cNvSpPr>
              <a:spLocks/>
            </p:cNvSpPr>
            <p:nvPr/>
          </p:nvSpPr>
          <p:spPr bwMode="auto">
            <a:xfrm>
              <a:off x="192" y="336"/>
              <a:ext cx="5509" cy="3929"/>
            </a:xfrm>
            <a:custGeom>
              <a:avLst/>
              <a:gdLst/>
              <a:ahLst/>
              <a:cxnLst>
                <a:cxn ang="0">
                  <a:pos x="431" y="3928"/>
                </a:cxn>
                <a:cxn ang="0">
                  <a:pos x="431" y="0"/>
                </a:cxn>
                <a:cxn ang="0">
                  <a:pos x="0" y="0"/>
                </a:cxn>
                <a:cxn ang="0">
                  <a:pos x="0" y="486"/>
                </a:cxn>
                <a:cxn ang="0">
                  <a:pos x="5508" y="486"/>
                </a:cxn>
              </a:cxnLst>
              <a:rect l="0" t="0" r="r" b="b"/>
              <a:pathLst>
                <a:path w="5509" h="3929">
                  <a:moveTo>
                    <a:pt x="431" y="3928"/>
                  </a:moveTo>
                  <a:lnTo>
                    <a:pt x="431" y="0"/>
                  </a:lnTo>
                  <a:lnTo>
                    <a:pt x="0" y="0"/>
                  </a:lnTo>
                  <a:lnTo>
                    <a:pt x="0" y="486"/>
                  </a:lnTo>
                  <a:lnTo>
                    <a:pt x="5508" y="486"/>
                  </a:lnTo>
                </a:path>
              </a:pathLst>
            </a:custGeom>
            <a:noFill/>
            <a:ln w="127000" cap="rnd" cmpd="sng">
              <a:solidFill>
                <a:srgbClr val="009688"/>
              </a:solidFill>
              <a:prstDash val="solid"/>
              <a:round/>
              <a:headEnd type="none" w="med" len="med"/>
              <a:tailEnd type="none" w="med" len="med"/>
            </a:ln>
            <a:effectLst>
              <a:prstShdw prst="shdw17" dist="17961" dir="2700000">
                <a:srgbClr val="009688">
                  <a:gamma/>
                  <a:shade val="60000"/>
                  <a:invGamma/>
                </a:srgbClr>
              </a:prstShdw>
            </a:effectLst>
          </p:spPr>
          <p:txBody>
            <a:bodyPr/>
            <a:lstStyle/>
            <a:p>
              <a:pPr>
                <a:defRPr/>
              </a:pPr>
              <a:endParaRPr lang="en-US"/>
            </a:p>
          </p:txBody>
        </p:sp>
      </p:grpSp>
      <p:sp>
        <p:nvSpPr>
          <p:cNvPr id="1029" name="Rectangle 5"/>
          <p:cNvSpPr>
            <a:spLocks noGrp="1" noChangeArrowheads="1"/>
          </p:cNvSpPr>
          <p:nvPr>
            <p:ph type="title"/>
          </p:nvPr>
        </p:nvSpPr>
        <p:spPr bwMode="auto">
          <a:xfrm>
            <a:off x="1143000" y="209550"/>
            <a:ext cx="7772400" cy="108585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11430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90488" y="6484938"/>
            <a:ext cx="2540000" cy="304800"/>
          </a:xfrm>
          <a:prstGeom prst="rect">
            <a:avLst/>
          </a:prstGeom>
          <a:noFill/>
          <a:ln w="12700">
            <a:noFill/>
            <a:miter lim="800000"/>
            <a:headEnd/>
            <a:tailEnd/>
          </a:ln>
          <a:effectLst/>
        </p:spPr>
        <p:txBody>
          <a:bodyPr wrap="none" lIns="90488" tIns="44450" rIns="90488" bIns="44450" anchor="ctr">
            <a:spAutoFit/>
          </a:bodyPr>
          <a:lstStyle/>
          <a:p>
            <a:pPr>
              <a:defRPr/>
            </a:pPr>
            <a:r>
              <a:rPr lang="en-US" sz="1400"/>
              <a:t>Chapter 19 - What is Promotion?</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65000"/>
        <a:buFont typeface="Monotype Sorts"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ol78s.com/images/faq/Speed_Series_News_Release.jpg" TargetMode="External"/><Relationship Id="rId2" Type="http://schemas.openxmlformats.org/officeDocument/2006/relationships/hyperlink" Target="http://www.youtube.com/watch?v=09NTUwp1s6U"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r30IPbdWqSw"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V6kfWoW44M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thekojonnamdishow.org/shows/2012-02-02/gender-stereotyping-tv-ad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ibhnRz9Ykr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imgurl=http://us.123rf.com/400wm/400/400/stuartphoto/stuartphoto1206/stuartphoto120600374/14081052-limited-offer-stamp-showing-product-promotion.jpg&amp;imgrefurl=http://www.123rf.com/photo_14081052_limited-offer-stamp-showing-product-promotion.html&amp;usg=__JkOja_TM5KUkyu8yrmdtbKuEy9Q=&amp;h=1002&amp;w=1200&amp;sz=209&amp;hl=en&amp;start=6&amp;zoom=1&amp;tbnid=8ERfKygKHRmbfM:&amp;tbnh=125&amp;tbnw=150&amp;ei=4kJDUejvCLTF4APavYDABA&amp;prev=/search%3Fq%3Dproduct%2Bpromotion%26um%3D1%26hl%3Den%26safe%3Dactive%26sa%3DN%26rls%3Dcom.microsoft:en-us%26tbm%3Disch&amp;um=1&amp;itbs=1&amp;sa=X&amp;ved=0CDQQrQMwBQ" TargetMode="External"/><Relationship Id="rId1" Type="http://schemas.openxmlformats.org/officeDocument/2006/relationships/slideLayout" Target="../slideLayouts/slideLayout2.xml"/><Relationship Id="rId6" Type="http://schemas.openxmlformats.org/officeDocument/2006/relationships/hyperlink" Target="http://www.youtube.com/watch?v=rUbWjIKxrrs" TargetMode="External"/><Relationship Id="rId5" Type="http://schemas.openxmlformats.org/officeDocument/2006/relationships/image" Target="../media/image2.jpeg"/><Relationship Id="rId4" Type="http://schemas.openxmlformats.org/officeDocument/2006/relationships/hyperlink" Target="http://www.google.com/imgres?imgurl=https://www.poynters.co.nz/product_images/uploaded_images/furniture-sale.jpg&amp;imgrefurl=http://allbestfurnitures.blogspot.com/2013/01/furniture-on-sale.html&amp;usg=__8GgM1mTIem2rKJ1ruTDZZrdU6PI=&amp;h=468&amp;w=615&amp;sz=51&amp;hl=en&amp;start=16&amp;zoom=1&amp;tbnid=u1g6GigM9eNdrM:&amp;tbnh=103&amp;tbnw=136&amp;ei=P0NDUbi-Bvaj4AOi3YFI&amp;prev=/search%3Fq%3Don%2Bsale%26um%3D1%26hl%3Den%26safe%3Dactive%26rls%3Dcom.microsoft:en-us%26tbm%3Disch&amp;um=1&amp;itbs=1&amp;sa=X&amp;ved=0CEgQrQMwD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tatic.nfl.com/static/content/catch_all/nfl_image/NFLcom-banner_655x350_v5_new.jpg" TargetMode="External"/><Relationship Id="rId1" Type="http://schemas.openxmlformats.org/officeDocument/2006/relationships/slideLayout" Target="../slideLayouts/slideLayout2.xml"/><Relationship Id="rId6" Type="http://schemas.openxmlformats.org/officeDocument/2006/relationships/hyperlink" Target="http://www.youtube.com/watch?v=TKphr02LRZ0" TargetMode="External"/><Relationship Id="rId5" Type="http://schemas.openxmlformats.org/officeDocument/2006/relationships/hyperlink" Target="http://www.youtube.com/watch?v=IYuUUivRRq0"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nchor="ctr"/>
          <a:lstStyle/>
          <a:p>
            <a:pPr algn="ctr">
              <a:defRPr/>
            </a:pPr>
            <a:r>
              <a:rPr lang="en-US" sz="5400" b="1" smtClean="0"/>
              <a:t>What is Promotion?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sz="5400" smtClean="0"/>
              <a:t>Personal Selling</a:t>
            </a:r>
          </a:p>
        </p:txBody>
      </p:sp>
      <p:sp>
        <p:nvSpPr>
          <p:cNvPr id="11267" name="Rectangle 3"/>
          <p:cNvSpPr>
            <a:spLocks noGrp="1" noChangeArrowheads="1"/>
          </p:cNvSpPr>
          <p:nvPr>
            <p:ph type="body" idx="1"/>
          </p:nvPr>
        </p:nvSpPr>
        <p:spPr/>
        <p:txBody>
          <a:bodyPr/>
          <a:lstStyle/>
          <a:p>
            <a:pPr>
              <a:defRPr/>
            </a:pPr>
            <a:r>
              <a:rPr lang="en-US" sz="3600" dirty="0" smtClean="0"/>
              <a:t>The responsibility of sales personnel.</a:t>
            </a:r>
          </a:p>
          <a:p>
            <a:pPr lvl="1">
              <a:defRPr/>
            </a:pPr>
            <a:r>
              <a:rPr lang="en-US" sz="3200" dirty="0" smtClean="0"/>
              <a:t>Order - taking personnel</a:t>
            </a:r>
          </a:p>
          <a:p>
            <a:pPr lvl="1">
              <a:defRPr/>
            </a:pPr>
            <a:r>
              <a:rPr lang="en-US" sz="3200" dirty="0" smtClean="0"/>
              <a:t>Order - getting personnel</a:t>
            </a:r>
          </a:p>
          <a:p>
            <a:pPr>
              <a:defRPr/>
            </a:pPr>
            <a:r>
              <a:rPr lang="en-US" sz="3600" dirty="0" smtClean="0"/>
              <a:t>The most flexible and individualized type of promotion available.</a:t>
            </a:r>
          </a:p>
          <a:p>
            <a:pPr>
              <a:defRPr/>
            </a:pPr>
            <a:r>
              <a:rPr lang="en-US" sz="3600" dirty="0" smtClean="0"/>
              <a:t>Typically used for </a:t>
            </a:r>
            <a:r>
              <a:rPr lang="en-US" sz="3600" u="sng" dirty="0" smtClean="0"/>
              <a:t>more complex </a:t>
            </a:r>
            <a:r>
              <a:rPr lang="en-US" sz="3600" dirty="0" smtClean="0"/>
              <a:t>or </a:t>
            </a:r>
            <a:r>
              <a:rPr lang="en-US" sz="3600" u="sng" dirty="0" smtClean="0"/>
              <a:t>technical products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anim to="" calcmode="lin" valueType="num">
                                      <p:cBhvr>
                                        <p:cTn id="7" dur="1" fill="hold"/>
                                        <p:tgtEl>
                                          <p:spTgt spid="11267">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11267">
                                            <p:txEl>
                                              <p:pRg st="1" end="1"/>
                                            </p:txEl>
                                          </p:spTgt>
                                        </p:tgtEl>
                                        <p:attrNameLst>
                                          <p:attrName>style.visibility</p:attrName>
                                        </p:attrNameLst>
                                      </p:cBhvr>
                                      <p:to>
                                        <p:strVal val="visible"/>
                                      </p:to>
                                    </p:set>
                                    <p:anim to="" calcmode="lin" valueType="num">
                                      <p:cBhvr>
                                        <p:cTn id="10" dur="1" fill="hold"/>
                                        <p:tgtEl>
                                          <p:spTgt spid="11267">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11267">
                                            <p:txEl>
                                              <p:pRg st="2" end="2"/>
                                            </p:txEl>
                                          </p:spTgt>
                                        </p:tgtEl>
                                        <p:attrNameLst>
                                          <p:attrName>style.visibility</p:attrName>
                                        </p:attrNameLst>
                                      </p:cBhvr>
                                      <p:to>
                                        <p:strVal val="visible"/>
                                      </p:to>
                                    </p:set>
                                    <p:anim to="" calcmode="lin" valueType="num">
                                      <p:cBhvr>
                                        <p:cTn id="13" dur="1" fill="hold"/>
                                        <p:tgtEl>
                                          <p:spTgt spid="11267">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1267">
                                            <p:txEl>
                                              <p:pRg st="3" end="3"/>
                                            </p:txEl>
                                          </p:spTgt>
                                        </p:tgtEl>
                                        <p:attrNameLst>
                                          <p:attrName>style.visibility</p:attrName>
                                        </p:attrNameLst>
                                      </p:cBhvr>
                                      <p:to>
                                        <p:strVal val="visible"/>
                                      </p:to>
                                    </p:set>
                                    <p:anim to="" calcmode="lin" valueType="num">
                                      <p:cBhvr>
                                        <p:cTn id="18" dur="1" fill="hold"/>
                                        <p:tgtEl>
                                          <p:spTgt spid="11267">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1267">
                                            <p:txEl>
                                              <p:pRg st="4" end="4"/>
                                            </p:txEl>
                                          </p:spTgt>
                                        </p:tgtEl>
                                        <p:attrNameLst>
                                          <p:attrName>style.visibility</p:attrName>
                                        </p:attrNameLst>
                                      </p:cBhvr>
                                      <p:to>
                                        <p:strVal val="visible"/>
                                      </p:to>
                                    </p:set>
                                    <p:anim to="" calcmode="lin" valueType="num">
                                      <p:cBhvr>
                                        <p:cTn id="23" dur="1" fill="hold"/>
                                        <p:tgtEl>
                                          <p:spTgt spid="1126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381000"/>
            <a:ext cx="7772400" cy="762000"/>
          </a:xfrm>
        </p:spPr>
        <p:txBody>
          <a:bodyPr/>
          <a:lstStyle/>
          <a:p>
            <a:pPr>
              <a:defRPr/>
            </a:pPr>
            <a:r>
              <a:rPr lang="en-US" sz="4000" smtClean="0"/>
              <a:t>The Concept of the Promotional Mix</a:t>
            </a:r>
          </a:p>
        </p:txBody>
      </p:sp>
      <p:sp>
        <p:nvSpPr>
          <p:cNvPr id="12291" name="Rectangle 3"/>
          <p:cNvSpPr>
            <a:spLocks noGrp="1" noChangeArrowheads="1"/>
          </p:cNvSpPr>
          <p:nvPr>
            <p:ph type="body" idx="1"/>
          </p:nvPr>
        </p:nvSpPr>
        <p:spPr/>
        <p:txBody>
          <a:bodyPr/>
          <a:lstStyle/>
          <a:p>
            <a:pPr>
              <a:defRPr/>
            </a:pPr>
            <a:r>
              <a:rPr lang="en-US" sz="3600" smtClean="0"/>
              <a:t>Important to achieve promotional goals.</a:t>
            </a:r>
          </a:p>
          <a:p>
            <a:pPr>
              <a:defRPr/>
            </a:pPr>
            <a:r>
              <a:rPr lang="en-US" sz="3600" smtClean="0"/>
              <a:t>Decide on the promotional mix that will be most effective in persuading customer or other businesses to purchase and support the businesses products.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anim to="" calcmode="lin" valueType="num">
                                      <p:cBhvr>
                                        <p:cTn id="7" dur="1" fill="hold"/>
                                        <p:tgtEl>
                                          <p:spTgt spid="1229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2291">
                                            <p:txEl>
                                              <p:pRg st="1" end="1"/>
                                            </p:txEl>
                                          </p:spTgt>
                                        </p:tgtEl>
                                        <p:attrNameLst>
                                          <p:attrName>style.visibility</p:attrName>
                                        </p:attrNameLst>
                                      </p:cBhvr>
                                      <p:to>
                                        <p:strVal val="visible"/>
                                      </p:to>
                                    </p:set>
                                    <p:anim to="" calcmode="lin" valueType="num">
                                      <p:cBhvr>
                                        <p:cTn id="12" dur="1" fill="hold"/>
                                        <p:tgtEl>
                                          <p:spTgt spid="1229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Publicity</a:t>
            </a:r>
            <a:endParaRPr lang="en-US" dirty="0"/>
          </a:p>
        </p:txBody>
      </p:sp>
      <p:sp>
        <p:nvSpPr>
          <p:cNvPr id="3" name="Content Placeholder 2"/>
          <p:cNvSpPr>
            <a:spLocks noGrp="1"/>
          </p:cNvSpPr>
          <p:nvPr>
            <p:ph idx="1"/>
          </p:nvPr>
        </p:nvSpPr>
        <p:spPr/>
        <p:txBody>
          <a:bodyPr/>
          <a:lstStyle/>
          <a:p>
            <a:pPr>
              <a:defRPr/>
            </a:pPr>
            <a:r>
              <a:rPr lang="en-US" sz="2400" dirty="0" smtClean="0"/>
              <a:t>Type of promotion that relies on public relations effect of a news story carried usually free by mass media. </a:t>
            </a:r>
          </a:p>
          <a:p>
            <a:pPr>
              <a:defRPr/>
            </a:pPr>
            <a:r>
              <a:rPr lang="en-US" sz="2400" dirty="0" smtClean="0"/>
              <a:t>The main objective of publicity is not sales promotion but creation of an image through editorial or 'independent source' commentary.</a:t>
            </a:r>
          </a:p>
          <a:p>
            <a:pPr>
              <a:defRPr/>
            </a:pPr>
            <a:r>
              <a:rPr lang="en-US" sz="2400" dirty="0" smtClean="0"/>
              <a:t>Good vs. Bad</a:t>
            </a:r>
            <a:r>
              <a:rPr lang="en-US" dirty="0" smtClean="0"/>
              <a:t/>
            </a:r>
            <a:br>
              <a:rPr lang="en-US" dirty="0" smtClean="0"/>
            </a:br>
            <a:endParaRPr lang="en-US" dirty="0" smtClean="0"/>
          </a:p>
          <a:p>
            <a:pPr>
              <a:buFont typeface="Monotype Sorts" charset="2"/>
              <a:buNone/>
              <a:defRPr/>
            </a:pPr>
            <a:endParaRPr lang="en-US" dirty="0" smtClean="0"/>
          </a:p>
          <a:p>
            <a:pPr>
              <a:defRPr/>
            </a:pPr>
            <a:endParaRPr lang="en-US" sz="2400" dirty="0" smtClean="0">
              <a:hlinkClick r:id="rId2"/>
            </a:endParaRPr>
          </a:p>
          <a:p>
            <a:pPr>
              <a:defRPr/>
            </a:pPr>
            <a:r>
              <a:rPr lang="en-US" sz="2400" dirty="0" smtClean="0">
                <a:hlinkClick r:id="rId2"/>
              </a:rPr>
              <a:t>http://www.youtube.com/watch?v=09NTUwp1s6U</a:t>
            </a:r>
            <a:endParaRPr lang="en-US" sz="2400" dirty="0" smtClean="0"/>
          </a:p>
          <a:p>
            <a:pPr>
              <a:defRPr/>
            </a:pPr>
            <a:endParaRPr lang="en-US" dirty="0"/>
          </a:p>
        </p:txBody>
      </p:sp>
      <p:pic>
        <p:nvPicPr>
          <p:cNvPr id="13316" name="Picture 2" descr="See full size image">
            <a:hlinkClick r:id="rId3"/>
          </p:cNvPr>
          <p:cNvPicPr>
            <a:picLocks noChangeAspect="1" noChangeArrowheads="1"/>
          </p:cNvPicPr>
          <p:nvPr/>
        </p:nvPicPr>
        <p:blipFill>
          <a:blip r:embed="rId4"/>
          <a:srcRect/>
          <a:stretch>
            <a:fillRect/>
          </a:stretch>
        </p:blipFill>
        <p:spPr bwMode="auto">
          <a:xfrm rot="-2333408">
            <a:off x="4930775" y="3825875"/>
            <a:ext cx="1447800" cy="189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Product Life Cycle</a:t>
            </a:r>
            <a:endParaRPr lang="en-US" dirty="0"/>
          </a:p>
        </p:txBody>
      </p:sp>
      <p:pic>
        <p:nvPicPr>
          <p:cNvPr id="14339" name="Picture 4" descr="Image Detail"/>
          <p:cNvPicPr>
            <a:picLocks noGrp="1" noChangeAspect="1" noChangeArrowheads="1"/>
          </p:cNvPicPr>
          <p:nvPr>
            <p:ph idx="1"/>
          </p:nvPr>
        </p:nvPicPr>
        <p:blipFill>
          <a:blip r:embed="rId2"/>
          <a:srcRect/>
          <a:stretch>
            <a:fillRect/>
          </a:stretch>
        </p:blipFill>
        <p:spPr>
          <a:xfrm>
            <a:off x="2647950" y="1995488"/>
            <a:ext cx="4762500" cy="4086225"/>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P.L.C.</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u="sng" dirty="0" smtClean="0">
                <a:solidFill>
                  <a:schemeClr val="tx2"/>
                </a:solidFill>
                <a:latin typeface="Arial" pitchFamily="34" charset="0"/>
              </a:rPr>
              <a:t>Introduction stage</a:t>
            </a:r>
            <a:r>
              <a:rPr lang="en-US" dirty="0" smtClean="0">
                <a:solidFill>
                  <a:schemeClr val="tx2"/>
                </a:solidFill>
                <a:latin typeface="Arial" pitchFamily="34" charset="0"/>
              </a:rPr>
              <a:t>:  stimulate consumer interest and create awareness.</a:t>
            </a:r>
          </a:p>
          <a:p>
            <a:pPr eaLnBrk="1" hangingPunct="1">
              <a:lnSpc>
                <a:spcPct val="90000"/>
              </a:lnSpc>
              <a:defRPr/>
            </a:pPr>
            <a:r>
              <a:rPr lang="en-US" u="sng" dirty="0" smtClean="0">
                <a:solidFill>
                  <a:schemeClr val="tx2"/>
                </a:solidFill>
                <a:latin typeface="Arial" pitchFamily="34" charset="0"/>
              </a:rPr>
              <a:t>Growth stage</a:t>
            </a:r>
            <a:r>
              <a:rPr lang="en-US" dirty="0" smtClean="0">
                <a:solidFill>
                  <a:schemeClr val="tx2"/>
                </a:solidFill>
                <a:latin typeface="Arial" pitchFamily="34" charset="0"/>
              </a:rPr>
              <a:t>: stress benefits of a product over its competitor’s products.</a:t>
            </a:r>
          </a:p>
          <a:p>
            <a:pPr eaLnBrk="1" hangingPunct="1">
              <a:lnSpc>
                <a:spcPct val="90000"/>
              </a:lnSpc>
              <a:defRPr/>
            </a:pPr>
            <a:r>
              <a:rPr lang="en-US" u="sng" dirty="0" smtClean="0">
                <a:solidFill>
                  <a:schemeClr val="tx2"/>
                </a:solidFill>
                <a:latin typeface="Arial" pitchFamily="34" charset="0"/>
              </a:rPr>
              <a:t>Maturity stage</a:t>
            </a:r>
            <a:r>
              <a:rPr lang="en-US" dirty="0" smtClean="0">
                <a:solidFill>
                  <a:schemeClr val="tx2"/>
                </a:solidFill>
                <a:latin typeface="Arial" pitchFamily="34" charset="0"/>
              </a:rPr>
              <a:t>: repositioning a product.</a:t>
            </a:r>
          </a:p>
          <a:p>
            <a:pPr eaLnBrk="1" hangingPunct="1">
              <a:lnSpc>
                <a:spcPct val="90000"/>
              </a:lnSpc>
              <a:defRPr/>
            </a:pPr>
            <a:r>
              <a:rPr lang="en-US" u="sng" dirty="0" smtClean="0">
                <a:solidFill>
                  <a:schemeClr val="tx2"/>
                </a:solidFill>
                <a:latin typeface="Arial" pitchFamily="34" charset="0"/>
              </a:rPr>
              <a:t>Decline stage</a:t>
            </a:r>
            <a:r>
              <a:rPr lang="en-US" dirty="0" smtClean="0">
                <a:solidFill>
                  <a:schemeClr val="tx2"/>
                </a:solidFill>
                <a:latin typeface="Arial" pitchFamily="34" charset="0"/>
              </a:rPr>
              <a:t>:  greatly reduce marketing or drop product due to poor sales.</a:t>
            </a:r>
          </a:p>
          <a:p>
            <a:pP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Follow The Leader</a:t>
            </a:r>
            <a:endParaRPr lang="en-US" dirty="0"/>
          </a:p>
        </p:txBody>
      </p:sp>
      <p:sp>
        <p:nvSpPr>
          <p:cNvPr id="3" name="Content Placeholder 2"/>
          <p:cNvSpPr>
            <a:spLocks noGrp="1"/>
          </p:cNvSpPr>
          <p:nvPr>
            <p:ph idx="1"/>
          </p:nvPr>
        </p:nvSpPr>
        <p:spPr/>
        <p:txBody>
          <a:bodyPr/>
          <a:lstStyle/>
          <a:p>
            <a:pPr>
              <a:defRPr/>
            </a:pPr>
            <a:r>
              <a:rPr lang="en-US" dirty="0" smtClean="0"/>
              <a:t>Compete ting Companies within the same industry usually react to each others promotion mix by playing follow the leader.</a:t>
            </a:r>
          </a:p>
          <a:p>
            <a:pPr>
              <a:defRPr/>
            </a:pPr>
            <a:r>
              <a:rPr lang="en-US" dirty="0" smtClean="0"/>
              <a:t>Nike –</a:t>
            </a:r>
            <a:r>
              <a:rPr lang="en-US" dirty="0" err="1" smtClean="0"/>
              <a:t>Lebron</a:t>
            </a:r>
            <a:r>
              <a:rPr lang="en-US" dirty="0" smtClean="0"/>
              <a:t> James</a:t>
            </a:r>
          </a:p>
          <a:p>
            <a:pPr>
              <a:defRPr/>
            </a:pPr>
            <a:r>
              <a:rPr lang="en-US" dirty="0" smtClean="0"/>
              <a:t>Adidas- Derrick Rose</a:t>
            </a:r>
          </a:p>
          <a:p>
            <a:pPr>
              <a:defRPr/>
            </a:pPr>
            <a:endParaRPr lang="en-US" dirty="0" smtClean="0"/>
          </a:p>
          <a:p>
            <a:pPr>
              <a:defRPr/>
            </a:pPr>
            <a:r>
              <a:rPr lang="en-US" sz="2400" dirty="0" smtClean="0">
                <a:hlinkClick r:id="rId2"/>
              </a:rPr>
              <a:t>http://www.youtube.com/watch?v=r30IPbdWqSw</a:t>
            </a:r>
            <a:endParaRPr lang="en-US" sz="2400" dirty="0" smtClean="0"/>
          </a:p>
          <a:p>
            <a:pPr>
              <a:buFont typeface="Monotype Sorts" charset="2"/>
              <a:buNone/>
              <a:defRPr/>
            </a:pPr>
            <a:endParaRPr lang="en-US" sz="2400" dirty="0" smtClean="0"/>
          </a:p>
          <a:p>
            <a:pPr>
              <a:buFont typeface="Monotype Sorts" charset="2"/>
              <a:buNone/>
              <a:defRPr/>
            </a:pP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Materialism </a:t>
            </a:r>
            <a:endParaRPr lang="en-US" dirty="0"/>
          </a:p>
        </p:txBody>
      </p:sp>
      <p:sp>
        <p:nvSpPr>
          <p:cNvPr id="3" name="Content Placeholder 2"/>
          <p:cNvSpPr>
            <a:spLocks noGrp="1"/>
          </p:cNvSpPr>
          <p:nvPr>
            <p:ph idx="1"/>
          </p:nvPr>
        </p:nvSpPr>
        <p:spPr/>
        <p:txBody>
          <a:bodyPr/>
          <a:lstStyle/>
          <a:p>
            <a:pPr>
              <a:defRPr/>
            </a:pPr>
            <a:r>
              <a:rPr lang="en-US" dirty="0" smtClean="0"/>
              <a:t>Interest in and desire for money, possessions, etc., rather than spiritual or ethical values</a:t>
            </a:r>
          </a:p>
          <a:p>
            <a:pPr>
              <a:defRPr/>
            </a:pPr>
            <a:r>
              <a:rPr lang="en-US" dirty="0" smtClean="0"/>
              <a:t>Advertisements reinforce this concept by saying you can increase your social status by purchasing a certain product</a:t>
            </a:r>
          </a:p>
          <a:p>
            <a:pPr>
              <a:defRPr/>
            </a:pPr>
            <a:endParaRPr lang="en-US" dirty="0" smtClean="0"/>
          </a:p>
          <a:p>
            <a:pPr>
              <a:defRPr/>
            </a:pPr>
            <a:r>
              <a:rPr lang="en-US" dirty="0" smtClean="0">
                <a:hlinkClick r:id="rId2"/>
              </a:rPr>
              <a:t>http://</a:t>
            </a:r>
            <a:r>
              <a:rPr lang="en-US" dirty="0" smtClean="0">
                <a:hlinkClick r:id="rId2"/>
              </a:rPr>
              <a:t>www.youtube.com/watch?v=V6kfWoW44ME</a:t>
            </a: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Stereotyping </a:t>
            </a:r>
            <a:endParaRPr lang="en-US" dirty="0"/>
          </a:p>
        </p:txBody>
      </p:sp>
      <p:sp>
        <p:nvSpPr>
          <p:cNvPr id="3" name="Content Placeholder 2"/>
          <p:cNvSpPr>
            <a:spLocks noGrp="1"/>
          </p:cNvSpPr>
          <p:nvPr>
            <p:ph idx="1"/>
          </p:nvPr>
        </p:nvSpPr>
        <p:spPr>
          <a:xfrm>
            <a:off x="1143000" y="1981200"/>
            <a:ext cx="7772400" cy="3276600"/>
          </a:xfrm>
        </p:spPr>
        <p:txBody>
          <a:bodyPr/>
          <a:lstStyle/>
          <a:p>
            <a:pPr>
              <a:defRPr/>
            </a:pPr>
            <a:r>
              <a:rPr lang="en-US" dirty="0" smtClean="0"/>
              <a:t>Today's television ads are full of inept dads, dumb jocks and clueless husbands and the women who rescue, seduce and nag them. Some see these ads as harmless, while others decry the gender stereotypes they reinforce. </a:t>
            </a:r>
            <a:endParaRPr lang="en-US" dirty="0"/>
          </a:p>
        </p:txBody>
      </p:sp>
      <p:sp>
        <p:nvSpPr>
          <p:cNvPr id="18436" name="Rectangle 3"/>
          <p:cNvSpPr>
            <a:spLocks noChangeArrowheads="1"/>
          </p:cNvSpPr>
          <p:nvPr/>
        </p:nvSpPr>
        <p:spPr bwMode="auto">
          <a:xfrm>
            <a:off x="914400" y="5105400"/>
            <a:ext cx="4572000" cy="1570038"/>
          </a:xfrm>
          <a:prstGeom prst="rect">
            <a:avLst/>
          </a:prstGeom>
          <a:noFill/>
          <a:ln w="9525">
            <a:noFill/>
            <a:miter lim="800000"/>
            <a:headEnd/>
            <a:tailEnd/>
          </a:ln>
        </p:spPr>
        <p:txBody>
          <a:bodyPr>
            <a:spAutoFit/>
          </a:bodyPr>
          <a:lstStyle/>
          <a:p>
            <a:r>
              <a:rPr lang="en-US">
                <a:hlinkClick r:id="rId2"/>
              </a:rPr>
              <a:t>http://thekojonnamdishow.org/shows/2012-02-02/gender-stereotyping-tv-ads</a:t>
            </a:r>
            <a:endParaRPr lang="en-US"/>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Technology in Advertising</a:t>
            </a:r>
            <a:endParaRPr lang="en-US" dirty="0"/>
          </a:p>
        </p:txBody>
      </p:sp>
      <p:sp>
        <p:nvSpPr>
          <p:cNvPr id="3" name="Content Placeholder 2"/>
          <p:cNvSpPr>
            <a:spLocks noGrp="1"/>
          </p:cNvSpPr>
          <p:nvPr>
            <p:ph idx="1"/>
          </p:nvPr>
        </p:nvSpPr>
        <p:spPr/>
        <p:txBody>
          <a:bodyPr/>
          <a:lstStyle/>
          <a:p>
            <a:pPr>
              <a:defRPr/>
            </a:pPr>
            <a:r>
              <a:rPr lang="en-US" dirty="0" smtClean="0"/>
              <a:t>Information can be communicated by more venues and messages can be customized</a:t>
            </a:r>
          </a:p>
          <a:p>
            <a:pPr>
              <a:defRPr/>
            </a:pPr>
            <a:r>
              <a:rPr lang="en-US" sz="2400" dirty="0" smtClean="0">
                <a:hlinkClick r:id="rId2"/>
              </a:rPr>
              <a:t>http://www.youtube.com/watch?v=ibhnRz9Ykr0</a:t>
            </a:r>
            <a:endParaRPr lang="en-US" sz="2400" dirty="0" smtClean="0"/>
          </a:p>
          <a:p>
            <a:pPr>
              <a:buFont typeface="Monotype Sorts" charset="2"/>
              <a:buNone/>
              <a:defRPr/>
            </a:pPr>
            <a:endParaRPr lang="en-US" sz="2400" dirty="0" smtClean="0"/>
          </a:p>
          <a:p>
            <a:pPr>
              <a:defRPr/>
            </a:pPr>
            <a:r>
              <a:rPr lang="en-US" sz="2800" dirty="0" smtClean="0"/>
              <a:t>Individualized Messages</a:t>
            </a:r>
          </a:p>
          <a:p>
            <a:pPr lvl="1">
              <a:defRPr/>
            </a:pPr>
            <a:r>
              <a:rPr lang="en-US" sz="2400" dirty="0" smtClean="0"/>
              <a:t>Cell phone, e-mail, twitter, </a:t>
            </a:r>
            <a:r>
              <a:rPr lang="en-US" sz="2400" dirty="0" err="1" smtClean="0"/>
              <a:t>facebook</a:t>
            </a:r>
            <a:r>
              <a:rPr lang="en-US" sz="2400" dirty="0" smtClean="0"/>
              <a:t>, I phone</a:t>
            </a:r>
          </a:p>
          <a:p>
            <a:pPr lvl="1">
              <a:defRPr/>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Regulations</a:t>
            </a:r>
            <a:endParaRPr lang="en-US" dirty="0"/>
          </a:p>
        </p:txBody>
      </p:sp>
      <p:sp>
        <p:nvSpPr>
          <p:cNvPr id="3" name="Content Placeholder 2"/>
          <p:cNvSpPr>
            <a:spLocks noGrp="1"/>
          </p:cNvSpPr>
          <p:nvPr>
            <p:ph idx="1"/>
          </p:nvPr>
        </p:nvSpPr>
        <p:spPr/>
        <p:txBody>
          <a:bodyPr/>
          <a:lstStyle/>
          <a:p>
            <a:pPr>
              <a:defRPr/>
            </a:pPr>
            <a:r>
              <a:rPr lang="en-US" dirty="0" smtClean="0"/>
              <a:t>Laws vary by country</a:t>
            </a:r>
          </a:p>
          <a:p>
            <a:pPr>
              <a:defRPr/>
            </a:pPr>
            <a:r>
              <a:rPr lang="en-US" dirty="0" smtClean="0"/>
              <a:t>Children </a:t>
            </a:r>
            <a:r>
              <a:rPr lang="en-US" smtClean="0"/>
              <a:t>are impressionable and </a:t>
            </a:r>
            <a:r>
              <a:rPr lang="en-US" dirty="0" smtClean="0"/>
              <a:t>wrong kinds of advertisements can effect their development</a:t>
            </a:r>
          </a:p>
          <a:p>
            <a:pPr>
              <a:buFont typeface="Monotype Sorts" charset="2"/>
              <a:buNone/>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en-US" smtClean="0"/>
              <a:t>What is promotion?</a:t>
            </a:r>
          </a:p>
        </p:txBody>
      </p:sp>
      <p:sp>
        <p:nvSpPr>
          <p:cNvPr id="5123" name="Rectangle 3"/>
          <p:cNvSpPr>
            <a:spLocks noGrp="1" noChangeArrowheads="1"/>
          </p:cNvSpPr>
          <p:nvPr>
            <p:ph type="body" idx="1"/>
          </p:nvPr>
        </p:nvSpPr>
        <p:spPr/>
        <p:txBody>
          <a:bodyPr/>
          <a:lstStyle/>
          <a:p>
            <a:pPr>
              <a:defRPr/>
            </a:pPr>
            <a:r>
              <a:rPr lang="en-US" smtClean="0"/>
              <a:t>There are two forms of promotion</a:t>
            </a:r>
          </a:p>
          <a:p>
            <a:pPr lvl="1">
              <a:defRPr/>
            </a:pPr>
            <a:r>
              <a:rPr lang="en-US" smtClean="0"/>
              <a:t>Product</a:t>
            </a:r>
          </a:p>
          <a:p>
            <a:pPr lvl="1">
              <a:defRPr/>
            </a:pPr>
            <a:r>
              <a:rPr lang="en-US" smtClean="0"/>
              <a:t>Institutional</a:t>
            </a:r>
          </a:p>
          <a:p>
            <a:pPr>
              <a:defRPr/>
            </a:pPr>
            <a:r>
              <a:rPr lang="en-US" smtClean="0"/>
              <a:t>It is important to our economy</a:t>
            </a:r>
          </a:p>
          <a:p>
            <a:pPr>
              <a:defRPr/>
            </a:pPr>
            <a:r>
              <a:rPr lang="en-US" smtClean="0"/>
              <a:t>Billions of dollars are spent on promotion and promotion activities provide millions of people with jobs.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anim to="" calcmode="lin" valueType="num">
                                      <p:cBhvr>
                                        <p:cTn id="7" dur="1" fill="hold"/>
                                        <p:tgtEl>
                                          <p:spTgt spid="512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5123">
                                            <p:txEl>
                                              <p:pRg st="1" end="1"/>
                                            </p:txEl>
                                          </p:spTgt>
                                        </p:tgtEl>
                                        <p:attrNameLst>
                                          <p:attrName>style.visibility</p:attrName>
                                        </p:attrNameLst>
                                      </p:cBhvr>
                                      <p:to>
                                        <p:strVal val="visible"/>
                                      </p:to>
                                    </p:set>
                                    <p:anim to="" calcmode="lin" valueType="num">
                                      <p:cBhvr>
                                        <p:cTn id="10" dur="1" fill="hold"/>
                                        <p:tgtEl>
                                          <p:spTgt spid="512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5123">
                                            <p:txEl>
                                              <p:pRg st="2" end="2"/>
                                            </p:txEl>
                                          </p:spTgt>
                                        </p:tgtEl>
                                        <p:attrNameLst>
                                          <p:attrName>style.visibility</p:attrName>
                                        </p:attrNameLst>
                                      </p:cBhvr>
                                      <p:to>
                                        <p:strVal val="visible"/>
                                      </p:to>
                                    </p:set>
                                    <p:anim to="" calcmode="lin" valueType="num">
                                      <p:cBhvr>
                                        <p:cTn id="13" dur="1" fill="hold"/>
                                        <p:tgtEl>
                                          <p:spTgt spid="5123">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5123">
                                            <p:txEl>
                                              <p:pRg st="3" end="3"/>
                                            </p:txEl>
                                          </p:spTgt>
                                        </p:tgtEl>
                                        <p:attrNameLst>
                                          <p:attrName>style.visibility</p:attrName>
                                        </p:attrNameLst>
                                      </p:cBhvr>
                                      <p:to>
                                        <p:strVal val="visible"/>
                                      </p:to>
                                    </p:set>
                                    <p:anim to="" calcmode="lin" valueType="num">
                                      <p:cBhvr>
                                        <p:cTn id="18" dur="1" fill="hold"/>
                                        <p:tgtEl>
                                          <p:spTgt spid="5123">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anim to="" calcmode="lin" valueType="num">
                                      <p:cBhvr>
                                        <p:cTn id="23" dur="1" fill="hold"/>
                                        <p:tgtEl>
                                          <p:spTgt spid="512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Product Promotion</a:t>
            </a:r>
            <a:endParaRPr lang="en-US" dirty="0"/>
          </a:p>
        </p:txBody>
      </p:sp>
      <p:sp>
        <p:nvSpPr>
          <p:cNvPr id="3" name="Content Placeholder 2"/>
          <p:cNvSpPr>
            <a:spLocks noGrp="1"/>
          </p:cNvSpPr>
          <p:nvPr>
            <p:ph idx="1"/>
          </p:nvPr>
        </p:nvSpPr>
        <p:spPr>
          <a:xfrm>
            <a:off x="1143000" y="1981200"/>
            <a:ext cx="7772400" cy="2286000"/>
          </a:xfrm>
        </p:spPr>
        <p:txBody>
          <a:bodyPr/>
          <a:lstStyle/>
          <a:p>
            <a:pPr>
              <a:defRPr/>
            </a:pPr>
            <a:r>
              <a:rPr lang="en-US" sz="2000" dirty="0" smtClean="0"/>
              <a:t>An action taken by a company's marketing staff with the intention of encouraging the sale of a good or service to their target market </a:t>
            </a:r>
          </a:p>
          <a:p>
            <a:pPr>
              <a:defRPr/>
            </a:pPr>
            <a:r>
              <a:rPr lang="en-US" sz="2000" dirty="0" smtClean="0"/>
              <a:t>For example, product promotion performed by a typical business might take the form of advertising the product in print or Internet ads, direct mail  or e-mail letters, trade shows, telephone and personal sales calls, TV and radio ads, billboards, posters and flyers.</a:t>
            </a:r>
          </a:p>
          <a:p>
            <a:pPr>
              <a:defRPr/>
            </a:pPr>
            <a:r>
              <a:rPr lang="en-US" sz="2000" dirty="0" smtClean="0"/>
              <a:t>Some time a one time announcement of it sale</a:t>
            </a:r>
          </a:p>
          <a:p>
            <a:pPr lvl="1">
              <a:defRPr/>
            </a:pPr>
            <a:r>
              <a:rPr lang="en-US" sz="1600" dirty="0" smtClean="0"/>
              <a:t>Half price today only!!!</a:t>
            </a:r>
          </a:p>
          <a:p>
            <a:pPr>
              <a:buFont typeface="Monotype Sorts" charset="2"/>
              <a:buNone/>
              <a:defRPr/>
            </a:pPr>
            <a:r>
              <a:rPr lang="en-US" dirty="0" smtClean="0"/>
              <a:t/>
            </a:r>
            <a:br>
              <a:rPr lang="en-US" dirty="0" smtClean="0"/>
            </a:br>
            <a:endParaRPr lang="en-US" dirty="0"/>
          </a:p>
        </p:txBody>
      </p:sp>
      <p:pic>
        <p:nvPicPr>
          <p:cNvPr id="4100" name="Picture 2" descr="http://t3.gstatic.com/images?q=tbn:ANd9GcRTrJX2YGc86v2IeSR_brMbc4vqnU_K3MUqmGLA-Tbw4uLek5-YQ4wwkBGs">
            <a:hlinkClick r:id="rId2"/>
          </p:cNvPr>
          <p:cNvPicPr>
            <a:picLocks noChangeAspect="1" noChangeArrowheads="1"/>
          </p:cNvPicPr>
          <p:nvPr/>
        </p:nvPicPr>
        <p:blipFill>
          <a:blip r:embed="rId3"/>
          <a:srcRect/>
          <a:stretch>
            <a:fillRect/>
          </a:stretch>
        </p:blipFill>
        <p:spPr bwMode="auto">
          <a:xfrm rot="-838139">
            <a:off x="517525" y="4835525"/>
            <a:ext cx="1592263" cy="1327150"/>
          </a:xfrm>
          <a:prstGeom prst="rect">
            <a:avLst/>
          </a:prstGeom>
          <a:noFill/>
          <a:ln w="9525">
            <a:noFill/>
            <a:miter lim="800000"/>
            <a:headEnd/>
            <a:tailEnd/>
          </a:ln>
        </p:spPr>
      </p:pic>
      <p:pic>
        <p:nvPicPr>
          <p:cNvPr id="4101" name="Picture 4" descr="http://t2.gstatic.com/images?q=tbn:ANd9GcQfARHloSV93NY4UEyJE_WgwuFCe8z764OvTUbv1XkkXmVm4tObMIBOlZxZ">
            <a:hlinkClick r:id="rId4"/>
          </p:cNvPr>
          <p:cNvPicPr>
            <a:picLocks noChangeAspect="1" noChangeArrowheads="1"/>
          </p:cNvPicPr>
          <p:nvPr/>
        </p:nvPicPr>
        <p:blipFill>
          <a:blip r:embed="rId5"/>
          <a:srcRect/>
          <a:stretch>
            <a:fillRect/>
          </a:stretch>
        </p:blipFill>
        <p:spPr bwMode="auto">
          <a:xfrm rot="1228738">
            <a:off x="6400800" y="4267200"/>
            <a:ext cx="2286000" cy="981075"/>
          </a:xfrm>
          <a:prstGeom prst="rect">
            <a:avLst/>
          </a:prstGeom>
          <a:noFill/>
          <a:ln w="9525">
            <a:noFill/>
            <a:miter lim="800000"/>
            <a:headEnd/>
            <a:tailEnd/>
          </a:ln>
        </p:spPr>
      </p:pic>
      <p:sp>
        <p:nvSpPr>
          <p:cNvPr id="4102" name="Rectangle 5"/>
          <p:cNvSpPr>
            <a:spLocks noChangeArrowheads="1"/>
          </p:cNvSpPr>
          <p:nvPr/>
        </p:nvSpPr>
        <p:spPr bwMode="auto">
          <a:xfrm>
            <a:off x="2971800" y="5334000"/>
            <a:ext cx="4572000" cy="1200150"/>
          </a:xfrm>
          <a:prstGeom prst="rect">
            <a:avLst/>
          </a:prstGeom>
          <a:noFill/>
          <a:ln w="9525">
            <a:noFill/>
            <a:miter lim="800000"/>
            <a:headEnd/>
            <a:tailEnd/>
          </a:ln>
        </p:spPr>
        <p:txBody>
          <a:bodyPr>
            <a:spAutoFit/>
          </a:bodyPr>
          <a:lstStyle/>
          <a:p>
            <a:r>
              <a:rPr lang="en-US">
                <a:hlinkClick r:id="rId6"/>
              </a:rPr>
              <a:t>http://www.youtube.com/watch?v=rUbWjIKxrrs</a:t>
            </a:r>
            <a:endParaRPr lang="en-US"/>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Institutional Promotion</a:t>
            </a:r>
            <a:endParaRPr lang="en-US" dirty="0"/>
          </a:p>
        </p:txBody>
      </p:sp>
      <p:sp>
        <p:nvSpPr>
          <p:cNvPr id="3" name="Content Placeholder 2"/>
          <p:cNvSpPr>
            <a:spLocks noGrp="1"/>
          </p:cNvSpPr>
          <p:nvPr>
            <p:ph idx="1"/>
          </p:nvPr>
        </p:nvSpPr>
        <p:spPr>
          <a:xfrm>
            <a:off x="1143000" y="1981200"/>
            <a:ext cx="7772400" cy="2362200"/>
          </a:xfrm>
        </p:spPr>
        <p:txBody>
          <a:bodyPr/>
          <a:lstStyle/>
          <a:p>
            <a:pPr>
              <a:defRPr/>
            </a:pPr>
            <a:r>
              <a:rPr lang="en-US" sz="2000" dirty="0" smtClean="0">
                <a:effectLst/>
              </a:rPr>
              <a:t>A marketing approach that demonstrates the goodwill of an organization or individual in order to boost its public relations appeal </a:t>
            </a:r>
          </a:p>
          <a:p>
            <a:pPr>
              <a:buFont typeface="Monotype Sorts" charset="2"/>
              <a:buNone/>
              <a:defRPr/>
            </a:pPr>
            <a:endParaRPr lang="en-US" sz="2000" dirty="0" smtClean="0">
              <a:effectLst/>
            </a:endParaRPr>
          </a:p>
          <a:p>
            <a:pPr>
              <a:defRPr/>
            </a:pPr>
            <a:r>
              <a:rPr lang="en-US" sz="2000" dirty="0" smtClean="0">
                <a:effectLst/>
              </a:rPr>
              <a:t>For many business operators, engaging in active institutional promotion is considered a form of advertising that can increase both brand recognition and overall goodwill</a:t>
            </a:r>
            <a:r>
              <a:rPr lang="en-US" dirty="0" smtClean="0"/>
              <a:t/>
            </a:r>
            <a:br>
              <a:rPr lang="en-US" dirty="0" smtClean="0"/>
            </a:br>
            <a:r>
              <a:rPr lang="en-US" dirty="0" smtClean="0"/>
              <a:t/>
            </a:r>
            <a:br>
              <a:rPr lang="en-US" dirty="0" smtClean="0"/>
            </a:br>
            <a:endParaRPr lang="en-US" dirty="0"/>
          </a:p>
        </p:txBody>
      </p:sp>
      <p:pic>
        <p:nvPicPr>
          <p:cNvPr id="5124" name="Picture 2" descr="See full size image">
            <a:hlinkClick r:id="rId2"/>
          </p:cNvPr>
          <p:cNvPicPr>
            <a:picLocks noChangeAspect="1" noChangeArrowheads="1"/>
          </p:cNvPicPr>
          <p:nvPr/>
        </p:nvPicPr>
        <p:blipFill>
          <a:blip r:embed="rId3"/>
          <a:srcRect/>
          <a:stretch>
            <a:fillRect/>
          </a:stretch>
        </p:blipFill>
        <p:spPr bwMode="auto">
          <a:xfrm rot="-727625">
            <a:off x="144463" y="4264025"/>
            <a:ext cx="3048000" cy="1695450"/>
          </a:xfrm>
          <a:prstGeom prst="rect">
            <a:avLst/>
          </a:prstGeom>
          <a:noFill/>
          <a:ln w="9525">
            <a:noFill/>
            <a:miter lim="800000"/>
            <a:headEnd/>
            <a:tailEnd/>
          </a:ln>
        </p:spPr>
      </p:pic>
      <p:pic>
        <p:nvPicPr>
          <p:cNvPr id="5125" name="Picture 4" descr="http://www.heart.org/idc/groups/heart-public/@wcm/@fc/documents/image/ucm_305323@z_extracted~1/medium.jpg"/>
          <p:cNvPicPr>
            <a:picLocks noChangeAspect="1" noChangeArrowheads="1"/>
          </p:cNvPicPr>
          <p:nvPr/>
        </p:nvPicPr>
        <p:blipFill>
          <a:blip r:embed="rId4"/>
          <a:srcRect/>
          <a:stretch>
            <a:fillRect/>
          </a:stretch>
        </p:blipFill>
        <p:spPr bwMode="auto">
          <a:xfrm rot="809196">
            <a:off x="5861050" y="4022725"/>
            <a:ext cx="2667000" cy="1562100"/>
          </a:xfrm>
          <a:prstGeom prst="rect">
            <a:avLst/>
          </a:prstGeom>
          <a:noFill/>
          <a:ln w="9525">
            <a:noFill/>
            <a:miter lim="800000"/>
            <a:headEnd/>
            <a:tailEnd/>
          </a:ln>
        </p:spPr>
      </p:pic>
      <p:sp>
        <p:nvSpPr>
          <p:cNvPr id="5126" name="Rectangle 6"/>
          <p:cNvSpPr>
            <a:spLocks noChangeArrowheads="1"/>
          </p:cNvSpPr>
          <p:nvPr/>
        </p:nvSpPr>
        <p:spPr bwMode="auto">
          <a:xfrm>
            <a:off x="609600" y="6019800"/>
            <a:ext cx="6477000" cy="708025"/>
          </a:xfrm>
          <a:prstGeom prst="rect">
            <a:avLst/>
          </a:prstGeom>
          <a:noFill/>
          <a:ln w="9525">
            <a:noFill/>
            <a:miter lim="800000"/>
            <a:headEnd/>
            <a:tailEnd/>
          </a:ln>
        </p:spPr>
        <p:txBody>
          <a:bodyPr>
            <a:spAutoFit/>
          </a:bodyPr>
          <a:lstStyle/>
          <a:p>
            <a:r>
              <a:rPr lang="en-US" sz="2000">
                <a:solidFill>
                  <a:srgbClr val="FF0000"/>
                </a:solidFill>
                <a:hlinkClick r:id="rId5"/>
              </a:rPr>
              <a:t>http://www.youtube.com/watch?v=IYuUUivRRq0</a:t>
            </a:r>
            <a:endParaRPr lang="en-US" sz="2000">
              <a:solidFill>
                <a:srgbClr val="FF0000"/>
              </a:solidFill>
            </a:endParaRPr>
          </a:p>
          <a:p>
            <a:endParaRPr lang="en-US" sz="2000">
              <a:solidFill>
                <a:srgbClr val="FF0000"/>
              </a:solidFill>
            </a:endParaRPr>
          </a:p>
        </p:txBody>
      </p:sp>
      <p:sp>
        <p:nvSpPr>
          <p:cNvPr id="5127" name="Rectangle 7"/>
          <p:cNvSpPr>
            <a:spLocks noChangeArrowheads="1"/>
          </p:cNvSpPr>
          <p:nvPr/>
        </p:nvSpPr>
        <p:spPr bwMode="auto">
          <a:xfrm>
            <a:off x="2590800" y="5638800"/>
            <a:ext cx="6553200" cy="646113"/>
          </a:xfrm>
          <a:prstGeom prst="rect">
            <a:avLst/>
          </a:prstGeom>
          <a:noFill/>
          <a:ln w="9525">
            <a:noFill/>
            <a:miter lim="800000"/>
            <a:headEnd/>
            <a:tailEnd/>
          </a:ln>
        </p:spPr>
        <p:txBody>
          <a:bodyPr>
            <a:spAutoFit/>
          </a:bodyPr>
          <a:lstStyle/>
          <a:p>
            <a:r>
              <a:rPr lang="en-US" sz="1800">
                <a:solidFill>
                  <a:srgbClr val="FF0000"/>
                </a:solidFill>
                <a:hlinkClick r:id="rId6"/>
              </a:rPr>
              <a:t>http://www.youtube.com/watch?v=TKphr02LRZ0</a:t>
            </a:r>
            <a:endParaRPr lang="en-US" sz="1800">
              <a:solidFill>
                <a:srgbClr val="FF0000"/>
              </a:solidFill>
            </a:endParaRPr>
          </a:p>
          <a:p>
            <a:endParaRPr lang="en-US" sz="180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sz="6000" smtClean="0"/>
              <a:t>Types</a:t>
            </a:r>
            <a:r>
              <a:rPr lang="en-US" smtClean="0"/>
              <a:t> </a:t>
            </a:r>
            <a:r>
              <a:rPr lang="en-US" sz="6000" smtClean="0"/>
              <a:t>of</a:t>
            </a:r>
            <a:r>
              <a:rPr lang="en-US" smtClean="0"/>
              <a:t> </a:t>
            </a:r>
            <a:r>
              <a:rPr lang="en-US" sz="6000" smtClean="0"/>
              <a:t>Promotion</a:t>
            </a:r>
          </a:p>
        </p:txBody>
      </p:sp>
      <p:sp>
        <p:nvSpPr>
          <p:cNvPr id="6147" name="Rectangle 3"/>
          <p:cNvSpPr>
            <a:spLocks noGrp="1" noChangeArrowheads="1"/>
          </p:cNvSpPr>
          <p:nvPr>
            <p:ph type="body" idx="1"/>
          </p:nvPr>
        </p:nvSpPr>
        <p:spPr/>
        <p:txBody>
          <a:bodyPr/>
          <a:lstStyle/>
          <a:p>
            <a:pPr>
              <a:defRPr/>
            </a:pPr>
            <a:r>
              <a:rPr lang="en-US" sz="4800" smtClean="0"/>
              <a:t>Advertising</a:t>
            </a:r>
          </a:p>
          <a:p>
            <a:pPr>
              <a:defRPr/>
            </a:pPr>
            <a:r>
              <a:rPr lang="en-US" sz="4800" smtClean="0"/>
              <a:t>Publicity</a:t>
            </a:r>
          </a:p>
          <a:p>
            <a:pPr>
              <a:defRPr/>
            </a:pPr>
            <a:r>
              <a:rPr lang="en-US" sz="4800" smtClean="0"/>
              <a:t>Sales Promotion</a:t>
            </a:r>
          </a:p>
          <a:p>
            <a:pPr>
              <a:defRPr/>
            </a:pPr>
            <a:r>
              <a:rPr lang="en-US" sz="4800" smtClean="0"/>
              <a:t>Personal Selling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anim to="" calcmode="lin" valueType="num">
                                      <p:cBhvr>
                                        <p:cTn id="7" dur="1" fill="hold"/>
                                        <p:tgtEl>
                                          <p:spTgt spid="614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147">
                                            <p:txEl>
                                              <p:pRg st="1" end="1"/>
                                            </p:txEl>
                                          </p:spTgt>
                                        </p:tgtEl>
                                        <p:attrNameLst>
                                          <p:attrName>style.visibility</p:attrName>
                                        </p:attrNameLst>
                                      </p:cBhvr>
                                      <p:to>
                                        <p:strVal val="visible"/>
                                      </p:to>
                                    </p:set>
                                    <p:anim to="" calcmode="lin" valueType="num">
                                      <p:cBhvr>
                                        <p:cTn id="12" dur="1" fill="hold"/>
                                        <p:tgtEl>
                                          <p:spTgt spid="614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6147">
                                            <p:txEl>
                                              <p:pRg st="2" end="2"/>
                                            </p:txEl>
                                          </p:spTgt>
                                        </p:tgtEl>
                                        <p:attrNameLst>
                                          <p:attrName>style.visibility</p:attrName>
                                        </p:attrNameLst>
                                      </p:cBhvr>
                                      <p:to>
                                        <p:strVal val="visible"/>
                                      </p:to>
                                    </p:set>
                                    <p:anim to="" calcmode="lin" valueType="num">
                                      <p:cBhvr>
                                        <p:cTn id="17" dur="1" fill="hold"/>
                                        <p:tgtEl>
                                          <p:spTgt spid="614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6147">
                                            <p:txEl>
                                              <p:pRg st="3" end="3"/>
                                            </p:txEl>
                                          </p:spTgt>
                                        </p:tgtEl>
                                        <p:attrNameLst>
                                          <p:attrName>style.visibility</p:attrName>
                                        </p:attrNameLst>
                                      </p:cBhvr>
                                      <p:to>
                                        <p:strVal val="visible"/>
                                      </p:to>
                                    </p:set>
                                    <p:anim to="" calcmode="lin" valueType="num">
                                      <p:cBhvr>
                                        <p:cTn id="22" dur="1" fill="hold"/>
                                        <p:tgtEl>
                                          <p:spTgt spid="614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sz="5400" smtClean="0"/>
              <a:t>Advertising	</a:t>
            </a:r>
          </a:p>
        </p:txBody>
      </p:sp>
      <p:sp>
        <p:nvSpPr>
          <p:cNvPr id="7171" name="Rectangle 3"/>
          <p:cNvSpPr>
            <a:spLocks noGrp="1" noChangeArrowheads="1"/>
          </p:cNvSpPr>
          <p:nvPr>
            <p:ph type="body" idx="1"/>
          </p:nvPr>
        </p:nvSpPr>
        <p:spPr/>
        <p:txBody>
          <a:bodyPr/>
          <a:lstStyle/>
          <a:p>
            <a:pPr>
              <a:defRPr/>
            </a:pPr>
            <a:r>
              <a:rPr lang="en-US" sz="3600" smtClean="0"/>
              <a:t>It is paid for.</a:t>
            </a:r>
          </a:p>
          <a:p>
            <a:pPr>
              <a:defRPr/>
            </a:pPr>
            <a:r>
              <a:rPr lang="en-US" sz="3600" smtClean="0"/>
              <a:t>One set format to carry a message, rather than a personal, one-on-one message.</a:t>
            </a:r>
          </a:p>
          <a:p>
            <a:pPr>
              <a:defRPr/>
            </a:pPr>
            <a:r>
              <a:rPr lang="en-US" sz="3600" smtClean="0"/>
              <a:t>Identifies the sponsor of the message.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anim to="" calcmode="lin" valueType="num">
                                      <p:cBhvr>
                                        <p:cTn id="7" dur="1" fill="hold"/>
                                        <p:tgtEl>
                                          <p:spTgt spid="717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171">
                                            <p:txEl>
                                              <p:pRg st="1" end="1"/>
                                            </p:txEl>
                                          </p:spTgt>
                                        </p:tgtEl>
                                        <p:attrNameLst>
                                          <p:attrName>style.visibility</p:attrName>
                                        </p:attrNameLst>
                                      </p:cBhvr>
                                      <p:to>
                                        <p:strVal val="visible"/>
                                      </p:to>
                                    </p:set>
                                    <p:anim to="" calcmode="lin" valueType="num">
                                      <p:cBhvr>
                                        <p:cTn id="12" dur="1" fill="hold"/>
                                        <p:tgtEl>
                                          <p:spTgt spid="717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7171">
                                            <p:txEl>
                                              <p:pRg st="2" end="2"/>
                                            </p:txEl>
                                          </p:spTgt>
                                        </p:tgtEl>
                                        <p:attrNameLst>
                                          <p:attrName>style.visibility</p:attrName>
                                        </p:attrNameLst>
                                      </p:cBhvr>
                                      <p:to>
                                        <p:strVal val="visible"/>
                                      </p:to>
                                    </p:set>
                                    <p:anim to="" calcmode="lin" valueType="num">
                                      <p:cBhvr>
                                        <p:cTn id="17" dur="1" fill="hold"/>
                                        <p:tgtEl>
                                          <p:spTgt spid="717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z="5400" smtClean="0"/>
              <a:t>Publicity</a:t>
            </a:r>
          </a:p>
        </p:txBody>
      </p:sp>
      <p:sp>
        <p:nvSpPr>
          <p:cNvPr id="8195" name="Rectangle 3"/>
          <p:cNvSpPr>
            <a:spLocks noGrp="1" noChangeArrowheads="1"/>
          </p:cNvSpPr>
          <p:nvPr>
            <p:ph type="body" idx="1"/>
          </p:nvPr>
        </p:nvSpPr>
        <p:spPr/>
        <p:txBody>
          <a:bodyPr/>
          <a:lstStyle/>
          <a:p>
            <a:pPr>
              <a:defRPr/>
            </a:pPr>
            <a:r>
              <a:rPr lang="en-US" sz="4000" smtClean="0"/>
              <a:t>Builds a business’ image.</a:t>
            </a:r>
          </a:p>
          <a:p>
            <a:pPr>
              <a:defRPr/>
            </a:pPr>
            <a:r>
              <a:rPr lang="en-US" sz="4000" smtClean="0"/>
              <a:t>Publicity is free.</a:t>
            </a:r>
          </a:p>
          <a:p>
            <a:pPr>
              <a:defRPr/>
            </a:pPr>
            <a:r>
              <a:rPr lang="en-US" sz="4000" smtClean="0"/>
              <a:t>Not much control over the message being sent to the public.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anim to="" calcmode="lin" valueType="num">
                                      <p:cBhvr>
                                        <p:cTn id="7" dur="1" fill="hold"/>
                                        <p:tgtEl>
                                          <p:spTgt spid="81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195">
                                            <p:txEl>
                                              <p:pRg st="1" end="1"/>
                                            </p:txEl>
                                          </p:spTgt>
                                        </p:tgtEl>
                                        <p:attrNameLst>
                                          <p:attrName>style.visibility</p:attrName>
                                        </p:attrNameLst>
                                      </p:cBhvr>
                                      <p:to>
                                        <p:strVal val="visible"/>
                                      </p:to>
                                    </p:set>
                                    <p:anim to="" calcmode="lin" valueType="num">
                                      <p:cBhvr>
                                        <p:cTn id="12" dur="1" fill="hold"/>
                                        <p:tgtEl>
                                          <p:spTgt spid="819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8195">
                                            <p:txEl>
                                              <p:pRg st="2" end="2"/>
                                            </p:txEl>
                                          </p:spTgt>
                                        </p:tgtEl>
                                        <p:attrNameLst>
                                          <p:attrName>style.visibility</p:attrName>
                                        </p:attrNameLst>
                                      </p:cBhvr>
                                      <p:to>
                                        <p:strVal val="visible"/>
                                      </p:to>
                                    </p:set>
                                    <p:anim to="" calcmode="lin" valueType="num">
                                      <p:cBhvr>
                                        <p:cTn id="17" dur="1" fill="hold"/>
                                        <p:tgtEl>
                                          <p:spTgt spid="819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en-US" sz="5400" smtClean="0"/>
              <a:t>Sales Promotion</a:t>
            </a:r>
          </a:p>
        </p:txBody>
      </p:sp>
      <p:sp>
        <p:nvSpPr>
          <p:cNvPr id="9219" name="Rectangle 3"/>
          <p:cNvSpPr>
            <a:spLocks noGrp="1" noChangeArrowheads="1"/>
          </p:cNvSpPr>
          <p:nvPr>
            <p:ph type="body" idx="1"/>
          </p:nvPr>
        </p:nvSpPr>
        <p:spPr/>
        <p:txBody>
          <a:bodyPr/>
          <a:lstStyle/>
          <a:p>
            <a:pPr>
              <a:defRPr/>
            </a:pPr>
            <a:r>
              <a:rPr lang="en-US" sz="3600" smtClean="0"/>
              <a:t>Usually involves short term activities.</a:t>
            </a:r>
          </a:p>
          <a:p>
            <a:pPr>
              <a:defRPr/>
            </a:pPr>
            <a:r>
              <a:rPr lang="en-US" sz="3600" smtClean="0"/>
              <a:t>Offers some type of incentive to make a purchase.</a:t>
            </a:r>
          </a:p>
          <a:p>
            <a:pPr>
              <a:defRPr/>
            </a:pPr>
            <a:r>
              <a:rPr lang="en-US" sz="3600" smtClean="0"/>
              <a:t>Can be successfully used in all channels of distribution.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anim to="" calcmode="lin" valueType="num">
                                      <p:cBhvr>
                                        <p:cTn id="7" dur="1" fill="hold"/>
                                        <p:tgtEl>
                                          <p:spTgt spid="921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219">
                                            <p:txEl>
                                              <p:pRg st="1" end="1"/>
                                            </p:txEl>
                                          </p:spTgt>
                                        </p:tgtEl>
                                        <p:attrNameLst>
                                          <p:attrName>style.visibility</p:attrName>
                                        </p:attrNameLst>
                                      </p:cBhvr>
                                      <p:to>
                                        <p:strVal val="visible"/>
                                      </p:to>
                                    </p:set>
                                    <p:anim to="" calcmode="lin" valueType="num">
                                      <p:cBhvr>
                                        <p:cTn id="12" dur="1" fill="hold"/>
                                        <p:tgtEl>
                                          <p:spTgt spid="921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9219">
                                            <p:txEl>
                                              <p:pRg st="2" end="2"/>
                                            </p:txEl>
                                          </p:spTgt>
                                        </p:tgtEl>
                                        <p:attrNameLst>
                                          <p:attrName>style.visibility</p:attrName>
                                        </p:attrNameLst>
                                      </p:cBhvr>
                                      <p:to>
                                        <p:strVal val="visible"/>
                                      </p:to>
                                    </p:set>
                                    <p:anim to="" calcmode="lin" valueType="num">
                                      <p:cBhvr>
                                        <p:cTn id="17" dur="1" fill="hold"/>
                                        <p:tgtEl>
                                          <p:spTgt spid="921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5400" smtClean="0"/>
              <a:t>Sales Promotion (con’t)	</a:t>
            </a:r>
          </a:p>
        </p:txBody>
      </p:sp>
      <p:sp>
        <p:nvSpPr>
          <p:cNvPr id="10243" name="Rectangle 3"/>
          <p:cNvSpPr>
            <a:spLocks noGrp="1" noChangeArrowheads="1"/>
          </p:cNvSpPr>
          <p:nvPr>
            <p:ph type="body" sz="half" idx="1"/>
          </p:nvPr>
        </p:nvSpPr>
        <p:spPr>
          <a:xfrm>
            <a:off x="914400" y="1981200"/>
            <a:ext cx="4038600" cy="4114800"/>
          </a:xfrm>
        </p:spPr>
        <p:txBody>
          <a:bodyPr/>
          <a:lstStyle/>
          <a:p>
            <a:pPr>
              <a:defRPr/>
            </a:pPr>
            <a:r>
              <a:rPr lang="en-US" sz="3600" smtClean="0"/>
              <a:t>Trade Promotions</a:t>
            </a:r>
          </a:p>
          <a:p>
            <a:pPr lvl="1">
              <a:defRPr/>
            </a:pPr>
            <a:r>
              <a:rPr lang="en-US" sz="2800" smtClean="0"/>
              <a:t>Slotting Allowances</a:t>
            </a:r>
          </a:p>
          <a:p>
            <a:pPr lvl="1">
              <a:defRPr/>
            </a:pPr>
            <a:r>
              <a:rPr lang="en-US" sz="2800" smtClean="0"/>
              <a:t>Buying Allowances</a:t>
            </a:r>
          </a:p>
          <a:p>
            <a:pPr lvl="1">
              <a:defRPr/>
            </a:pPr>
            <a:r>
              <a:rPr lang="en-US" sz="2800" smtClean="0"/>
              <a:t>Trade Shows and Conventions</a:t>
            </a:r>
          </a:p>
          <a:p>
            <a:pPr lvl="1">
              <a:defRPr/>
            </a:pPr>
            <a:r>
              <a:rPr lang="en-US" sz="2800" smtClean="0"/>
              <a:t>Sales Incentives</a:t>
            </a:r>
          </a:p>
        </p:txBody>
      </p:sp>
      <p:sp>
        <p:nvSpPr>
          <p:cNvPr id="10244" name="Rectangle 4"/>
          <p:cNvSpPr>
            <a:spLocks noGrp="1" noChangeArrowheads="1"/>
          </p:cNvSpPr>
          <p:nvPr>
            <p:ph type="body" sz="half" idx="2"/>
          </p:nvPr>
        </p:nvSpPr>
        <p:spPr>
          <a:xfrm>
            <a:off x="4953000" y="1981200"/>
            <a:ext cx="4114800" cy="4114800"/>
          </a:xfrm>
        </p:spPr>
        <p:txBody>
          <a:bodyPr/>
          <a:lstStyle/>
          <a:p>
            <a:pPr>
              <a:defRPr/>
            </a:pPr>
            <a:r>
              <a:rPr lang="en-US" sz="3200" b="1" smtClean="0"/>
              <a:t>Consumer Sales Promotions</a:t>
            </a:r>
          </a:p>
          <a:p>
            <a:pPr lvl="1">
              <a:defRPr/>
            </a:pPr>
            <a:r>
              <a:rPr lang="en-US" sz="2800" smtClean="0"/>
              <a:t>Licensing	</a:t>
            </a:r>
          </a:p>
          <a:p>
            <a:pPr lvl="1">
              <a:defRPr/>
            </a:pPr>
            <a:r>
              <a:rPr lang="en-US" sz="2800" smtClean="0"/>
              <a:t>Promotional Tie-Ins</a:t>
            </a:r>
          </a:p>
          <a:p>
            <a:pPr lvl="1">
              <a:defRPr/>
            </a:pPr>
            <a:r>
              <a:rPr lang="en-US" sz="2800" smtClean="0"/>
              <a:t>Visual Merchandising and Displays</a:t>
            </a:r>
          </a:p>
          <a:p>
            <a:pPr lvl="1">
              <a:defRPr/>
            </a:pPr>
            <a:r>
              <a:rPr lang="en-US" sz="2800" smtClean="0"/>
              <a:t>Premiums &amp; Incentives</a:t>
            </a:r>
          </a:p>
          <a:p>
            <a:pPr lvl="1">
              <a:defRPr/>
            </a:pPr>
            <a:r>
              <a:rPr lang="en-US" sz="2800" smtClean="0"/>
              <a:t>Product Samples</a:t>
            </a:r>
          </a:p>
        </p:txBody>
      </p:sp>
      <p:sp>
        <p:nvSpPr>
          <p:cNvPr id="10245" name="Rectangle 5"/>
          <p:cNvSpPr>
            <a:spLocks noChangeArrowheads="1"/>
          </p:cNvSpPr>
          <p:nvPr/>
        </p:nvSpPr>
        <p:spPr bwMode="auto">
          <a:xfrm>
            <a:off x="2438400" y="1371600"/>
            <a:ext cx="4876800" cy="533400"/>
          </a:xfrm>
          <a:prstGeom prst="rect">
            <a:avLst/>
          </a:prstGeom>
          <a:noFill/>
          <a:ln w="12700">
            <a:noFill/>
            <a:miter lim="800000"/>
            <a:headEnd/>
            <a:tailEnd/>
          </a:ln>
          <a:effectLst/>
        </p:spPr>
        <p:txBody>
          <a:bodyPr wrap="none" lIns="90488" tIns="44450" rIns="90488" bIns="44450" anchor="ctr"/>
          <a:lstStyle/>
          <a:p>
            <a:pPr algn="ctr">
              <a:defRPr/>
            </a:pPr>
            <a:r>
              <a:rPr lang="en-US" sz="3200" b="1" u="sng">
                <a:effectLst>
                  <a:outerShdw blurRad="38100" dist="38100" dir="2700000" algn="tl">
                    <a:srgbClr val="000000"/>
                  </a:outerShdw>
                </a:effectLst>
              </a:rPr>
              <a:t>Types of Promotions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anim to="" calcmode="lin" valueType="num">
                                      <p:cBhvr>
                                        <p:cTn id="7" dur="1" fill="hold"/>
                                        <p:tgtEl>
                                          <p:spTgt spid="1024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499"/>
                                          </p:stCondLst>
                                        </p:cTn>
                                        <p:tgtEl>
                                          <p:spTgt spid="10243">
                                            <p:txEl>
                                              <p:pRg st="1" end="1"/>
                                            </p:txEl>
                                          </p:spTgt>
                                        </p:tgtEl>
                                        <p:attrNameLst>
                                          <p:attrName>style.visibility</p:attrName>
                                        </p:attrNameLst>
                                      </p:cBhvr>
                                      <p:to>
                                        <p:strVal val="visible"/>
                                      </p:to>
                                    </p:set>
                                    <p:anim to="" calcmode="lin" valueType="num">
                                      <p:cBhvr>
                                        <p:cTn id="10" dur="1" fill="hold"/>
                                        <p:tgtEl>
                                          <p:spTgt spid="1024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499"/>
                                          </p:stCondLst>
                                        </p:cTn>
                                        <p:tgtEl>
                                          <p:spTgt spid="10243">
                                            <p:txEl>
                                              <p:pRg st="2" end="2"/>
                                            </p:txEl>
                                          </p:spTgt>
                                        </p:tgtEl>
                                        <p:attrNameLst>
                                          <p:attrName>style.visibility</p:attrName>
                                        </p:attrNameLst>
                                      </p:cBhvr>
                                      <p:to>
                                        <p:strVal val="visible"/>
                                      </p:to>
                                    </p:set>
                                    <p:anim to="" calcmode="lin" valueType="num">
                                      <p:cBhvr>
                                        <p:cTn id="13" dur="1" fill="hold"/>
                                        <p:tgtEl>
                                          <p:spTgt spid="1024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499"/>
                                          </p:stCondLst>
                                        </p:cTn>
                                        <p:tgtEl>
                                          <p:spTgt spid="10243">
                                            <p:txEl>
                                              <p:pRg st="3" end="3"/>
                                            </p:txEl>
                                          </p:spTgt>
                                        </p:tgtEl>
                                        <p:attrNameLst>
                                          <p:attrName>style.visibility</p:attrName>
                                        </p:attrNameLst>
                                      </p:cBhvr>
                                      <p:to>
                                        <p:strVal val="visible"/>
                                      </p:to>
                                    </p:set>
                                    <p:anim to="" calcmode="lin" valueType="num">
                                      <p:cBhvr>
                                        <p:cTn id="16" dur="1" fill="hold"/>
                                        <p:tgtEl>
                                          <p:spTgt spid="10243">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499"/>
                                          </p:stCondLst>
                                        </p:cTn>
                                        <p:tgtEl>
                                          <p:spTgt spid="10243">
                                            <p:txEl>
                                              <p:pRg st="4" end="4"/>
                                            </p:txEl>
                                          </p:spTgt>
                                        </p:tgtEl>
                                        <p:attrNameLst>
                                          <p:attrName>style.visibility</p:attrName>
                                        </p:attrNameLst>
                                      </p:cBhvr>
                                      <p:to>
                                        <p:strVal val="visible"/>
                                      </p:to>
                                    </p:set>
                                    <p:anim to="" calcmode="lin" valueType="num">
                                      <p:cBhvr>
                                        <p:cTn id="19" dur="1" fill="hold"/>
                                        <p:tgtEl>
                                          <p:spTgt spid="1024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heme/theme1.xml><?xml version="1.0" encoding="utf-8"?>
<a:theme xmlns:a="http://schemas.openxmlformats.org/drawingml/2006/main" name="embossds">
  <a:themeElements>
    <a:clrScheme name="">
      <a:dk1>
        <a:srgbClr val="000000"/>
      </a:dk1>
      <a:lt1>
        <a:srgbClr val="FFFFFF"/>
      </a:lt1>
      <a:dk2>
        <a:srgbClr val="00DFCA"/>
      </a:dk2>
      <a:lt2>
        <a:srgbClr val="FAFD00"/>
      </a:lt2>
      <a:accent1>
        <a:srgbClr val="FF5008"/>
      </a:accent1>
      <a:accent2>
        <a:srgbClr val="FE9B03"/>
      </a:accent2>
      <a:accent3>
        <a:srgbClr val="AAECE1"/>
      </a:accent3>
      <a:accent4>
        <a:srgbClr val="DADADA"/>
      </a:accent4>
      <a:accent5>
        <a:srgbClr val="FFB3AA"/>
      </a:accent5>
      <a:accent6>
        <a:srgbClr val="E68C02"/>
      </a:accent6>
      <a:hlink>
        <a:srgbClr val="EAEC5E"/>
      </a:hlink>
      <a:folHlink>
        <a:srgbClr val="8CF4EA"/>
      </a:folHlink>
    </a:clrScheme>
    <a:fontScheme name="emboss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mbossd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mbossd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mbossd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mbossd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mbossd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mbossd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mbossd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mbossd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mbossd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mbossd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mbossd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mbossd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c:\msoffice\powerpnt\template\sldshow\embossds.ppt</Template>
  <TotalTime>173</TotalTime>
  <Pages>9</Pages>
  <Words>628</Words>
  <Application>Microsoft PowerPoint 4.0</Application>
  <PresentationFormat>On-screen Show (4:3)</PresentationFormat>
  <Paragraphs>95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Times New Roman</vt:lpstr>
      <vt:lpstr>Arial</vt:lpstr>
      <vt:lpstr>Monotype Sorts</vt:lpstr>
      <vt:lpstr>embossds</vt:lpstr>
      <vt:lpstr>What is Promotion?</vt:lpstr>
      <vt:lpstr>What is promotion?</vt:lpstr>
      <vt:lpstr>Product Promotion</vt:lpstr>
      <vt:lpstr>Institutional Promotion</vt:lpstr>
      <vt:lpstr>Types of Promotion</vt:lpstr>
      <vt:lpstr>Advertising </vt:lpstr>
      <vt:lpstr>Publicity</vt:lpstr>
      <vt:lpstr>Sales Promotion</vt:lpstr>
      <vt:lpstr>Sales Promotion (con’t) </vt:lpstr>
      <vt:lpstr>Personal Selling</vt:lpstr>
      <vt:lpstr>The Concept of the Promotional Mix</vt:lpstr>
      <vt:lpstr>Publicity</vt:lpstr>
      <vt:lpstr>Product Life Cycle</vt:lpstr>
      <vt:lpstr>P.L.C.</vt:lpstr>
      <vt:lpstr>Follow The Leader</vt:lpstr>
      <vt:lpstr>Materialism </vt:lpstr>
      <vt:lpstr>Stereotyping </vt:lpstr>
      <vt:lpstr>Technology in Advertising</vt:lpstr>
      <vt:lpstr>Regulations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Promotion?</dc:title>
  <dc:subject/>
  <dc:creator>Jennifer Cash</dc:creator>
  <cp:keywords/>
  <dc:description/>
  <cp:lastModifiedBy>coreyj.whitacre</cp:lastModifiedBy>
  <cp:revision>29</cp:revision>
  <cp:lastPrinted>1601-01-01T00:00:00Z</cp:lastPrinted>
  <dcterms:created xsi:type="dcterms:W3CDTF">1998-05-09T00:55:46Z</dcterms:created>
  <dcterms:modified xsi:type="dcterms:W3CDTF">2013-03-18T14:52:04Z</dcterms:modified>
</cp:coreProperties>
</file>