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4" autoAdjust="0"/>
    <p:restoredTop sz="94609" autoAdjust="0"/>
  </p:normalViewPr>
  <p:slideViewPr>
    <p:cSldViewPr>
      <p:cViewPr>
        <p:scale>
          <a:sx n="94" d="100"/>
          <a:sy n="94" d="100"/>
        </p:scale>
        <p:origin x="-696" y="-96"/>
      </p:cViewPr>
      <p:guideLst>
        <p:guide orient="horz" pos="2160"/>
        <p:guide pos="2880"/>
      </p:guideLst>
    </p:cSldViewPr>
  </p:slideViewPr>
  <p:outlineViewPr>
    <p:cViewPr>
      <p:scale>
        <a:sx n="33" d="100"/>
        <a:sy n="33" d="100"/>
      </p:scale>
      <p:origin x="0" y="1923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B907871-4B9A-48B5-B9A3-CD76FB1924AA}" type="datetimeFigureOut">
              <a:rPr lang="en-US" smtClean="0"/>
              <a:pPr/>
              <a:t>3/28/2013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F647653-3C50-4FA0-BBC8-08A5A5D60DA1}" type="slidenum">
              <a:rPr lang="en-US" smtClean="0"/>
              <a:pPr/>
              <a:t>‹#›</a:t>
            </a:fld>
            <a:endParaRPr lang="en-US"/>
          </a:p>
        </p:txBody>
      </p:sp>
    </p:spTree>
    <p:extLst>
      <p:ext uri="{BB962C8B-B14F-4D97-AF65-F5344CB8AC3E}">
        <p14:creationId xmlns:p14="http://schemas.microsoft.com/office/powerpoint/2010/main" xmlns="" val="13147614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89DEC96-0008-4ADD-9898-4C9C17E4F88A}" type="datetimeFigureOut">
              <a:rPr lang="en-US" smtClean="0"/>
              <a:pPr/>
              <a:t>3/28/2013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22EE9E2-A156-47C3-B806-CBC720C8076A}"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DEC96-0008-4ADD-9898-4C9C17E4F88A}"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EE9E2-A156-47C3-B806-CBC720C807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DEC96-0008-4ADD-9898-4C9C17E4F88A}"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EE9E2-A156-47C3-B806-CBC720C807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9DEC96-0008-4ADD-9898-4C9C17E4F88A}"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EE9E2-A156-47C3-B806-CBC720C807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9DEC96-0008-4ADD-9898-4C9C17E4F88A}"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EE9E2-A156-47C3-B806-CBC720C807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DEC96-0008-4ADD-9898-4C9C17E4F88A}" type="datetimeFigureOut">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EE9E2-A156-47C3-B806-CBC720C8076A}"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9DEC96-0008-4ADD-9898-4C9C17E4F88A}" type="datetimeFigureOut">
              <a:rPr lang="en-US" smtClean="0"/>
              <a:pPr/>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EE9E2-A156-47C3-B806-CBC720C807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9DEC96-0008-4ADD-9898-4C9C17E4F88A}" type="datetimeFigureOut">
              <a:rPr lang="en-US" smtClean="0"/>
              <a:pPr/>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EE9E2-A156-47C3-B806-CBC720C807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DEC96-0008-4ADD-9898-4C9C17E4F88A}" type="datetimeFigureOut">
              <a:rPr lang="en-US" smtClean="0"/>
              <a:pPr/>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EE9E2-A156-47C3-B806-CBC720C807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89DEC96-0008-4ADD-9898-4C9C17E4F88A}" type="datetimeFigureOut">
              <a:rPr lang="en-US" smtClean="0"/>
              <a:pPr/>
              <a:t>3/28/2013</a:t>
            </a:fld>
            <a:endParaRPr lang="en-US"/>
          </a:p>
        </p:txBody>
      </p:sp>
      <p:sp>
        <p:nvSpPr>
          <p:cNvPr id="7" name="Slide Number Placeholder 6"/>
          <p:cNvSpPr>
            <a:spLocks noGrp="1"/>
          </p:cNvSpPr>
          <p:nvPr>
            <p:ph type="sldNum" sz="quarter" idx="12"/>
          </p:nvPr>
        </p:nvSpPr>
        <p:spPr/>
        <p:txBody>
          <a:bodyPr/>
          <a:lstStyle/>
          <a:p>
            <a:fld id="{A22EE9E2-A156-47C3-B806-CBC720C8076A}"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DEC96-0008-4ADD-9898-4C9C17E4F88A}" type="datetimeFigureOut">
              <a:rPr lang="en-US" smtClean="0"/>
              <a:pPr/>
              <a:t>3/28/2013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22EE9E2-A156-47C3-B806-CBC720C807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89DEC96-0008-4ADD-9898-4C9C17E4F88A}" type="datetimeFigureOut">
              <a:rPr lang="en-US" smtClean="0"/>
              <a:pPr/>
              <a:t>3/28/2013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22EE9E2-A156-47C3-B806-CBC720C807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Marketing 4.02</a:t>
            </a:r>
            <a:endParaRPr lang="en-US" dirty="0"/>
          </a:p>
        </p:txBody>
      </p:sp>
      <p:sp>
        <p:nvSpPr>
          <p:cNvPr id="3" name="Subtitle 2"/>
          <p:cNvSpPr>
            <a:spLocks noGrp="1"/>
          </p:cNvSpPr>
          <p:nvPr>
            <p:ph type="subTitle" idx="1"/>
          </p:nvPr>
        </p:nvSpPr>
        <p:spPr/>
        <p:txBody>
          <a:bodyPr/>
          <a:lstStyle/>
          <a:p>
            <a:r>
              <a:rPr lang="en-US" dirty="0" smtClean="0"/>
              <a:t>Understand promotional channels used to communicate with targeted audiences.</a:t>
            </a:r>
            <a:endParaRPr lang="en-US" dirty="0"/>
          </a:p>
        </p:txBody>
      </p:sp>
    </p:spTree>
    <p:extLst>
      <p:ext uri="{BB962C8B-B14F-4D97-AF65-F5344CB8AC3E}">
        <p14:creationId xmlns:p14="http://schemas.microsoft.com/office/powerpoint/2010/main" xmlns="" val="1439702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72200" y="762000"/>
            <a:ext cx="2521009"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6"/>
          <p:cNvSpPr>
            <a:spLocks noGrp="1"/>
          </p:cNvSpPr>
          <p:nvPr>
            <p:ph type="title"/>
          </p:nvPr>
        </p:nvSpPr>
        <p:spPr>
          <a:xfrm>
            <a:off x="609600" y="990600"/>
            <a:ext cx="7024744" cy="1143000"/>
          </a:xfrm>
        </p:spPr>
        <p:txBody>
          <a:bodyPr/>
          <a:lstStyle/>
          <a:p>
            <a:r>
              <a:rPr lang="en-US" dirty="0" smtClean="0"/>
              <a:t>Direct-mail advertising</a:t>
            </a:r>
            <a:endParaRPr lang="en-US" dirty="0"/>
          </a:p>
        </p:txBody>
      </p:sp>
      <p:sp>
        <p:nvSpPr>
          <p:cNvPr id="8" name="Content Placeholder 7"/>
          <p:cNvSpPr>
            <a:spLocks noGrp="1"/>
          </p:cNvSpPr>
          <p:nvPr>
            <p:ph idx="1"/>
          </p:nvPr>
        </p:nvSpPr>
        <p:spPr>
          <a:xfrm>
            <a:off x="685800" y="2209800"/>
            <a:ext cx="7696200" cy="4191000"/>
          </a:xfrm>
        </p:spPr>
        <p:txBody>
          <a:bodyPr>
            <a:normAutofit fontScale="77500" lnSpcReduction="20000"/>
          </a:bodyPr>
          <a:lstStyle/>
          <a:p>
            <a:r>
              <a:rPr lang="en-US" b="1" dirty="0"/>
              <a:t>Printed </a:t>
            </a:r>
            <a:r>
              <a:rPr lang="en-US" b="1" dirty="0" smtClean="0"/>
              <a:t>mail</a:t>
            </a:r>
          </a:p>
          <a:p>
            <a:pPr lvl="1"/>
            <a:r>
              <a:rPr lang="en-US" dirty="0"/>
              <a:t>S</a:t>
            </a:r>
            <a:r>
              <a:rPr lang="en-US" dirty="0" smtClean="0"/>
              <a:t>mall </a:t>
            </a:r>
            <a:r>
              <a:rPr lang="en-US" dirty="0"/>
              <a:t>businesses </a:t>
            </a:r>
            <a:r>
              <a:rPr lang="en-US" dirty="0" smtClean="0"/>
              <a:t>have found </a:t>
            </a:r>
            <a:r>
              <a:rPr lang="en-US" dirty="0"/>
              <a:t>that printed mail is </a:t>
            </a:r>
            <a:endParaRPr lang="en-US" dirty="0" smtClean="0"/>
          </a:p>
          <a:p>
            <a:pPr marL="365760" lvl="1" indent="0">
              <a:buNone/>
            </a:pPr>
            <a:r>
              <a:rPr lang="en-US" dirty="0"/>
              <a:t> </a:t>
            </a:r>
            <a:r>
              <a:rPr lang="en-US" dirty="0" smtClean="0"/>
              <a:t>   good </a:t>
            </a:r>
            <a:r>
              <a:rPr lang="en-US" dirty="0"/>
              <a:t>for </a:t>
            </a:r>
            <a:r>
              <a:rPr lang="en-US" dirty="0" smtClean="0"/>
              <a:t>advertising</a:t>
            </a:r>
          </a:p>
          <a:p>
            <a:pPr lvl="1"/>
            <a:r>
              <a:rPr lang="en-US" dirty="0" smtClean="0"/>
              <a:t>It’s </a:t>
            </a:r>
            <a:r>
              <a:rPr lang="en-US" dirty="0"/>
              <a:t>relatively </a:t>
            </a:r>
            <a:r>
              <a:rPr lang="en-US" dirty="0" smtClean="0"/>
              <a:t>inexpensive</a:t>
            </a:r>
          </a:p>
          <a:p>
            <a:pPr lvl="1"/>
            <a:r>
              <a:rPr lang="en-US" dirty="0" smtClean="0"/>
              <a:t>People may throw the ad </a:t>
            </a:r>
            <a:r>
              <a:rPr lang="en-US" dirty="0"/>
              <a:t>away </a:t>
            </a:r>
            <a:r>
              <a:rPr lang="en-US" dirty="0" smtClean="0"/>
              <a:t>with the </a:t>
            </a:r>
            <a:r>
              <a:rPr lang="en-US" dirty="0"/>
              <a:t>junk </a:t>
            </a:r>
            <a:r>
              <a:rPr lang="en-US" dirty="0" smtClean="0"/>
              <a:t>mail</a:t>
            </a:r>
          </a:p>
          <a:p>
            <a:pPr lvl="1"/>
            <a:r>
              <a:rPr lang="en-US" dirty="0" smtClean="0"/>
              <a:t>Must send to the </a:t>
            </a:r>
            <a:r>
              <a:rPr lang="en-US" dirty="0"/>
              <a:t>right </a:t>
            </a:r>
            <a:r>
              <a:rPr lang="en-US" dirty="0" smtClean="0"/>
              <a:t>people</a:t>
            </a:r>
            <a:endParaRPr lang="en-US" dirty="0"/>
          </a:p>
          <a:p>
            <a:pPr lvl="2"/>
            <a:r>
              <a:rPr lang="en-US" dirty="0" smtClean="0"/>
              <a:t>Ex:  Want home</a:t>
            </a:r>
            <a:r>
              <a:rPr lang="en-US" dirty="0"/>
              <a:t> </a:t>
            </a:r>
            <a:r>
              <a:rPr lang="en-US" dirty="0" smtClean="0"/>
              <a:t>repair  </a:t>
            </a:r>
            <a:r>
              <a:rPr lang="en-US" dirty="0"/>
              <a:t>company </a:t>
            </a:r>
            <a:r>
              <a:rPr lang="en-US" dirty="0" smtClean="0"/>
              <a:t>advertisements to go to home owners, not apartment renters</a:t>
            </a:r>
            <a:endParaRPr lang="en-US" dirty="0"/>
          </a:p>
          <a:p>
            <a:r>
              <a:rPr lang="en-US" b="1" dirty="0"/>
              <a:t>Electronic </a:t>
            </a:r>
            <a:r>
              <a:rPr lang="en-US" b="1" dirty="0" smtClean="0"/>
              <a:t>mail</a:t>
            </a:r>
            <a:endParaRPr lang="en-US" b="1" dirty="0"/>
          </a:p>
          <a:p>
            <a:pPr lvl="1"/>
            <a:r>
              <a:rPr lang="en-US" dirty="0" smtClean="0"/>
              <a:t>Delivered </a:t>
            </a:r>
            <a:r>
              <a:rPr lang="en-US" dirty="0"/>
              <a:t>over computer networks to an e-mail </a:t>
            </a:r>
            <a:r>
              <a:rPr lang="en-US" dirty="0" smtClean="0"/>
              <a:t>address</a:t>
            </a:r>
          </a:p>
          <a:p>
            <a:pPr lvl="1"/>
            <a:r>
              <a:rPr lang="en-US" dirty="0" smtClean="0"/>
              <a:t>Electronic-mail </a:t>
            </a:r>
            <a:r>
              <a:rPr lang="en-US" dirty="0"/>
              <a:t>advertising is </a:t>
            </a:r>
            <a:r>
              <a:rPr lang="en-US" dirty="0" smtClean="0"/>
              <a:t>popular with businesses </a:t>
            </a:r>
            <a:r>
              <a:rPr lang="en-US" dirty="0"/>
              <a:t>because it’s quick, easy, and inexpensive. </a:t>
            </a:r>
          </a:p>
          <a:p>
            <a:pPr lvl="1"/>
            <a:r>
              <a:rPr lang="en-US" dirty="0" smtClean="0"/>
              <a:t>The e-mail </a:t>
            </a:r>
            <a:r>
              <a:rPr lang="en-US" dirty="0"/>
              <a:t>could </a:t>
            </a:r>
            <a:r>
              <a:rPr lang="en-US" dirty="0" smtClean="0"/>
              <a:t>be routed to a </a:t>
            </a:r>
            <a:r>
              <a:rPr lang="en-US" b="1" dirty="0" smtClean="0"/>
              <a:t>spam </a:t>
            </a:r>
            <a:r>
              <a:rPr lang="en-US" dirty="0"/>
              <a:t>folder </a:t>
            </a:r>
            <a:r>
              <a:rPr lang="en-US" dirty="0" smtClean="0"/>
              <a:t> </a:t>
            </a:r>
          </a:p>
          <a:p>
            <a:pPr lvl="1"/>
            <a:r>
              <a:rPr lang="en-US" dirty="0" smtClean="0"/>
              <a:t>Have customers </a:t>
            </a:r>
            <a:r>
              <a:rPr lang="en-US" dirty="0"/>
              <a:t>to sign up </a:t>
            </a:r>
            <a:r>
              <a:rPr lang="en-US" dirty="0" smtClean="0"/>
              <a:t>to receive </a:t>
            </a:r>
            <a:r>
              <a:rPr lang="en-US" dirty="0"/>
              <a:t>your electronic newsletters and </a:t>
            </a:r>
            <a:r>
              <a:rPr lang="en-US" dirty="0" smtClean="0"/>
              <a:t>advertisements, guaranteeing permission </a:t>
            </a:r>
            <a:r>
              <a:rPr lang="en-US" dirty="0"/>
              <a:t>to send e-mails to </a:t>
            </a:r>
            <a:r>
              <a:rPr lang="en-US" dirty="0" smtClean="0"/>
              <a:t>them (aka opt-in marketing)</a:t>
            </a:r>
            <a:endParaRPr lang="en-US" dirty="0"/>
          </a:p>
        </p:txBody>
      </p:sp>
    </p:spTree>
    <p:extLst>
      <p:ext uri="{BB962C8B-B14F-4D97-AF65-F5344CB8AC3E}">
        <p14:creationId xmlns:p14="http://schemas.microsoft.com/office/powerpoint/2010/main" xmlns="" val="1674930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990600"/>
            <a:ext cx="5105400" cy="1143000"/>
          </a:xfrm>
        </p:spPr>
        <p:txBody>
          <a:bodyPr/>
          <a:lstStyle/>
          <a:p>
            <a:r>
              <a:rPr lang="en-US" dirty="0" smtClean="0"/>
              <a:t>Web advertising</a:t>
            </a:r>
            <a:endParaRPr lang="en-US" dirty="0"/>
          </a:p>
        </p:txBody>
      </p:sp>
      <p:sp>
        <p:nvSpPr>
          <p:cNvPr id="3" name="Content Placeholder 2"/>
          <p:cNvSpPr>
            <a:spLocks noGrp="1"/>
          </p:cNvSpPr>
          <p:nvPr>
            <p:ph idx="1"/>
          </p:nvPr>
        </p:nvSpPr>
        <p:spPr>
          <a:xfrm>
            <a:off x="1043492" y="2362200"/>
            <a:ext cx="7414708" cy="4267200"/>
          </a:xfrm>
        </p:spPr>
        <p:txBody>
          <a:bodyPr>
            <a:normAutofit fontScale="77500" lnSpcReduction="20000"/>
          </a:bodyPr>
          <a:lstStyle/>
          <a:p>
            <a:r>
              <a:rPr lang="en-US" dirty="0" smtClean="0"/>
              <a:t>The web </a:t>
            </a:r>
            <a:r>
              <a:rPr lang="en-US" dirty="0"/>
              <a:t>has become the fastest growing media outlet. </a:t>
            </a:r>
            <a:endParaRPr lang="en-US" dirty="0" smtClean="0"/>
          </a:p>
          <a:p>
            <a:r>
              <a:rPr lang="en-US" dirty="0" smtClean="0"/>
              <a:t>Can target </a:t>
            </a:r>
            <a:r>
              <a:rPr lang="en-US" dirty="0"/>
              <a:t>a very specific </a:t>
            </a:r>
            <a:r>
              <a:rPr lang="en-US" dirty="0" smtClean="0"/>
              <a:t>audience</a:t>
            </a:r>
          </a:p>
          <a:p>
            <a:r>
              <a:rPr lang="en-US" dirty="0" smtClean="0"/>
              <a:t>Can track </a:t>
            </a:r>
            <a:r>
              <a:rPr lang="en-US" dirty="0"/>
              <a:t>user </a:t>
            </a:r>
            <a:r>
              <a:rPr lang="en-US" dirty="0" smtClean="0"/>
              <a:t>response (find </a:t>
            </a:r>
            <a:r>
              <a:rPr lang="en-US" dirty="0"/>
              <a:t>out who is responding to your ads online</a:t>
            </a:r>
            <a:r>
              <a:rPr lang="en-US" dirty="0" smtClean="0"/>
              <a:t>).</a:t>
            </a:r>
          </a:p>
          <a:p>
            <a:r>
              <a:rPr lang="en-US" dirty="0" smtClean="0"/>
              <a:t>Allows the building of brand </a:t>
            </a:r>
            <a:r>
              <a:rPr lang="en-US" dirty="0"/>
              <a:t>awareness </a:t>
            </a:r>
            <a:endParaRPr lang="en-US" dirty="0" smtClean="0"/>
          </a:p>
          <a:p>
            <a:r>
              <a:rPr lang="en-US" dirty="0" smtClean="0"/>
              <a:t>Allows extension of advertising to reach beyond local </a:t>
            </a:r>
            <a:r>
              <a:rPr lang="en-US" dirty="0"/>
              <a:t>market. </a:t>
            </a:r>
            <a:endParaRPr lang="en-US" dirty="0" smtClean="0"/>
          </a:p>
          <a:p>
            <a:r>
              <a:rPr lang="en-US" dirty="0" smtClean="0"/>
              <a:t>To </a:t>
            </a:r>
            <a:r>
              <a:rPr lang="en-US" dirty="0"/>
              <a:t>advertise online, </a:t>
            </a:r>
            <a:r>
              <a:rPr lang="en-US" dirty="0" smtClean="0"/>
              <a:t>create </a:t>
            </a:r>
            <a:r>
              <a:rPr lang="en-US" dirty="0"/>
              <a:t>a company </a:t>
            </a:r>
            <a:r>
              <a:rPr lang="en-US" dirty="0" smtClean="0"/>
              <a:t>web site </a:t>
            </a:r>
            <a:r>
              <a:rPr lang="en-US" dirty="0"/>
              <a:t>where consumers could learn about </a:t>
            </a:r>
            <a:r>
              <a:rPr lang="en-US" dirty="0" smtClean="0"/>
              <a:t>the business</a:t>
            </a:r>
            <a:r>
              <a:rPr lang="en-US" dirty="0"/>
              <a:t>, </a:t>
            </a:r>
            <a:r>
              <a:rPr lang="en-US" dirty="0" smtClean="0"/>
              <a:t>find contact </a:t>
            </a:r>
            <a:r>
              <a:rPr lang="en-US" dirty="0"/>
              <a:t>information and locations, and place orders online. </a:t>
            </a:r>
            <a:endParaRPr lang="en-US" dirty="0" smtClean="0"/>
          </a:p>
          <a:p>
            <a:r>
              <a:rPr lang="en-US" dirty="0" smtClean="0"/>
              <a:t>Can place </a:t>
            </a:r>
            <a:r>
              <a:rPr lang="en-US" dirty="0"/>
              <a:t>business ads on other people’s web sites or on a </a:t>
            </a:r>
            <a:r>
              <a:rPr lang="en-US" b="1" dirty="0" smtClean="0"/>
              <a:t>portal </a:t>
            </a:r>
            <a:r>
              <a:rPr lang="en-US" dirty="0" smtClean="0"/>
              <a:t>such </a:t>
            </a:r>
            <a:r>
              <a:rPr lang="en-US" dirty="0"/>
              <a:t>as Google or AOL—popular starting points for surfing the Web</a:t>
            </a:r>
            <a:r>
              <a:rPr lang="en-US" dirty="0" smtClean="0"/>
              <a:t>.</a:t>
            </a:r>
          </a:p>
          <a:p>
            <a:pPr lvl="1"/>
            <a:r>
              <a:rPr lang="en-US" dirty="0" smtClean="0"/>
              <a:t>When your online ad is clicked, people </a:t>
            </a:r>
            <a:r>
              <a:rPr lang="en-US" dirty="0"/>
              <a:t>would be directed to your </a:t>
            </a:r>
            <a:r>
              <a:rPr lang="en-US" dirty="0" smtClean="0"/>
              <a:t>web site</a:t>
            </a:r>
            <a:r>
              <a:rPr lang="en-US" dirty="0"/>
              <a:t>, where they might become your latest customers.</a:t>
            </a:r>
          </a:p>
        </p:txBody>
      </p:sp>
    </p:spTree>
    <p:extLst>
      <p:ext uri="{BB962C8B-B14F-4D97-AF65-F5344CB8AC3E}">
        <p14:creationId xmlns:p14="http://schemas.microsoft.com/office/powerpoint/2010/main" xmlns="" val="373698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609600"/>
            <a:ext cx="3048000" cy="1711865"/>
          </a:xfrm>
        </p:spPr>
        <p:txBody>
          <a:bodyPr>
            <a:normAutofit fontScale="90000"/>
          </a:bodyPr>
          <a:lstStyle/>
          <a:p>
            <a:pPr algn="ctr"/>
            <a:r>
              <a:rPr lang="en-US" dirty="0" smtClean="0"/>
              <a:t>Types of </a:t>
            </a:r>
            <a:br>
              <a:rPr lang="en-US" dirty="0" smtClean="0"/>
            </a:br>
            <a:r>
              <a:rPr lang="en-US" dirty="0" smtClean="0"/>
              <a:t>out-of-home media</a:t>
            </a:r>
            <a:endParaRPr lang="en-US" dirty="0"/>
          </a:p>
        </p:txBody>
      </p:sp>
      <p:sp>
        <p:nvSpPr>
          <p:cNvPr id="3" name="Content Placeholder 2"/>
          <p:cNvSpPr>
            <a:spLocks noGrp="1"/>
          </p:cNvSpPr>
          <p:nvPr>
            <p:ph idx="1"/>
          </p:nvPr>
        </p:nvSpPr>
        <p:spPr>
          <a:xfrm>
            <a:off x="533400" y="2323652"/>
            <a:ext cx="8153400" cy="4534348"/>
          </a:xfrm>
        </p:spPr>
        <p:txBody>
          <a:bodyPr>
            <a:normAutofit fontScale="92500" lnSpcReduction="20000"/>
          </a:bodyPr>
          <a:lstStyle/>
          <a:p>
            <a:r>
              <a:rPr lang="en-US" dirty="0" smtClean="0"/>
              <a:t>Billboards are </a:t>
            </a:r>
            <a:r>
              <a:rPr lang="en-US" dirty="0"/>
              <a:t>panels or boards </a:t>
            </a:r>
            <a:r>
              <a:rPr lang="en-US" dirty="0" smtClean="0"/>
              <a:t>to which </a:t>
            </a:r>
          </a:p>
          <a:p>
            <a:pPr marL="68580" indent="0">
              <a:buNone/>
            </a:pPr>
            <a:r>
              <a:rPr lang="en-US" dirty="0"/>
              <a:t> </a:t>
            </a:r>
            <a:r>
              <a:rPr lang="en-US" dirty="0" smtClean="0"/>
              <a:t>  advertising </a:t>
            </a:r>
            <a:r>
              <a:rPr lang="en-US" dirty="0"/>
              <a:t>posters </a:t>
            </a:r>
            <a:r>
              <a:rPr lang="en-US" dirty="0" smtClean="0"/>
              <a:t>are adhered. </a:t>
            </a:r>
          </a:p>
          <a:p>
            <a:r>
              <a:rPr lang="en-US" dirty="0" smtClean="0"/>
              <a:t>Side of building paintings, often </a:t>
            </a:r>
            <a:r>
              <a:rPr lang="en-US" dirty="0"/>
              <a:t>in downtown business districts. </a:t>
            </a:r>
            <a:endParaRPr lang="en-US" dirty="0" smtClean="0"/>
          </a:p>
          <a:p>
            <a:pPr lvl="1"/>
            <a:r>
              <a:rPr lang="en-US" dirty="0" smtClean="0"/>
              <a:t>These are </a:t>
            </a:r>
            <a:r>
              <a:rPr lang="en-US" dirty="0" err="1" smtClean="0"/>
              <a:t>largescale</a:t>
            </a:r>
            <a:r>
              <a:rPr lang="en-US" dirty="0" smtClean="0"/>
              <a:t>—several </a:t>
            </a:r>
            <a:r>
              <a:rPr lang="en-US" dirty="0"/>
              <a:t>stories tall—and designed for long-term </a:t>
            </a:r>
            <a:r>
              <a:rPr lang="en-US" dirty="0" smtClean="0"/>
              <a:t>use.</a:t>
            </a:r>
            <a:endParaRPr lang="en-US" dirty="0"/>
          </a:p>
          <a:p>
            <a:r>
              <a:rPr lang="en-US" dirty="0" smtClean="0"/>
              <a:t>Spectaculars, large</a:t>
            </a:r>
            <a:r>
              <a:rPr lang="en-US" dirty="0"/>
              <a:t>, elaborate electrical </a:t>
            </a:r>
            <a:r>
              <a:rPr lang="en-US" dirty="0" smtClean="0"/>
              <a:t>signs</a:t>
            </a:r>
            <a:endParaRPr lang="en-US" dirty="0"/>
          </a:p>
          <a:p>
            <a:r>
              <a:rPr lang="en-US" dirty="0" smtClean="0"/>
              <a:t>Transit posters which cover buses and bus shelters </a:t>
            </a:r>
            <a:endParaRPr lang="en-US" dirty="0"/>
          </a:p>
          <a:p>
            <a:r>
              <a:rPr lang="en-US" dirty="0" smtClean="0"/>
              <a:t>Indoor billboards which cover  subways </a:t>
            </a:r>
            <a:r>
              <a:rPr lang="en-US" dirty="0"/>
              <a:t>and office </a:t>
            </a:r>
            <a:r>
              <a:rPr lang="en-US" dirty="0" smtClean="0"/>
              <a:t>buildings</a:t>
            </a:r>
            <a:endParaRPr lang="en-US" dirty="0"/>
          </a:p>
          <a:p>
            <a:r>
              <a:rPr lang="en-US" dirty="0" smtClean="0"/>
              <a:t>Human </a:t>
            </a:r>
            <a:r>
              <a:rPr lang="en-US" dirty="0" err="1"/>
              <a:t>directionals</a:t>
            </a:r>
            <a:r>
              <a:rPr lang="en-US" dirty="0"/>
              <a:t>, people wearing </a:t>
            </a:r>
            <a:r>
              <a:rPr lang="en-US" dirty="0" smtClean="0"/>
              <a:t>or holding </a:t>
            </a:r>
            <a:r>
              <a:rPr lang="en-US" dirty="0"/>
              <a:t>signs to advertise a business or </a:t>
            </a:r>
            <a:r>
              <a:rPr lang="en-US" dirty="0" smtClean="0"/>
              <a:t>product</a:t>
            </a:r>
          </a:p>
          <a:p>
            <a:r>
              <a:rPr lang="en-US" dirty="0" smtClean="0"/>
              <a:t>Sky ads--blimps</a:t>
            </a:r>
            <a:r>
              <a:rPr lang="en-US" dirty="0"/>
              <a:t>, hot air balloons, and </a:t>
            </a:r>
            <a:r>
              <a:rPr lang="en-US" dirty="0" smtClean="0"/>
              <a:t>airplanes carrying banners.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53200" y="762000"/>
            <a:ext cx="1808018"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379941"/>
            <a:ext cx="2362200" cy="1381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2995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1143000"/>
          </a:xfrm>
        </p:spPr>
        <p:txBody>
          <a:bodyPr>
            <a:normAutofit fontScale="90000"/>
          </a:bodyPr>
          <a:lstStyle/>
          <a:p>
            <a:r>
              <a:rPr lang="en-US" dirty="0" smtClean="0"/>
              <a:t>Describe Specialty advertising</a:t>
            </a:r>
            <a:endParaRPr lang="en-US" dirty="0"/>
          </a:p>
        </p:txBody>
      </p:sp>
      <p:sp>
        <p:nvSpPr>
          <p:cNvPr id="3" name="Content Placeholder 2"/>
          <p:cNvSpPr>
            <a:spLocks noGrp="1"/>
          </p:cNvSpPr>
          <p:nvPr>
            <p:ph idx="1"/>
          </p:nvPr>
        </p:nvSpPr>
        <p:spPr>
          <a:xfrm>
            <a:off x="1043492" y="1981200"/>
            <a:ext cx="6777317" cy="3508977"/>
          </a:xfrm>
        </p:spPr>
        <p:txBody>
          <a:bodyPr/>
          <a:lstStyle/>
          <a:p>
            <a:r>
              <a:rPr lang="en-US" dirty="0" smtClean="0"/>
              <a:t>Reminds </a:t>
            </a:r>
            <a:r>
              <a:rPr lang="en-US" dirty="0"/>
              <a:t>people about your business. </a:t>
            </a:r>
            <a:endParaRPr lang="en-US" dirty="0" smtClean="0"/>
          </a:p>
          <a:p>
            <a:r>
              <a:rPr lang="en-US" dirty="0" smtClean="0"/>
              <a:t>Must meet three </a:t>
            </a:r>
            <a:r>
              <a:rPr lang="en-US" dirty="0"/>
              <a:t>criteria to qualify</a:t>
            </a:r>
          </a:p>
          <a:p>
            <a:pPr lvl="1"/>
            <a:r>
              <a:rPr lang="en-US" dirty="0" smtClean="0"/>
              <a:t>Must </a:t>
            </a:r>
            <a:r>
              <a:rPr lang="en-US" dirty="0"/>
              <a:t>have </a:t>
            </a:r>
            <a:r>
              <a:rPr lang="en-US" dirty="0" smtClean="0"/>
              <a:t>business’s </a:t>
            </a:r>
            <a:r>
              <a:rPr lang="en-US" dirty="0"/>
              <a:t>name or logo </a:t>
            </a:r>
            <a:endParaRPr lang="en-US" dirty="0" smtClean="0"/>
          </a:p>
          <a:p>
            <a:pPr lvl="1"/>
            <a:r>
              <a:rPr lang="en-US" dirty="0" smtClean="0"/>
              <a:t>Must </a:t>
            </a:r>
            <a:r>
              <a:rPr lang="en-US" dirty="0"/>
              <a:t>be a useful </a:t>
            </a:r>
            <a:r>
              <a:rPr lang="en-US" dirty="0" smtClean="0"/>
              <a:t>item (pen, hat, bag)</a:t>
            </a:r>
            <a:endParaRPr lang="en-US" dirty="0"/>
          </a:p>
          <a:p>
            <a:pPr lvl="1"/>
            <a:r>
              <a:rPr lang="en-US" dirty="0" smtClean="0"/>
              <a:t>Must </a:t>
            </a:r>
            <a:r>
              <a:rPr lang="en-US" dirty="0"/>
              <a:t>be given </a:t>
            </a:r>
            <a:r>
              <a:rPr lang="en-US" dirty="0" smtClean="0"/>
              <a:t>away</a:t>
            </a:r>
            <a:endParaRPr lang="en-US" dirty="0"/>
          </a:p>
        </p:txBody>
      </p:sp>
    </p:spTree>
    <p:extLst>
      <p:ext uri="{BB962C8B-B14F-4D97-AF65-F5344CB8AC3E}">
        <p14:creationId xmlns:p14="http://schemas.microsoft.com/office/powerpoint/2010/main" xmlns="" val="1102642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lstStyle/>
          <a:p>
            <a:r>
              <a:rPr lang="en-US" dirty="0" smtClean="0"/>
              <a:t>Use of directory advertising</a:t>
            </a:r>
            <a:endParaRPr lang="en-US" dirty="0"/>
          </a:p>
        </p:txBody>
      </p:sp>
      <p:sp>
        <p:nvSpPr>
          <p:cNvPr id="3" name="Content Placeholder 2"/>
          <p:cNvSpPr>
            <a:spLocks noGrp="1"/>
          </p:cNvSpPr>
          <p:nvPr>
            <p:ph idx="1"/>
          </p:nvPr>
        </p:nvSpPr>
        <p:spPr>
          <a:xfrm>
            <a:off x="1066800" y="1828800"/>
            <a:ext cx="7186108" cy="3508977"/>
          </a:xfrm>
        </p:spPr>
        <p:txBody>
          <a:bodyPr>
            <a:normAutofit/>
          </a:bodyPr>
          <a:lstStyle/>
          <a:p>
            <a:r>
              <a:rPr lang="en-US" dirty="0" smtClean="0"/>
              <a:t>Informs </a:t>
            </a:r>
            <a:r>
              <a:rPr lang="en-US" dirty="0"/>
              <a:t>people about how to contact a particular business, often with a telephone number, street </a:t>
            </a:r>
            <a:r>
              <a:rPr lang="en-US" dirty="0" smtClean="0"/>
              <a:t>address, or </a:t>
            </a:r>
            <a:r>
              <a:rPr lang="en-US" dirty="0"/>
              <a:t>Web </a:t>
            </a:r>
            <a:r>
              <a:rPr lang="en-US" dirty="0" smtClean="0"/>
              <a:t>address.</a:t>
            </a:r>
          </a:p>
          <a:p>
            <a:r>
              <a:rPr lang="en-US" dirty="0" smtClean="0"/>
              <a:t>Yellow </a:t>
            </a:r>
            <a:r>
              <a:rPr lang="en-US" dirty="0"/>
              <a:t>Pages target a </a:t>
            </a:r>
            <a:r>
              <a:rPr lang="en-US" dirty="0" smtClean="0"/>
              <a:t>specific geographic area</a:t>
            </a:r>
          </a:p>
          <a:p>
            <a:r>
              <a:rPr lang="en-US" dirty="0" smtClean="0"/>
              <a:t>Other directories target </a:t>
            </a:r>
            <a:r>
              <a:rPr lang="en-US" dirty="0"/>
              <a:t>a specific group of </a:t>
            </a:r>
            <a:r>
              <a:rPr lang="en-US" dirty="0" smtClean="0"/>
              <a:t>people (ex:  college students or church members.)</a:t>
            </a:r>
            <a:endParaRPr lang="en-US" dirty="0"/>
          </a:p>
        </p:txBody>
      </p:sp>
    </p:spTree>
    <p:extLst>
      <p:ext uri="{BB962C8B-B14F-4D97-AF65-F5344CB8AC3E}">
        <p14:creationId xmlns:p14="http://schemas.microsoft.com/office/powerpoint/2010/main" xmlns="" val="2399549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567110" cy="801136"/>
          </a:xfrm>
        </p:spPr>
        <p:txBody>
          <a:bodyPr>
            <a:normAutofit fontScale="90000"/>
          </a:bodyPr>
          <a:lstStyle/>
          <a:p>
            <a:r>
              <a:rPr lang="en-US" dirty="0" smtClean="0"/>
              <a:t>Use of movie theater advertising</a:t>
            </a:r>
            <a:endParaRPr lang="en-US" dirty="0"/>
          </a:p>
        </p:txBody>
      </p:sp>
      <p:sp>
        <p:nvSpPr>
          <p:cNvPr id="3" name="Content Placeholder 2"/>
          <p:cNvSpPr>
            <a:spLocks noGrp="1"/>
          </p:cNvSpPr>
          <p:nvPr>
            <p:ph idx="1"/>
          </p:nvPr>
        </p:nvSpPr>
        <p:spPr>
          <a:xfrm>
            <a:off x="1043492" y="1981200"/>
            <a:ext cx="6777317" cy="3851429"/>
          </a:xfrm>
        </p:spPr>
        <p:txBody>
          <a:bodyPr>
            <a:normAutofit/>
          </a:bodyPr>
          <a:lstStyle/>
          <a:p>
            <a:r>
              <a:rPr lang="en-US" dirty="0" smtClean="0"/>
              <a:t>On and </a:t>
            </a:r>
            <a:r>
              <a:rPr lang="en-US" dirty="0"/>
              <a:t>off the </a:t>
            </a:r>
            <a:r>
              <a:rPr lang="en-US" dirty="0" smtClean="0"/>
              <a:t>screen </a:t>
            </a:r>
          </a:p>
          <a:p>
            <a:pPr lvl="1"/>
            <a:r>
              <a:rPr lang="en-US" dirty="0" smtClean="0"/>
              <a:t>Advertisements on the screen</a:t>
            </a:r>
          </a:p>
          <a:p>
            <a:pPr lvl="2"/>
            <a:r>
              <a:rPr lang="en-US" dirty="0" smtClean="0"/>
              <a:t>Posters</a:t>
            </a:r>
            <a:r>
              <a:rPr lang="en-US" dirty="0"/>
              <a:t>, stand-ups, and </a:t>
            </a:r>
            <a:r>
              <a:rPr lang="en-US" dirty="0" smtClean="0"/>
              <a:t>possible merchandise (3-D glasses) in </a:t>
            </a:r>
            <a:r>
              <a:rPr lang="en-US" dirty="0"/>
              <a:t>the lobby.</a:t>
            </a:r>
          </a:p>
        </p:txBody>
      </p:sp>
    </p:spTree>
    <p:extLst>
      <p:ext uri="{BB962C8B-B14F-4D97-AF65-F5344CB8AC3E}">
        <p14:creationId xmlns:p14="http://schemas.microsoft.com/office/powerpoint/2010/main" xmlns="" val="3648294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382434" cy="1791736"/>
          </a:xfrm>
        </p:spPr>
        <p:txBody>
          <a:bodyPr>
            <a:normAutofit/>
          </a:bodyPr>
          <a:lstStyle/>
          <a:p>
            <a:r>
              <a:rPr lang="en-US" dirty="0" smtClean="0"/>
              <a:t>Use of product </a:t>
            </a:r>
            <a:br>
              <a:rPr lang="en-US" dirty="0" smtClean="0"/>
            </a:br>
            <a:r>
              <a:rPr lang="en-US" dirty="0" smtClean="0"/>
              <a:t>placement advertising</a:t>
            </a:r>
            <a:endParaRPr lang="en-US" dirty="0"/>
          </a:p>
        </p:txBody>
      </p:sp>
      <p:sp>
        <p:nvSpPr>
          <p:cNvPr id="3" name="Content Placeholder 2"/>
          <p:cNvSpPr>
            <a:spLocks noGrp="1"/>
          </p:cNvSpPr>
          <p:nvPr>
            <p:ph idx="1"/>
          </p:nvPr>
        </p:nvSpPr>
        <p:spPr>
          <a:xfrm>
            <a:off x="762000" y="2743200"/>
            <a:ext cx="7005917" cy="3733800"/>
          </a:xfrm>
        </p:spPr>
        <p:txBody>
          <a:bodyPr>
            <a:normAutofit/>
          </a:bodyPr>
          <a:lstStyle/>
          <a:p>
            <a:r>
              <a:rPr lang="en-US" dirty="0" smtClean="0"/>
              <a:t>Product </a:t>
            </a:r>
            <a:r>
              <a:rPr lang="en-US" dirty="0"/>
              <a:t>manufacturers </a:t>
            </a:r>
            <a:r>
              <a:rPr lang="en-US" dirty="0" smtClean="0"/>
              <a:t>pay millions </a:t>
            </a:r>
            <a:r>
              <a:rPr lang="en-US" dirty="0"/>
              <a:t>of dollars for the right to use their brands </a:t>
            </a:r>
            <a:r>
              <a:rPr lang="en-US" dirty="0" smtClean="0"/>
              <a:t>as movie </a:t>
            </a:r>
            <a:r>
              <a:rPr lang="en-US" dirty="0"/>
              <a:t>props. </a:t>
            </a:r>
            <a:endParaRPr lang="en-US" dirty="0" smtClean="0"/>
          </a:p>
          <a:p>
            <a:r>
              <a:rPr lang="en-US" dirty="0" smtClean="0"/>
              <a:t>Company hopes viewers </a:t>
            </a:r>
            <a:r>
              <a:rPr lang="en-US" dirty="0"/>
              <a:t>will become </a:t>
            </a:r>
            <a:r>
              <a:rPr lang="en-US" dirty="0" smtClean="0"/>
              <a:t>just as </a:t>
            </a:r>
            <a:r>
              <a:rPr lang="en-US" dirty="0"/>
              <a:t>loyal to their products as </a:t>
            </a:r>
            <a:r>
              <a:rPr lang="en-US" dirty="0" smtClean="0"/>
              <a:t>the movie stars</a:t>
            </a:r>
          </a:p>
          <a:p>
            <a:r>
              <a:rPr lang="en-US" dirty="0" smtClean="0"/>
              <a:t>Ex:  Wayne’s World and Pizza Hut; Talladega Nights and Mountain Dew</a:t>
            </a:r>
          </a:p>
          <a:p>
            <a:endParaRPr lang="en-US" dirty="0"/>
          </a:p>
        </p:txBody>
      </p:sp>
    </p:spTree>
    <p:extLst>
      <p:ext uri="{BB962C8B-B14F-4D97-AF65-F5344CB8AC3E}">
        <p14:creationId xmlns:p14="http://schemas.microsoft.com/office/powerpoint/2010/main" xmlns="" val="3564599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27664"/>
            <a:ext cx="7306234" cy="1143000"/>
          </a:xfrm>
        </p:spPr>
        <p:txBody>
          <a:bodyPr>
            <a:normAutofit fontScale="90000"/>
          </a:bodyPr>
          <a:lstStyle/>
          <a:p>
            <a:r>
              <a:rPr lang="en-US" dirty="0" smtClean="0"/>
              <a:t>Use of Telemarketing for advertising</a:t>
            </a:r>
            <a:endParaRPr lang="en-US" dirty="0"/>
          </a:p>
        </p:txBody>
      </p:sp>
      <p:sp>
        <p:nvSpPr>
          <p:cNvPr id="3" name="Content Placeholder 2"/>
          <p:cNvSpPr>
            <a:spLocks noGrp="1"/>
          </p:cNvSpPr>
          <p:nvPr>
            <p:ph idx="1"/>
          </p:nvPr>
        </p:nvSpPr>
        <p:spPr>
          <a:xfrm>
            <a:off x="685800" y="2209800"/>
            <a:ext cx="7795708" cy="4267200"/>
          </a:xfrm>
        </p:spPr>
        <p:txBody>
          <a:bodyPr>
            <a:normAutofit/>
          </a:bodyPr>
          <a:lstStyle/>
          <a:p>
            <a:r>
              <a:rPr lang="en-US" dirty="0" smtClean="0"/>
              <a:t>Calling prospective customers </a:t>
            </a:r>
            <a:r>
              <a:rPr lang="en-US" dirty="0"/>
              <a:t>on </a:t>
            </a:r>
            <a:endParaRPr lang="en-US" dirty="0" smtClean="0"/>
          </a:p>
          <a:p>
            <a:pPr marL="68580" indent="0">
              <a:buNone/>
            </a:pPr>
            <a:r>
              <a:rPr lang="en-US" dirty="0"/>
              <a:t> </a:t>
            </a:r>
            <a:r>
              <a:rPr lang="en-US" dirty="0" smtClean="0"/>
              <a:t>   the telephone</a:t>
            </a:r>
          </a:p>
          <a:p>
            <a:r>
              <a:rPr lang="en-US" dirty="0" smtClean="0"/>
              <a:t>Providing </a:t>
            </a:r>
            <a:r>
              <a:rPr lang="en-US" dirty="0"/>
              <a:t>a number for people to </a:t>
            </a:r>
            <a:r>
              <a:rPr lang="en-US" dirty="0" smtClean="0"/>
              <a:t>call</a:t>
            </a:r>
            <a:endParaRPr lang="en-US" dirty="0"/>
          </a:p>
          <a:p>
            <a:r>
              <a:rPr lang="en-US" dirty="0" smtClean="0"/>
              <a:t>Companies </a:t>
            </a:r>
            <a:r>
              <a:rPr lang="en-US" dirty="0"/>
              <a:t>purchase 800-numbers so that </a:t>
            </a:r>
            <a:r>
              <a:rPr lang="en-US" dirty="0" smtClean="0"/>
              <a:t>customers can </a:t>
            </a:r>
            <a:r>
              <a:rPr lang="en-US" dirty="0"/>
              <a:t>call toll free, and most companies </a:t>
            </a:r>
            <a:r>
              <a:rPr lang="en-US" dirty="0" smtClean="0"/>
              <a:t>choose numbers </a:t>
            </a:r>
            <a:r>
              <a:rPr lang="en-US" dirty="0"/>
              <a:t>that are easy for people to remember.</a:t>
            </a:r>
          </a:p>
        </p:txBody>
      </p:sp>
    </p:spTree>
    <p:extLst>
      <p:ext uri="{BB962C8B-B14F-4D97-AF65-F5344CB8AC3E}">
        <p14:creationId xmlns:p14="http://schemas.microsoft.com/office/powerpoint/2010/main" xmlns="" val="254200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4"/>
            <a:ext cx="7230034" cy="1143000"/>
          </a:xfrm>
        </p:spPr>
        <p:txBody>
          <a:bodyPr>
            <a:normAutofit fontScale="90000"/>
          </a:bodyPr>
          <a:lstStyle/>
          <a:p>
            <a:r>
              <a:rPr lang="en-US" dirty="0" smtClean="0"/>
              <a:t>Use of videotapes, DVDs and CD-ROM advertising</a:t>
            </a:r>
            <a:endParaRPr lang="en-US" dirty="0"/>
          </a:p>
        </p:txBody>
      </p:sp>
      <p:sp>
        <p:nvSpPr>
          <p:cNvPr id="3" name="Content Placeholder 2"/>
          <p:cNvSpPr>
            <a:spLocks noGrp="1"/>
          </p:cNvSpPr>
          <p:nvPr>
            <p:ph idx="1"/>
          </p:nvPr>
        </p:nvSpPr>
        <p:spPr>
          <a:xfrm>
            <a:off x="1043492" y="2323652"/>
            <a:ext cx="7414708" cy="4077148"/>
          </a:xfrm>
        </p:spPr>
        <p:txBody>
          <a:bodyPr>
            <a:normAutofit fontScale="92500" lnSpcReduction="10000"/>
          </a:bodyPr>
          <a:lstStyle/>
          <a:p>
            <a:r>
              <a:rPr lang="en-US" dirty="0" smtClean="0"/>
              <a:t>Disney allows customers, upon </a:t>
            </a:r>
            <a:r>
              <a:rPr lang="en-US" dirty="0"/>
              <a:t>request, </a:t>
            </a:r>
            <a:r>
              <a:rPr lang="en-US" dirty="0" smtClean="0"/>
              <a:t>to receive a free DVD </a:t>
            </a:r>
            <a:r>
              <a:rPr lang="en-US" dirty="0"/>
              <a:t>that introduces them to the Disney theme </a:t>
            </a:r>
            <a:r>
              <a:rPr lang="en-US" dirty="0" smtClean="0"/>
              <a:t>parks and </a:t>
            </a:r>
            <a:r>
              <a:rPr lang="en-US" dirty="0"/>
              <a:t>resort </a:t>
            </a:r>
            <a:r>
              <a:rPr lang="en-US" dirty="0" smtClean="0"/>
              <a:t>hotels</a:t>
            </a:r>
          </a:p>
          <a:p>
            <a:pPr lvl="1"/>
            <a:r>
              <a:rPr lang="en-US" dirty="0" smtClean="0"/>
              <a:t>The goal of Disney is that customers </a:t>
            </a:r>
            <a:r>
              <a:rPr lang="en-US" dirty="0"/>
              <a:t>will </a:t>
            </a:r>
            <a:r>
              <a:rPr lang="en-US" dirty="0" smtClean="0"/>
              <a:t>be so amazed </a:t>
            </a:r>
            <a:r>
              <a:rPr lang="en-US" dirty="0"/>
              <a:t>they will call or go online </a:t>
            </a:r>
            <a:r>
              <a:rPr lang="en-US" dirty="0" smtClean="0"/>
              <a:t>immediately to </a:t>
            </a:r>
            <a:r>
              <a:rPr lang="en-US" dirty="0"/>
              <a:t>purchase their Disney vacation package</a:t>
            </a:r>
            <a:r>
              <a:rPr lang="en-US" dirty="0" smtClean="0"/>
              <a:t>.</a:t>
            </a:r>
          </a:p>
          <a:p>
            <a:pPr marL="365760" lvl="1" indent="0">
              <a:buNone/>
            </a:pPr>
            <a:endParaRPr lang="en-US" dirty="0"/>
          </a:p>
          <a:p>
            <a:r>
              <a:rPr lang="en-US" dirty="0" smtClean="0"/>
              <a:t>Customers can receive free </a:t>
            </a:r>
            <a:r>
              <a:rPr lang="en-US" dirty="0"/>
              <a:t>computer software </a:t>
            </a:r>
            <a:r>
              <a:rPr lang="en-US" dirty="0" smtClean="0"/>
              <a:t>CD-ROMs introducing </a:t>
            </a:r>
            <a:r>
              <a:rPr lang="en-US" dirty="0"/>
              <a:t>them to a </a:t>
            </a:r>
            <a:r>
              <a:rPr lang="en-US" dirty="0" smtClean="0"/>
              <a:t>particular program </a:t>
            </a:r>
            <a:r>
              <a:rPr lang="en-US" dirty="0"/>
              <a:t>or Internet service in the hopes that they </a:t>
            </a:r>
            <a:r>
              <a:rPr lang="en-US" dirty="0" smtClean="0"/>
              <a:t>will purchase </a:t>
            </a:r>
            <a:r>
              <a:rPr lang="en-US" dirty="0"/>
              <a:t>the real thing</a:t>
            </a:r>
            <a:r>
              <a:rPr lang="en-US" dirty="0" smtClean="0"/>
              <a:t>.</a:t>
            </a:r>
          </a:p>
          <a:p>
            <a:pPr lvl="1"/>
            <a:r>
              <a:rPr lang="en-US" dirty="0" smtClean="0"/>
              <a:t>Ex:  AOL did this years ago for Internet connection</a:t>
            </a:r>
            <a:endParaRPr lang="en-US" dirty="0"/>
          </a:p>
        </p:txBody>
      </p:sp>
    </p:spTree>
    <p:extLst>
      <p:ext uri="{BB962C8B-B14F-4D97-AF65-F5344CB8AC3E}">
        <p14:creationId xmlns:p14="http://schemas.microsoft.com/office/powerpoint/2010/main" xmlns="" val="2370335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762000"/>
          </a:xfrm>
        </p:spPr>
        <p:txBody>
          <a:bodyPr>
            <a:normAutofit fontScale="90000"/>
          </a:bodyPr>
          <a:lstStyle/>
          <a:p>
            <a:r>
              <a:rPr lang="en-US" dirty="0" smtClean="0"/>
              <a:t>Trends that affect advertising media</a:t>
            </a:r>
            <a:endParaRPr lang="en-US" dirty="0"/>
          </a:p>
        </p:txBody>
      </p:sp>
      <p:sp>
        <p:nvSpPr>
          <p:cNvPr id="4" name="Content Placeholder 3"/>
          <p:cNvSpPr>
            <a:spLocks noGrp="1"/>
          </p:cNvSpPr>
          <p:nvPr>
            <p:ph idx="1"/>
          </p:nvPr>
        </p:nvSpPr>
        <p:spPr>
          <a:xfrm>
            <a:off x="533400" y="1219200"/>
            <a:ext cx="8077200" cy="5334000"/>
          </a:xfrm>
        </p:spPr>
        <p:txBody>
          <a:bodyPr>
            <a:normAutofit fontScale="62500" lnSpcReduction="20000"/>
          </a:bodyPr>
          <a:lstStyle/>
          <a:p>
            <a:r>
              <a:rPr lang="en-US" dirty="0" smtClean="0"/>
              <a:t>Podcasting </a:t>
            </a:r>
            <a:r>
              <a:rPr lang="en-US" dirty="0"/>
              <a:t>Audio – This involves delivering programming via downloadable online audio that can be listened to on music players, such as Apple’s iPod. Many news websites and even other information site, such as blogs, offer free downloadable audio programming. </a:t>
            </a:r>
          </a:p>
          <a:p>
            <a:r>
              <a:rPr lang="en-US" dirty="0"/>
              <a:t>Podcasting Video – While audio downloading has been available for some time, the downloading of video to small, handheld devices, including cellphones, is in its infancy. Many television networks are now experimenting with making their programming available for download, albeit, for a fee. </a:t>
            </a:r>
          </a:p>
          <a:p>
            <a:r>
              <a:rPr lang="en-US" dirty="0"/>
              <a:t>RSS Feeds – This is an Internet information distribution technology that allows for news and content to be delivered instantly to anyone who has signed up for delivery. Clearly those registering for RSS feeds represent a highly targeted market since they requested the content. </a:t>
            </a:r>
          </a:p>
          <a:p>
            <a:r>
              <a:rPr lang="en-US" dirty="0"/>
              <a:t>Networked Gaming – While gaming systems have been around for some time, gaming systems attached to the Internet for group play is relatively new and becoming more practical as more people move to faster Internet connections. This type of setup will soon allow marketers to insert special content, such as advertising, within game play.</a:t>
            </a:r>
          </a:p>
          <a:p>
            <a:r>
              <a:rPr lang="en-US" dirty="0"/>
              <a:t>For marketers these new technologies should be monitored closely as they become accepted alternatives to traditional media outlets. While these technologies are currently not major outlets for advertising, they may soon offer such opportunity. As these technologies gain momentum and move into mainstream acceptance marketers may need to consider shifting advertising spending. </a:t>
            </a:r>
          </a:p>
          <a:p>
            <a:r>
              <a:rPr lang="en-US" dirty="0"/>
              <a:t>Marketers should also be aware that new media outlets will continue to emerge as new applications are developed. The bottom line for marketers is they must stay informed of new developments and understand how their customers are using these in ways that may offer advertising opportunities.</a:t>
            </a:r>
          </a:p>
          <a:p>
            <a:endParaRPr lang="en-US" dirty="0"/>
          </a:p>
        </p:txBody>
      </p:sp>
    </p:spTree>
    <p:extLst>
      <p:ext uri="{BB962C8B-B14F-4D97-AF65-F5344CB8AC3E}">
        <p14:creationId xmlns:p14="http://schemas.microsoft.com/office/powerpoint/2010/main" xmlns="" val="1985274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Media</a:t>
            </a:r>
            <a:endParaRPr lang="en-US" dirty="0"/>
          </a:p>
        </p:txBody>
      </p:sp>
      <p:sp>
        <p:nvSpPr>
          <p:cNvPr id="3" name="Content Placeholder 2"/>
          <p:cNvSpPr>
            <a:spLocks noGrp="1"/>
          </p:cNvSpPr>
          <p:nvPr>
            <p:ph idx="1"/>
          </p:nvPr>
        </p:nvSpPr>
        <p:spPr/>
        <p:txBody>
          <a:bodyPr/>
          <a:lstStyle/>
          <a:p>
            <a:r>
              <a:rPr lang="en-US" dirty="0"/>
              <a:t>Channels of communication used by businesses for delivering </a:t>
            </a:r>
            <a:r>
              <a:rPr lang="en-US" dirty="0" smtClean="0"/>
              <a:t>promotional messages </a:t>
            </a:r>
            <a:r>
              <a:rPr lang="en-US" dirty="0"/>
              <a:t>to target groups of consumers</a:t>
            </a:r>
          </a:p>
        </p:txBody>
      </p:sp>
    </p:spTree>
    <p:extLst>
      <p:ext uri="{BB962C8B-B14F-4D97-AF65-F5344CB8AC3E}">
        <p14:creationId xmlns:p14="http://schemas.microsoft.com/office/powerpoint/2010/main" xmlns="" val="4112438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marketing</a:t>
            </a:r>
            <a:endParaRPr lang="en-US" dirty="0"/>
          </a:p>
        </p:txBody>
      </p:sp>
      <p:sp>
        <p:nvSpPr>
          <p:cNvPr id="3" name="Content Placeholder 2"/>
          <p:cNvSpPr>
            <a:spLocks noGrp="1"/>
          </p:cNvSpPr>
          <p:nvPr>
            <p:ph idx="1"/>
          </p:nvPr>
        </p:nvSpPr>
        <p:spPr/>
        <p:txBody>
          <a:bodyPr/>
          <a:lstStyle/>
          <a:p>
            <a:r>
              <a:rPr lang="en-US" dirty="0" smtClean="0"/>
              <a:t>Direct communications, other than personal sales contacts, between buyer and seller, designed to generate sales, information requests, or store or Web site visits.</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4121694"/>
            <a:ext cx="2057400" cy="2219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4128039"/>
            <a:ext cx="2038350" cy="223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43599" y="4013875"/>
            <a:ext cx="2670175" cy="235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7462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channels used for direct marketing</a:t>
            </a:r>
            <a:endParaRPr lang="en-US" dirty="0"/>
          </a:p>
        </p:txBody>
      </p:sp>
      <p:sp>
        <p:nvSpPr>
          <p:cNvPr id="3" name="Content Placeholder 2"/>
          <p:cNvSpPr>
            <a:spLocks noGrp="1"/>
          </p:cNvSpPr>
          <p:nvPr>
            <p:ph idx="1"/>
          </p:nvPr>
        </p:nvSpPr>
        <p:spPr/>
        <p:txBody>
          <a:bodyPr/>
          <a:lstStyle/>
          <a:p>
            <a:r>
              <a:rPr lang="en-US" dirty="0" smtClean="0"/>
              <a:t>Direct mail</a:t>
            </a:r>
          </a:p>
          <a:p>
            <a:r>
              <a:rPr lang="en-US" dirty="0" smtClean="0"/>
              <a:t>Telephone</a:t>
            </a:r>
          </a:p>
          <a:p>
            <a:r>
              <a:rPr lang="en-US" dirty="0" smtClean="0"/>
              <a:t>Radio</a:t>
            </a:r>
          </a:p>
          <a:p>
            <a:r>
              <a:rPr lang="en-US" dirty="0" smtClean="0"/>
              <a:t>Magazines</a:t>
            </a:r>
          </a:p>
          <a:p>
            <a:r>
              <a:rPr lang="en-US" dirty="0" smtClean="0"/>
              <a:t>Newspapers</a:t>
            </a:r>
          </a:p>
          <a:p>
            <a:r>
              <a:rPr lang="en-US" dirty="0" smtClean="0"/>
              <a:t>TV</a:t>
            </a:r>
          </a:p>
          <a:p>
            <a:pPr marL="6858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38800" y="2200275"/>
            <a:ext cx="2486025" cy="1838325"/>
          </a:xfrm>
          <a:prstGeom prst="rect">
            <a:avLst/>
          </a:prstGeom>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4876800"/>
            <a:ext cx="1533525" cy="153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57850" y="4352925"/>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52800" y="4267200"/>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397249" y="2034227"/>
            <a:ext cx="2054225" cy="2219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014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599" y="359392"/>
            <a:ext cx="1869989"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2895600" y="625041"/>
            <a:ext cx="6019800" cy="990600"/>
          </a:xfrm>
        </p:spPr>
        <p:txBody>
          <a:bodyPr>
            <a:normAutofit/>
          </a:bodyPr>
          <a:lstStyle/>
          <a:p>
            <a:r>
              <a:rPr lang="en-US" sz="4800" dirty="0" smtClean="0"/>
              <a:t>Direct marketing</a:t>
            </a:r>
            <a:endParaRPr lang="en-US" sz="4800" dirty="0"/>
          </a:p>
        </p:txBody>
      </p:sp>
      <p:sp>
        <p:nvSpPr>
          <p:cNvPr id="4" name="Text Placeholder 3"/>
          <p:cNvSpPr>
            <a:spLocks noGrp="1"/>
          </p:cNvSpPr>
          <p:nvPr>
            <p:ph type="body" idx="1"/>
          </p:nvPr>
        </p:nvSpPr>
        <p:spPr>
          <a:xfrm>
            <a:off x="914400" y="1752600"/>
            <a:ext cx="3057148" cy="639762"/>
          </a:xfrm>
        </p:spPr>
        <p:txBody>
          <a:bodyPr/>
          <a:lstStyle/>
          <a:p>
            <a:r>
              <a:rPr lang="en-US" dirty="0" smtClean="0"/>
              <a:t>Advantages	</a:t>
            </a:r>
            <a:endParaRPr lang="en-US" dirty="0"/>
          </a:p>
        </p:txBody>
      </p:sp>
      <p:sp>
        <p:nvSpPr>
          <p:cNvPr id="5" name="Content Placeholder 4"/>
          <p:cNvSpPr>
            <a:spLocks noGrp="1"/>
          </p:cNvSpPr>
          <p:nvPr>
            <p:ph sz="half" idx="2"/>
          </p:nvPr>
        </p:nvSpPr>
        <p:spPr>
          <a:xfrm>
            <a:off x="457200" y="2514600"/>
            <a:ext cx="4004377" cy="4191000"/>
          </a:xfrm>
        </p:spPr>
        <p:txBody>
          <a:bodyPr>
            <a:noAutofit/>
          </a:bodyPr>
          <a:lstStyle/>
          <a:p>
            <a:r>
              <a:rPr lang="en-US" sz="1200" b="1" dirty="0" smtClean="0"/>
              <a:t>Can </a:t>
            </a:r>
            <a:r>
              <a:rPr lang="en-US" sz="1200" b="1" dirty="0"/>
              <a:t>send out literature </a:t>
            </a:r>
            <a:r>
              <a:rPr lang="en-US" sz="1200" b="1" dirty="0" smtClean="0"/>
              <a:t>directly </a:t>
            </a:r>
            <a:r>
              <a:rPr lang="en-US" sz="1200" b="1" dirty="0"/>
              <a:t>to a list of pre-screened individuals. </a:t>
            </a:r>
            <a:endParaRPr lang="en-US" sz="1200" b="1" dirty="0" smtClean="0"/>
          </a:p>
          <a:p>
            <a:pPr marL="68580" indent="0">
              <a:buNone/>
            </a:pPr>
            <a:endParaRPr lang="en-US" sz="1200" b="1" dirty="0" smtClean="0"/>
          </a:p>
          <a:p>
            <a:r>
              <a:rPr lang="en-US" sz="1200" b="1" dirty="0" smtClean="0"/>
              <a:t>Can keep </a:t>
            </a:r>
            <a:r>
              <a:rPr lang="en-US" sz="1200" b="1" dirty="0"/>
              <a:t>email addresses of those who match a certain age group or income level or special interest. </a:t>
            </a:r>
            <a:endParaRPr lang="en-US" sz="1200" b="1" dirty="0" smtClean="0"/>
          </a:p>
          <a:p>
            <a:pPr marL="68580" indent="0">
              <a:buNone/>
            </a:pPr>
            <a:endParaRPr lang="en-US" sz="1200" b="1" dirty="0" smtClean="0"/>
          </a:p>
          <a:p>
            <a:r>
              <a:rPr lang="en-US" sz="1200" b="1" dirty="0" smtClean="0"/>
              <a:t>Works </a:t>
            </a:r>
            <a:r>
              <a:rPr lang="en-US" sz="1200" b="1" dirty="0"/>
              <a:t>best when the recipients accept the fact that their personal information might be used for this purpose. </a:t>
            </a:r>
            <a:endParaRPr lang="en-US" sz="1200" b="1" dirty="0" smtClean="0"/>
          </a:p>
          <a:p>
            <a:pPr marL="68580" indent="0">
              <a:buNone/>
            </a:pPr>
            <a:endParaRPr lang="en-US" sz="1200" b="1" dirty="0" smtClean="0"/>
          </a:p>
          <a:p>
            <a:r>
              <a:rPr lang="en-US" sz="1200" b="1" dirty="0" smtClean="0"/>
              <a:t>Some </a:t>
            </a:r>
            <a:r>
              <a:rPr lang="en-US" sz="1200" b="1" dirty="0"/>
              <a:t>customers prefer to receive targeted catalogs which offer more variety than a </a:t>
            </a:r>
            <a:r>
              <a:rPr lang="en-US" sz="1200" b="1" dirty="0" smtClean="0"/>
              <a:t>general </a:t>
            </a:r>
            <a:r>
              <a:rPr lang="en-US" sz="1200" b="1" dirty="0"/>
              <a:t>mailing</a:t>
            </a:r>
            <a:r>
              <a:rPr lang="en-US" sz="1200" b="1" dirty="0" smtClean="0"/>
              <a:t>.</a:t>
            </a:r>
          </a:p>
          <a:p>
            <a:pPr marL="68580" indent="0">
              <a:buNone/>
            </a:pPr>
            <a:endParaRPr lang="en-US" sz="1200" b="1" dirty="0" smtClean="0"/>
          </a:p>
          <a:p>
            <a:r>
              <a:rPr lang="en-US" sz="1200" b="1" dirty="0"/>
              <a:t>Ex:  Manufacturers of a new dog shampoo might benefit from having the phone numbers and mailing addresses of pet store owners or dog show participants. </a:t>
            </a:r>
          </a:p>
        </p:txBody>
      </p:sp>
      <p:sp>
        <p:nvSpPr>
          <p:cNvPr id="6" name="Text Placeholder 5"/>
          <p:cNvSpPr>
            <a:spLocks noGrp="1"/>
          </p:cNvSpPr>
          <p:nvPr>
            <p:ph type="body" sz="quarter" idx="3"/>
          </p:nvPr>
        </p:nvSpPr>
        <p:spPr>
          <a:xfrm>
            <a:off x="4953000" y="1752600"/>
            <a:ext cx="3055717" cy="639762"/>
          </a:xfrm>
        </p:spPr>
        <p:txBody>
          <a:bodyPr/>
          <a:lstStyle/>
          <a:p>
            <a:r>
              <a:rPr lang="en-US" dirty="0" smtClean="0"/>
              <a:t>Disadvantages</a:t>
            </a:r>
            <a:endParaRPr lang="en-US" dirty="0"/>
          </a:p>
        </p:txBody>
      </p:sp>
      <p:sp>
        <p:nvSpPr>
          <p:cNvPr id="7" name="Content Placeholder 6"/>
          <p:cNvSpPr>
            <a:spLocks noGrp="1"/>
          </p:cNvSpPr>
          <p:nvPr>
            <p:ph sz="quarter" idx="4"/>
          </p:nvPr>
        </p:nvSpPr>
        <p:spPr>
          <a:xfrm>
            <a:off x="4648200" y="2502090"/>
            <a:ext cx="3736848" cy="4343400"/>
          </a:xfrm>
        </p:spPr>
        <p:txBody>
          <a:bodyPr>
            <a:noAutofit/>
          </a:bodyPr>
          <a:lstStyle/>
          <a:p>
            <a:r>
              <a:rPr lang="en-US" sz="1200" b="1" dirty="0" smtClean="0"/>
              <a:t>Many </a:t>
            </a:r>
            <a:r>
              <a:rPr lang="en-US" sz="1200" b="1" dirty="0"/>
              <a:t>people are unaware of how the personal information they include on an order form or survey may be used for targeted advertising later. </a:t>
            </a:r>
            <a:endParaRPr lang="en-US" sz="1200" b="1" dirty="0" smtClean="0"/>
          </a:p>
          <a:p>
            <a:pPr marL="68580" indent="0">
              <a:buNone/>
            </a:pPr>
            <a:endParaRPr lang="en-US" sz="1200" b="1" dirty="0" smtClean="0"/>
          </a:p>
          <a:p>
            <a:r>
              <a:rPr lang="en-US" sz="1200" b="1" dirty="0" smtClean="0"/>
              <a:t>Can lead </a:t>
            </a:r>
            <a:r>
              <a:rPr lang="en-US" sz="1200" b="1" dirty="0"/>
              <a:t>to direct marketing overload, as potential customers and clients become overwhelmed with catalogs, unsolicited emails and unwanted phone calls. </a:t>
            </a:r>
            <a:endParaRPr lang="en-US" sz="1200" b="1" dirty="0" smtClean="0"/>
          </a:p>
          <a:p>
            <a:pPr marL="68580" indent="0">
              <a:buNone/>
            </a:pPr>
            <a:endParaRPr lang="en-US" sz="1200" b="1" dirty="0" smtClean="0"/>
          </a:p>
          <a:p>
            <a:r>
              <a:rPr lang="en-US" sz="1200" b="1" dirty="0" smtClean="0"/>
              <a:t>Concern </a:t>
            </a:r>
            <a:r>
              <a:rPr lang="en-US" sz="1200" b="1" dirty="0"/>
              <a:t>that personal information collected by legitimate direct marketing agencies could be purchased by unscrupulous or shady companies for the express purpose of fraud</a:t>
            </a:r>
            <a:r>
              <a:rPr lang="en-US" sz="1200" b="1" dirty="0" smtClean="0"/>
              <a:t>.</a:t>
            </a:r>
          </a:p>
          <a:p>
            <a:pPr marL="68580" indent="0">
              <a:buNone/>
            </a:pPr>
            <a:endParaRPr lang="en-US" sz="1200" b="1" dirty="0" smtClean="0"/>
          </a:p>
          <a:p>
            <a:r>
              <a:rPr lang="en-US" sz="1200" b="1" dirty="0" smtClean="0"/>
              <a:t>Ex:  A </a:t>
            </a:r>
            <a:r>
              <a:rPr lang="en-US" sz="1200" b="1" dirty="0"/>
              <a:t>customer orders a swimsuit from a clothing catalog, he or she might naturally be interested in swimming pool supplies or exercise equipment as well.</a:t>
            </a:r>
          </a:p>
        </p:txBody>
      </p:sp>
    </p:spTree>
    <p:extLst>
      <p:ext uri="{BB962C8B-B14F-4D97-AF65-F5344CB8AC3E}">
        <p14:creationId xmlns:p14="http://schemas.microsoft.com/office/powerpoint/2010/main" xmlns="" val="4247454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877"/>
          <a:stretch/>
        </p:blipFill>
        <p:spPr bwMode="auto">
          <a:xfrm>
            <a:off x="6544101" y="2743200"/>
            <a:ext cx="2142699" cy="2307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09600" y="381000"/>
            <a:ext cx="7924800" cy="1981200"/>
          </a:xfrm>
        </p:spPr>
        <p:txBody>
          <a:bodyPr>
            <a:normAutofit fontScale="90000"/>
          </a:bodyPr>
          <a:lstStyle/>
          <a:p>
            <a:r>
              <a:rPr lang="en-US" dirty="0" smtClean="0"/>
              <a:t>How has the Internet changes businesses’ ability to communicate directly with customers?</a:t>
            </a:r>
            <a:endParaRPr lang="en-US" dirty="0"/>
          </a:p>
        </p:txBody>
      </p:sp>
      <p:sp>
        <p:nvSpPr>
          <p:cNvPr id="7" name="Content Placeholder 6"/>
          <p:cNvSpPr>
            <a:spLocks noGrp="1"/>
          </p:cNvSpPr>
          <p:nvPr>
            <p:ph idx="1"/>
          </p:nvPr>
        </p:nvSpPr>
        <p:spPr>
          <a:xfrm>
            <a:off x="609600" y="2323652"/>
            <a:ext cx="7211209" cy="3924748"/>
          </a:xfrm>
        </p:spPr>
        <p:txBody>
          <a:bodyPr>
            <a:normAutofit/>
          </a:bodyPr>
          <a:lstStyle/>
          <a:p>
            <a:r>
              <a:rPr lang="en-US" dirty="0" smtClean="0"/>
              <a:t>Consumers </a:t>
            </a:r>
            <a:r>
              <a:rPr lang="en-US" dirty="0"/>
              <a:t>have never had so many sources of supply, and suppliers have never had access to so many </a:t>
            </a:r>
            <a:r>
              <a:rPr lang="en-US" dirty="0" smtClean="0"/>
              <a:t>markets.</a:t>
            </a:r>
          </a:p>
          <a:p>
            <a:pPr marL="68580" indent="0">
              <a:buNone/>
            </a:pPr>
            <a:endParaRPr lang="en-US" dirty="0" smtClean="0"/>
          </a:p>
          <a:p>
            <a:r>
              <a:rPr lang="en-US" dirty="0" smtClean="0"/>
              <a:t>There </a:t>
            </a:r>
            <a:r>
              <a:rPr lang="en-US" dirty="0"/>
              <a:t>is even room for niche </a:t>
            </a:r>
            <a:r>
              <a:rPr lang="en-US" dirty="0" smtClean="0"/>
              <a:t>marketers</a:t>
            </a:r>
          </a:p>
          <a:p>
            <a:pPr marL="68580" indent="0">
              <a:buNone/>
            </a:pPr>
            <a:endParaRPr lang="en-US" dirty="0" smtClean="0"/>
          </a:p>
          <a:p>
            <a:r>
              <a:rPr lang="en-US" dirty="0" smtClean="0"/>
              <a:t>Ex:  Scottish </a:t>
            </a:r>
            <a:r>
              <a:rPr lang="en-US" dirty="0"/>
              <a:t>salmon could ordered online, packed and chilled, and sent to customers in any part of the world by courier.</a:t>
            </a:r>
          </a:p>
        </p:txBody>
      </p:sp>
    </p:spTree>
    <p:extLst>
      <p:ext uri="{BB962C8B-B14F-4D97-AF65-F5344CB8AC3E}">
        <p14:creationId xmlns:p14="http://schemas.microsoft.com/office/powerpoint/2010/main" xmlns="" val="1964880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8649"/>
          <a:stretch/>
        </p:blipFill>
        <p:spPr bwMode="auto">
          <a:xfrm>
            <a:off x="5385179" y="742335"/>
            <a:ext cx="2924175" cy="2000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09600" y="685800"/>
            <a:ext cx="4572001" cy="1600201"/>
          </a:xfrm>
        </p:spPr>
        <p:txBody>
          <a:bodyPr>
            <a:normAutofit fontScale="90000"/>
          </a:bodyPr>
          <a:lstStyle/>
          <a:p>
            <a:r>
              <a:rPr lang="en-US" dirty="0" smtClean="0"/>
              <a:t>The importance </a:t>
            </a:r>
            <a:br>
              <a:rPr lang="en-US" dirty="0" smtClean="0"/>
            </a:br>
            <a:r>
              <a:rPr lang="en-US" dirty="0" smtClean="0"/>
              <a:t>of databases </a:t>
            </a:r>
            <a:br>
              <a:rPr lang="en-US" dirty="0" smtClean="0"/>
            </a:br>
            <a:r>
              <a:rPr lang="en-US" dirty="0" smtClean="0"/>
              <a:t>to direct marketing</a:t>
            </a:r>
            <a:endParaRPr lang="en-US" dirty="0"/>
          </a:p>
        </p:txBody>
      </p:sp>
      <p:sp>
        <p:nvSpPr>
          <p:cNvPr id="3" name="Content Placeholder 2"/>
          <p:cNvSpPr>
            <a:spLocks noGrp="1"/>
          </p:cNvSpPr>
          <p:nvPr>
            <p:ph idx="1"/>
          </p:nvPr>
        </p:nvSpPr>
        <p:spPr>
          <a:xfrm>
            <a:off x="914400" y="2323652"/>
            <a:ext cx="7772400" cy="4229548"/>
          </a:xfrm>
        </p:spPr>
        <p:txBody>
          <a:bodyPr>
            <a:normAutofit fontScale="62500" lnSpcReduction="20000"/>
          </a:bodyPr>
          <a:lstStyle/>
          <a:p>
            <a:r>
              <a:rPr lang="en-US" b="1" dirty="0" smtClean="0"/>
              <a:t>A </a:t>
            </a:r>
            <a:r>
              <a:rPr lang="en-US" b="1" dirty="0"/>
              <a:t>direct marketing database will </a:t>
            </a:r>
            <a:r>
              <a:rPr lang="en-US" b="1" dirty="0" smtClean="0"/>
              <a:t>get </a:t>
            </a:r>
            <a:r>
              <a:rPr lang="en-US" b="1" dirty="0"/>
              <a:t>the most out of </a:t>
            </a:r>
            <a:r>
              <a:rPr lang="en-US" b="1" dirty="0" smtClean="0"/>
              <a:t>advertising money and </a:t>
            </a:r>
            <a:r>
              <a:rPr lang="en-US" b="1" dirty="0"/>
              <a:t>help </a:t>
            </a:r>
            <a:r>
              <a:rPr lang="en-US" b="1" dirty="0" smtClean="0"/>
              <a:t>get the name </a:t>
            </a:r>
            <a:r>
              <a:rPr lang="en-US" b="1" dirty="0"/>
              <a:t>and </a:t>
            </a:r>
            <a:r>
              <a:rPr lang="en-US" b="1" dirty="0" smtClean="0"/>
              <a:t>business </a:t>
            </a:r>
            <a:r>
              <a:rPr lang="en-US" b="1" dirty="0"/>
              <a:t>out to new customers</a:t>
            </a:r>
            <a:r>
              <a:rPr lang="en-US" b="1" dirty="0" smtClean="0"/>
              <a:t>.</a:t>
            </a:r>
          </a:p>
          <a:p>
            <a:endParaRPr lang="en-US" b="1" dirty="0" smtClean="0"/>
          </a:p>
          <a:p>
            <a:r>
              <a:rPr lang="en-US" b="1" dirty="0" smtClean="0"/>
              <a:t>Should </a:t>
            </a:r>
            <a:r>
              <a:rPr lang="en-US" b="1" dirty="0"/>
              <a:t>include the address of potential customers and also information about the address that is relevant to the product you are offering. </a:t>
            </a:r>
            <a:endParaRPr lang="en-US" b="1" dirty="0" smtClean="0"/>
          </a:p>
          <a:p>
            <a:pPr marL="68580" indent="0">
              <a:buNone/>
            </a:pPr>
            <a:endParaRPr lang="en-US" b="1" dirty="0" smtClean="0"/>
          </a:p>
          <a:p>
            <a:r>
              <a:rPr lang="en-US" b="1" dirty="0" smtClean="0"/>
              <a:t>Should </a:t>
            </a:r>
            <a:r>
              <a:rPr lang="en-US" b="1" dirty="0"/>
              <a:t>have is accurate demographic information so that you can optimize the </a:t>
            </a:r>
            <a:r>
              <a:rPr lang="en-US" b="1" dirty="0" smtClean="0"/>
              <a:t>advertising money. </a:t>
            </a:r>
          </a:p>
          <a:p>
            <a:pPr marL="68580" indent="0">
              <a:buNone/>
            </a:pPr>
            <a:endParaRPr lang="en-US" b="1" dirty="0" smtClean="0"/>
          </a:p>
          <a:p>
            <a:r>
              <a:rPr lang="en-US" b="1" dirty="0" smtClean="0"/>
              <a:t>A </a:t>
            </a:r>
            <a:r>
              <a:rPr lang="en-US" b="1" dirty="0"/>
              <a:t>direct marketing database will help you reach the potential customer groups you need to better target your product. </a:t>
            </a:r>
            <a:endParaRPr lang="en-US" b="1" dirty="0" smtClean="0"/>
          </a:p>
          <a:p>
            <a:pPr marL="68580" indent="0">
              <a:buNone/>
            </a:pPr>
            <a:endParaRPr lang="en-US" b="1" dirty="0"/>
          </a:p>
          <a:p>
            <a:r>
              <a:rPr lang="en-US" b="1" dirty="0" smtClean="0"/>
              <a:t>There </a:t>
            </a:r>
            <a:r>
              <a:rPr lang="en-US" b="1" dirty="0"/>
              <a:t>is no sales tax on the mailing lists you purchase. </a:t>
            </a:r>
            <a:endParaRPr lang="en-US" b="1" dirty="0" smtClean="0"/>
          </a:p>
          <a:p>
            <a:endParaRPr lang="en-US" b="1" dirty="0" smtClean="0"/>
          </a:p>
          <a:p>
            <a:r>
              <a:rPr lang="en-US" b="1" dirty="0" smtClean="0"/>
              <a:t>Updated </a:t>
            </a:r>
            <a:r>
              <a:rPr lang="en-US" b="1" dirty="0"/>
              <a:t>weekly and have thousands of addresses </a:t>
            </a:r>
            <a:r>
              <a:rPr lang="en-US" b="1" dirty="0" smtClean="0"/>
              <a:t>available </a:t>
            </a:r>
            <a:r>
              <a:rPr lang="en-US" b="1" dirty="0"/>
              <a:t>for </a:t>
            </a:r>
            <a:r>
              <a:rPr lang="en-US" b="1" dirty="0" smtClean="0"/>
              <a:t>use </a:t>
            </a:r>
            <a:r>
              <a:rPr lang="en-US" b="1" dirty="0"/>
              <a:t>in </a:t>
            </a:r>
            <a:r>
              <a:rPr lang="en-US" b="1" dirty="0" smtClean="0"/>
              <a:t>target </a:t>
            </a:r>
            <a:r>
              <a:rPr lang="en-US" b="1" dirty="0"/>
              <a:t>marketing. </a:t>
            </a:r>
            <a:endParaRPr lang="en-US" b="1" dirty="0" smtClean="0"/>
          </a:p>
          <a:p>
            <a:endParaRPr lang="en-US" b="1" dirty="0" smtClean="0"/>
          </a:p>
          <a:p>
            <a:r>
              <a:rPr lang="en-US" b="1" dirty="0" smtClean="0"/>
              <a:t>Some offer address </a:t>
            </a:r>
            <a:r>
              <a:rPr lang="en-US" b="1" dirty="0"/>
              <a:t>verification, which tells you if an address is deliverable or not. </a:t>
            </a:r>
            <a:endParaRPr lang="en-US" b="1" dirty="0" smtClean="0"/>
          </a:p>
          <a:p>
            <a:endParaRPr lang="en-US" dirty="0"/>
          </a:p>
        </p:txBody>
      </p:sp>
    </p:spTree>
    <p:extLst>
      <p:ext uri="{BB962C8B-B14F-4D97-AF65-F5344CB8AC3E}">
        <p14:creationId xmlns:p14="http://schemas.microsoft.com/office/powerpoint/2010/main" xmlns="" val="2641751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Categories of advertising media</a:t>
            </a:r>
            <a:endParaRPr lang="en-US" dirty="0"/>
          </a:p>
        </p:txBody>
      </p:sp>
      <p:sp>
        <p:nvSpPr>
          <p:cNvPr id="3" name="Content Placeholder 2"/>
          <p:cNvSpPr>
            <a:spLocks noGrp="1"/>
          </p:cNvSpPr>
          <p:nvPr>
            <p:ph idx="1"/>
          </p:nvPr>
        </p:nvSpPr>
        <p:spPr/>
        <p:txBody>
          <a:bodyPr>
            <a:normAutofit/>
          </a:bodyPr>
          <a:lstStyle/>
          <a:p>
            <a:r>
              <a:rPr lang="en-US" dirty="0" smtClean="0"/>
              <a:t>Publications</a:t>
            </a:r>
          </a:p>
          <a:p>
            <a:r>
              <a:rPr lang="en-US" dirty="0"/>
              <a:t>Broadcast </a:t>
            </a:r>
            <a:r>
              <a:rPr lang="en-US" dirty="0" smtClean="0"/>
              <a:t>Media</a:t>
            </a:r>
          </a:p>
          <a:p>
            <a:r>
              <a:rPr lang="en-US" dirty="0"/>
              <a:t>Direct </a:t>
            </a:r>
            <a:r>
              <a:rPr lang="en-US" dirty="0" smtClean="0"/>
              <a:t>Mail</a:t>
            </a:r>
          </a:p>
          <a:p>
            <a:r>
              <a:rPr lang="en-US" dirty="0"/>
              <a:t>The </a:t>
            </a:r>
            <a:r>
              <a:rPr lang="en-US" dirty="0" smtClean="0"/>
              <a:t>Web</a:t>
            </a:r>
          </a:p>
          <a:p>
            <a:r>
              <a:rPr lang="en-US" dirty="0"/>
              <a:t>Out-of-Home </a:t>
            </a:r>
            <a:r>
              <a:rPr lang="en-US" dirty="0" smtClean="0"/>
              <a:t>Media</a:t>
            </a:r>
          </a:p>
          <a:p>
            <a:r>
              <a:rPr lang="en-US" dirty="0"/>
              <a:t>Other </a:t>
            </a:r>
            <a:r>
              <a:rPr lang="en-US" dirty="0" smtClean="0"/>
              <a:t>Media (movie theater, product placement, etc.)</a:t>
            </a:r>
            <a:endParaRPr lang="en-US" dirty="0"/>
          </a:p>
        </p:txBody>
      </p:sp>
    </p:spTree>
    <p:extLst>
      <p:ext uri="{BB962C8B-B14F-4D97-AF65-F5344CB8AC3E}">
        <p14:creationId xmlns:p14="http://schemas.microsoft.com/office/powerpoint/2010/main" xmlns="" val="1750999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674" y="457200"/>
            <a:ext cx="7024744" cy="1143000"/>
          </a:xfrm>
        </p:spPr>
        <p:txBody>
          <a:bodyPr/>
          <a:lstStyle/>
          <a:p>
            <a:r>
              <a:rPr lang="en-US" dirty="0" smtClean="0"/>
              <a:t>Types of publications</a:t>
            </a:r>
            <a:endParaRPr lang="en-US" dirty="0"/>
          </a:p>
        </p:txBody>
      </p:sp>
      <p:sp>
        <p:nvSpPr>
          <p:cNvPr id="3" name="Content Placeholder 2"/>
          <p:cNvSpPr>
            <a:spLocks noGrp="1"/>
          </p:cNvSpPr>
          <p:nvPr>
            <p:ph idx="1"/>
          </p:nvPr>
        </p:nvSpPr>
        <p:spPr/>
        <p:txBody>
          <a:bodyPr>
            <a:normAutofit/>
          </a:bodyPr>
          <a:lstStyle/>
          <a:p>
            <a:r>
              <a:rPr lang="en-US" b="1" dirty="0" smtClean="0"/>
              <a:t>Newspapers</a:t>
            </a:r>
          </a:p>
          <a:p>
            <a:r>
              <a:rPr lang="en-US" b="1" dirty="0" smtClean="0"/>
              <a:t>Magazines</a:t>
            </a:r>
          </a:p>
        </p:txBody>
      </p:sp>
    </p:spTree>
    <p:extLst>
      <p:ext uri="{BB962C8B-B14F-4D97-AF65-F5344CB8AC3E}">
        <p14:creationId xmlns:p14="http://schemas.microsoft.com/office/powerpoint/2010/main" xmlns="" val="2481349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572000" cy="2305050"/>
          </a:xfrm>
        </p:spPr>
        <p:txBody>
          <a:bodyPr>
            <a:normAutofit/>
          </a:bodyPr>
          <a:lstStyle/>
          <a:p>
            <a:r>
              <a:rPr lang="en-US" sz="4400" dirty="0" smtClean="0"/>
              <a:t>Newspapers </a:t>
            </a:r>
            <a:br>
              <a:rPr lang="en-US" sz="4400" dirty="0" smtClean="0"/>
            </a:br>
            <a:r>
              <a:rPr lang="en-US" sz="4400" dirty="0" smtClean="0"/>
              <a:t>vary by….</a:t>
            </a:r>
            <a:endParaRPr lang="en-US" sz="4400" dirty="0"/>
          </a:p>
        </p:txBody>
      </p:sp>
      <p:sp>
        <p:nvSpPr>
          <p:cNvPr id="3" name="Content Placeholder 2"/>
          <p:cNvSpPr>
            <a:spLocks noGrp="1"/>
          </p:cNvSpPr>
          <p:nvPr>
            <p:ph idx="1"/>
          </p:nvPr>
        </p:nvSpPr>
        <p:spPr>
          <a:xfrm>
            <a:off x="1143000" y="3200400"/>
            <a:ext cx="6777317" cy="3508977"/>
          </a:xfrm>
        </p:spPr>
        <p:txBody>
          <a:bodyPr/>
          <a:lstStyle/>
          <a:p>
            <a:r>
              <a:rPr lang="en-US" b="1" dirty="0"/>
              <a:t>How often they are </a:t>
            </a:r>
            <a:r>
              <a:rPr lang="en-US" b="1" dirty="0" smtClean="0"/>
              <a:t>published (daily, weekly)</a:t>
            </a:r>
          </a:p>
          <a:p>
            <a:r>
              <a:rPr lang="en-US" b="1" dirty="0"/>
              <a:t>Their </a:t>
            </a:r>
            <a:r>
              <a:rPr lang="en-US" b="1" dirty="0" smtClean="0"/>
              <a:t>size (broadsheet, tabloid)</a:t>
            </a:r>
          </a:p>
          <a:p>
            <a:r>
              <a:rPr lang="en-US" b="1" dirty="0"/>
              <a:t>What geographic areas they </a:t>
            </a:r>
            <a:r>
              <a:rPr lang="en-US" b="1" dirty="0" smtClean="0"/>
              <a:t>cover (national, large city, suburban)</a:t>
            </a:r>
            <a:r>
              <a:rPr lang="en-US" b="1" dirty="0"/>
              <a:t> </a:t>
            </a:r>
            <a:endParaRPr lang="en-US" b="1" dirty="0" smtClean="0"/>
          </a:p>
          <a:p>
            <a:r>
              <a:rPr lang="en-US" b="1" dirty="0" smtClean="0"/>
              <a:t>Whom </a:t>
            </a:r>
            <a:r>
              <a:rPr lang="en-US" b="1" dirty="0"/>
              <a:t>they are intended to </a:t>
            </a:r>
            <a:r>
              <a:rPr lang="en-US" b="1" dirty="0" smtClean="0"/>
              <a:t>target (general population, business people, Hispanics)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381000"/>
            <a:ext cx="3382553" cy="253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4835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magazines</a:t>
            </a:r>
            <a:endParaRPr lang="en-US" dirty="0"/>
          </a:p>
        </p:txBody>
      </p:sp>
      <p:sp>
        <p:nvSpPr>
          <p:cNvPr id="3" name="Content Placeholder 2"/>
          <p:cNvSpPr>
            <a:spLocks noGrp="1"/>
          </p:cNvSpPr>
          <p:nvPr>
            <p:ph idx="1"/>
          </p:nvPr>
        </p:nvSpPr>
        <p:spPr/>
        <p:txBody>
          <a:bodyPr/>
          <a:lstStyle/>
          <a:p>
            <a:r>
              <a:rPr lang="en-US" b="1" dirty="0"/>
              <a:t>Consumer </a:t>
            </a:r>
            <a:r>
              <a:rPr lang="en-US" b="1" dirty="0" smtClean="0"/>
              <a:t>magazines</a:t>
            </a:r>
          </a:p>
          <a:p>
            <a:pPr lvl="2"/>
            <a:r>
              <a:rPr lang="en-US" b="1" dirty="0"/>
              <a:t>Sports Illustrated</a:t>
            </a:r>
          </a:p>
          <a:p>
            <a:pPr lvl="2"/>
            <a:r>
              <a:rPr lang="en-US" b="1" dirty="0"/>
              <a:t>Teen Vogue</a:t>
            </a:r>
          </a:p>
          <a:p>
            <a:pPr lvl="2"/>
            <a:r>
              <a:rPr lang="en-US" b="1" dirty="0"/>
              <a:t>US </a:t>
            </a:r>
            <a:r>
              <a:rPr lang="en-US" b="1" dirty="0" smtClean="0"/>
              <a:t>Weekly</a:t>
            </a:r>
          </a:p>
          <a:p>
            <a:r>
              <a:rPr lang="en-US" b="1" dirty="0"/>
              <a:t>Business </a:t>
            </a:r>
            <a:r>
              <a:rPr lang="en-US" b="1" dirty="0" smtClean="0"/>
              <a:t>magazines</a:t>
            </a:r>
          </a:p>
          <a:p>
            <a:pPr lvl="2"/>
            <a:r>
              <a:rPr lang="en-US" b="1" dirty="0"/>
              <a:t>Business </a:t>
            </a:r>
            <a:r>
              <a:rPr lang="en-US" b="1" dirty="0" smtClean="0"/>
              <a:t>Week</a:t>
            </a:r>
            <a:endParaRPr lang="en-US" b="1" dirty="0"/>
          </a:p>
          <a:p>
            <a:pPr lvl="2"/>
            <a:r>
              <a:rPr lang="en-US" b="1" dirty="0"/>
              <a:t>Fortune</a:t>
            </a:r>
          </a:p>
          <a:p>
            <a:pPr lvl="2"/>
            <a:r>
              <a:rPr lang="en-US" b="1" dirty="0" err="1"/>
              <a:t>Agri</a:t>
            </a:r>
            <a:r>
              <a:rPr lang="en-US" b="1" dirty="0"/>
              <a:t>-Marketing</a:t>
            </a:r>
            <a:endParaRPr lang="en-US" dirty="0"/>
          </a:p>
          <a:p>
            <a:endParaRPr lang="en-US" dirty="0"/>
          </a:p>
        </p:txBody>
      </p:sp>
      <p:sp>
        <p:nvSpPr>
          <p:cNvPr id="5" name="AutoShape 2" descr="data:image/jpg;base64,/9j/4AAQSkZJRgABAQAAAQABAAD/2wCEAAkGBhQSERUUExQUFRUVGR0XGBgXFxcUFxgaGBUYHBgYGBcYHSYeGBwjGxcXIC8gJCcpLC0sFx4xNTAqNSYsLCkBCQoKDgwOGQ8PGikkHyQpKjUpKSwqKiwpKSosLSwpLCovKSksLCwsLCwsKiopKikpKSwpLCkpLCosKSwpLSwpKf/AABEIAOUAsAMBIgACEQEDEQH/xAAbAAABBQEBAAAAAAAAAAAAAAAFAAIDBAYBB//EAEcQAAEDAgQEAwQFCgMGBwAAAAECAxEABAUSITEGE0FRImFxFDKBkSOhscHwBxUzQlJicrLR4SSS8VNjc4KisxYlNnSjw+L/xAAYAQEBAQEBAAAAAAAAAAAAAAAAAQIDBP/EAC0RAAICAAUCBQMEAwAAAAAAAAABAhEDEiExURPwBEFhcYGRoeEUM7HRQnLB/9oADAMBAAIRAxEAPwDNr8SAPP8AH2UxCYEfjaupXEax0/p9taW6Qw1hwuzbpUvSU51pSSV5SdzHeK6QhmOU55TOIQNfx0qlcW/UUXRiuuuHtx1i4VP1inpw8XV6pq2GRsIQszJ5ZUIWFGdTI261enwydSt0AGBqaYk/VRrFsQtrZwsW7AuXUaOOOqPLCuoCUkfb865h98w8sIuLdtnMYDrClAJPQrQskEeYp060tDqedOgPJ1rqW/DRXGsGXZvBKwFpJlJI8K0gjMD2Px6g0b4xZt7Mshu1Q4Xc/vOLTGQJPTf3jRYbd+geIlVeZi3PdNMBmDWrwBm1vFFldubd0glCm3CtJjcQrY9Y60PWhixcuE3SOcpGVLSASkrKvFn02GWJ33inTY6i2a1AfM++ilk5KVfjoKPcG21tercSuzS1kAUIdWsnMSNZiKp4TjLCnSk2QDYWUFSXlFQhWWch322mr09LtE6mtUxWjMEK7iD6xpVxAOYb9/n2ohwsw0u0dW4nOq3W4kkFQz8qSDodymNR3rOYTfOLSHHSmFnMlKR7qTsJO9SWG4qywxFJ0GeXue+tVrkEJ/HeKu2t4kW9y4tOYtNlxOpE7jKY6TB+dLgixFw0r2oJUrRQIJSQFzCTBgkdPWKLDutdyPFq9Ngfat6zPX8elXkr33EaVFf4eq2dLatjqhXRSZ+0dR5jvVvCG0qcTzBmSoHSSCCkSCCO8EH+1TI82Vms6y5kRHyiD+DULZKSSZIPSucCuKulrU8kctyVNpEjIEnaZ1GvXtTbnF1c15DVm2pDThbzKfUkkgAzEdjWunpdmeprVE90nwAjz+uhqHMxjaIq1imLRZuKLHJdQUZfpOa2oFYCgDpBjoRtUa2QFbViUaNxlmBjjMn8d61F1Zh3BghTiGhI8bhISId6kAnWIoEoZTHr9oovxAP/ACNX8Q/79dcHd+xyx9l7lLDbBp11KPbLY5iBCVkqPkkEAT8aM8HKyWd09pmC3gDGsM5ggH0g/Osc2EDTIjTUHKn4HatRwBdIKHrZRP0ilrE7nOIWPM9fia1hSjm0RnFjLLqzA4Y1DaSd1SpR6kk9atFvWpVWCmPonBCmlZD5xsR5EQfj5U9DJWoJSJUowAOpNeeS1o9EWqs1/FH0mDodVqttLawfQhCvmkmn8fYM4+u1U2EkI5mbMtKPeCIjMRO1UfyhXqWbNmwSQXF5QodkI1Kj2lQ09DXPypNJU5ZhQkHm6f8AK3XtlVO+Dwxu1XLO4ThAsFi7vFpbSkEISDnUpSk/u/uzA61jsZxL2y6cucuVKiA2DvlSIB9f61usCKL6ycs1wFNgcs7wB+jVr+yoQfLSsE60pK1JUMqkKyqHYgwR/ftFcJ6QWXY7wVzebc2f5Lkw69/An+c1neHRK3vJxR/+RVab8mI+me/gT/OaGfk6wgPXD5X+jDhBExJzqO/aKS/bRqP7jNXglrNtdIbTKl59EjdRaj7YFZRnAXmGW+a2pJAAIPQ9tNNq9ptGEITDaQB0AECquJ2zq0kJKPQjSubm2kuDccNRbfJ5XcCLS9/9uf8AuCqXPP5uuyDBS00QRoZziDNGscslJYvBkOZTOXIkTqFgkiOkSZrOsNn823v/AAmv566Qe3ycprV/BtcPuU3zHKcMOoGZKusx7479lChlihSbnIsEKQlQI8y2rbuI2NC7C6KFJUkkEag/AfOtlbuNXaE3AEONpUCB5oV4T3TrI/1rcWp1e6MzTw7rZmY/Jis5WR05avnNRuMttXNyV3VqM7xXlLsKToBCgRvXfyXjRr/hq+2qK7dCrm9zISo+0KglKSfdTpqKzpk15Lr1NOAlfqSFMNlTTzVyhwHKQpH0eQiCNzqZ+FQXa4IqNdk2gh0Jy8lK1wgACC34iQNBsNaiccDiErSZB1HTQiRpXGVbo7RvZiuz2p9zxE+u3Nsq1YLRGX9KsHecwPedZprpn8dq0+GcJNuqaGZYS4xzSZHv5gkAaba1zljrCVs10uoYA5ssqASrsDI+Brlu6QoEGDvI0IPcEbVtLThVpw2qVlY5yFuO6jwhvQZdNNe9Q/8AhS3bcveap7lWqUKSUlOYpUCdZEE/Kubx4X3zX8nRQdAW64nWsAXDDVxGgVmLLvoVJkH5CoG+JnG59ltWWVHTmLcLyxPaYA+Vaa44MtmvaFuuPqbaQ24kpyhZS5m0IIgkEeW9OuODbZn2lTy3lNspbWnJlCiHJ3BEEgjyrS8Yu17f2jH6ddswjbag4Xnfp3SZVnUQFeUjUDb4USx/ih67SgLt2kltUpUlxUiRBEEagj7q0FjwqxcW5uGVPZeeluFFM8sqQlRMDRQzT2oFjVklh95pMlLbhSCfegRuR1rcPEZm4r5JLBWjK2FYiu3dDqIzJ6H3SDoQY6VFjWNruXeYWG21HRZQsnNA0JBG4Gk+lRrOtQka1tSdURxV5vMJ4NxmuzzBthtZXEqUtQJA2EDQASa9M4Zw5KWEqCEIU+ovuJTJgqEwCdYmvEnXNa9kwRLrTKRmSVFtBTmkhQhMQUnTcaUcm1QUEnZurYAAU9wVirrHbvltltKiopGbKlBRJGwCl5tNtjMVFifEt82hqLcLWrPmIMjwlIMIG2+5MaGsmybip7ItCgJhQB8wTBHnoZ+FYG5xxTRuLdFu0424pSVFS1JJGoA02A6etFMa4rfWmXWSnlyqCkoVGQ99D6eVYVvF86isSJ2B1IrUZOLtGZRUtGGmH15BnTlKdICs0iNDPfareGYm41KmyNUkEKnKoKmJjsdZoSbkkfKpEPaxUTadoNJqmEuHrq4s2kctplwhJBzOFMamYgQqRFOusbdUpTirK2zKMqIeWJIESY3MDeo2rqBH+mtc9qykH56dK31HVGOnG7H4jiVy7brt0WzDQdhJUHFFWhBjXeplWuQEDZKRHoBH3VXXd7CfP41Zu35B13H1RNZlJy3NRgo7FQuz6zFbvC7vJh1u6TqFJa+BuUk/UK85eMK+P4++tzh3DrDiLdBL4ceZU6CFy2kojdEab14/EZaWbk7Yd60FbxlDdy4FKKUs2a5UBJTzXVSQnrAG1OuXktG5fAC0KtmHPEmQoBSgZSf3elALLhptxy0ClPEXDC1ufSHUoy5QP3dTpVHEbO1YtWFue1LXcNFXhd8AKYgEH9WVDSvNkTaVv6ev4Z0trXvvU1N1cll3EHVwtAFupIUAU8skiI208XxrjyLhLmJFoc1w8lTSVJSoFJSYTlOhAhVZrHMKtGnmrdXtilvBrXnS3C1gQoHUgeKPUVDigsmLs23+PKgtLalC4gGQMsGZ0Kh8jSOGntxx5LL6+n3K5V37h3hy6Ww02LhORTt6ttxMAAF1BUnQaDxZYHSsRxg9F9cj/en7BWjXgVkrEPYT7aVTOcvynNkzZoOsxpNYfF3Gi8vkh0IBI+lUFrJGiiVdZI0rvgJZ8y81/Jzm9KGF2aYp2B9dQNr3rj1wIHpXsORVfX869i4SvA7Z2q4BWmWlGdfAdAexjKflXiztyJJopwfxUti6bTmUWiskonwyoAZvWBFAe9m+QPo2klbkFZQFQABvJOgk6DzrP4pxgeYy17FcJcQfFsEokbcweFQPWJFHFYW0+nOkrSTEqaUUKMTExv6Gg3E+ALcCEIuLpPQmUlMdSqUz8qFM3+UzEmywMjh2zlIyg7RJygehrynCX9Ymtj+UjFmU/QMAGAEKWdVKjVZJ81ED4GsFZnxigNe2uYFXAvtQm08StDtRZtwBJHx9aEOpeKdyB6ampRCup+dUXVgzTmnCnYmgL7VqD1iO+v2Vy4lAE6gaSNt6ktFT5j+39ajvHTBBoBryJI+deo4OpzkWk5RbG3VzyopEaDLr7w0nbSvLXFCPStZZ4ZZNsWwuZBuW1rLynFJS3ljKAnY7ivL4lJpL/l+R1w3QdwFvMmxfTHJat3UrVIATtlBnXYVnuKsYdbw6ybQoBDzBCwUpJIGSNSJTv0qzhXDNutq3BCip+3eWSFrAUtsoyqyzEQSYpYdwxaqbaLra1q9jNysBxYKlZhASJ8MgK0HlXnWRSzO3T4/29eTerVd+Q7jHGnfbbW2ChyibZZTlTObmj9aM3QaTVbj1i7N2hboHsyH0BojJPiKO3iOx3qHC8NsnW7i6Ns9kaLaSyXVlaEmCt2QcxiSQP3TQbhXCbe6xLkS45bHOpGZS0qICSUkkGQR+N63FKOq/xWun53I7fyaRr/1KfX/6BXm94r6RY/fX/Oa1r9tZDDPahbu8wrNvPPX+kykczf3ZE5a8/Q9qfx1rvgr7JL6HOXfyXUK8J+NUedMCjGA4Qq4KoMJTuesnQAfWa2WGcJNtahInudT869Bg81tuHLh5XgbVHdXhT9dbjgvgFLV2z7QQsnWB7oJ2Gu5861iEBGXwmD1AkT0B7etXsGbzXLZP7Q0+NAV3rl/D3SiZTHhzTlUkbEHuBWd4j41urhPKagFekN6rV5Dt69K9O465abQhxtLmZQSgmfCpUwokaiI6GgHAdiy4wpTDKUuBRbW7qQogAlSSokxrGXaRQp4TjeDuJfCFe9lEnoCeg9KqKwl1sgqQrL+0BI+Y2r1rHeGU+0OFOuVR1OpMafbTsMY95BSfDuY0k9J60B53ZXHpH4midtE+n4FarEeE21glKQhXdMD5jY1kbqzcYXlUNTqCNlDv/ahB7zXbentomo/aJqzZpy6mgLjRAEDp9k1Cvb6z12FMce8o71XLhg+n3UBLcaACvScASh1qwWeStlLKmnOYUEpXKcoCVH3iU15hcLrW8P8ADLD2GvOLQC+Q6Wla6cpAOwMHUHpXm8Qk4q32zph7hi1uwheE6iCHkHUaBRAE9htVq1dIxG4baWJasUtNkkAZxBTqdNyKo4RwnavKbVywEu2aF7qjnLUU5t/LbaqWH8LWqnbMOtApNot9/VWqpSATB0jxbV5Xkd77Py9W+fg6K9O/Qk4fwm9TeKeW8hb8oDzOZB5rLkJKyoEJ8ICjEfq+dDeEkst8QOIZUnlJ5oQQRlAKJIB7AkgelEWOBLZ164ZS0Ati6bkhShNu4kKKd9RooTvXlnEZa9pe5KAlkLUGwJIypVA316T8a7QSxHJXuuPp+DLeWjV3b4/MO+vtx0nXY1hkORrTEHSdKfbWxW4lsbrUE/MgffXqjHLfucm7PVeC8P5VqiR4nIcV8dh/litIlFUGlBKdNgAB8NvqFEmK2QrOo8XoNKs4OYfSfMfaKZcDUH4fMafZSs9Fz2+4zQGk4wvQIYCsqnEqJVuQADAj1k/Cm/k/vkrsRASC0VJUE6DQTMelRY4/muT4kiEwNO6R59ZoHwNd5GbxOn6mUjrIKT8YIoUicBUtXcmfiaY2DmE/H7qmaT4jT0J0nvr/AE+qhCNdefcdPfSIPaSf4VKra4ldZEqPlWO4gsirMVbr+jTPYIOv+YUAKZIAJqVK6H4VchSRPb/Wrqnd6A6p2oFOET2gRSBrj2goCR1demcK39u3b2LLihncQ+ZC0hCM/vBwE6EgiPQ15U+5oKKW3CjzzSHWgl3OPcSfGPGtMqCgBALatie9csXD6iqzcZUb3D8Zbaw6y8aeYHWmVDMJCW31SSOgjrVnEcRt2n7tSlhTTVkhsBtac6sy1lSWzPvRFYG34QuFhBS3opRSTI8BCykhfUQUnvoNKrOcH3HOW1kSC2JUokBCRkKwqTrBSJ0Hbaa5fpld33ZrOegqxRtOI3TqHUBLtgFg50++keEb++O2+teGFe3oK0WJ8MPoY5xQC3lSrMCmIUlJB9fEBG8z01rMzr+O9dcPCUPt9jMpWShOkUX4PZz3zX7uZfySf7UKmtB+Ttqbh1X7Lcf5lD+hrqYNy+8QggQYmUnSR5HoRv50at39vOgD+ucdx91XMHus7ST5CgDziJB9NPhXGRqPP+lR27809he46pVHwOo+36qAtv3BUCqEyUnffontvpQjBWcvO8ITrGh0Ox2+E/Gp0freCYMaR+0frMinWTYQ2VEZAVKUZI0AETPaBNAOy9O+p9B/U6fOm3L4A1OtVbG6zoLpEc3xJB0IbH6MeRI8R/ioPi+JkA60AI4qxiRkSTJIGmp1UNAOp8qbfmH7ZEBPjEpBzZfJR2KzqTGlZZ58vXbaAo++DI1IjWa2KLRTl83uUMjMT5lMJBMCVbk9qAxFt4XHGzslagPKFGiOahGJu5bx7+NX21bbdoUttrrtyvYeVV88xXbk+L5ffQhC+qtlg+HOi1aebvS0kNlS0xqmHFnKgA6+8TB3lZ2FYm4VRrDnbPkt839JldByIJVJIKFqJI1jMEgSNj3qpWLo2TOAXbZUlF+EozqCcwgkFZJVGupIJjqTAoA1a3jvOJuy2rNy1hUyoJRor+EpX/lJ7VE1dYbnUpUBPMJQMqjKShuARB0Cs+szPkajxFOGrUspcWCRA0UlCSRCZ8J8Pu9e/YTrKZchzmGXKj7Kb5BQWc0T4eXmCcs94AMeVUGOA0ZwldyNUlQyJnQZdSSdB4xHca1NgreFobQp9TinIIcSUqU1oVAKSQmYMJ6/rjsaxuIuILrnLjJnVlG3hKjl+qKlrgtPkmvGMilJkEpUUyNjlVEjyMVp/wAnwhLy+5A+Qn76x6nfBW64JY/w4P7RP2kVk0HX3evlVbhK6Kmfif5iKnvG/BI7EVU4WYKGETuRJ/5jI+o0Ia5hUbVKhyHR2WnL/wAydR9U/KqzLlWLhslvw+8IUn1Go+e3xoDrei1ghWqknTaCBpE76Gh3Er2dTdkgmFjM7qZDKT7pPdahHoDT7zGENHnqJCAgrMH9kHw+pJCfjQ3hltZS5cvfpLhWYj9lI91A8gKFCmI3WUAeVYrHsT0J7TRLHcUC1qCdQO1ZLGXPCR5UIVOEzmuwo9lH8fOtEnm3dyplDi0MoGZzKSPID41mOFyRcdoSqflW44YQEsuudXFR6hIj+tCmD4kaSi6WlJMCBJ1J8ImrLatBVLiFc3C/UD6hVu3T4R6CgLrG1OvBrr2++o0K0p9waEBz6tK3GB4v/hm5w4vBsBsOlIUTKiRkGQyJSozrCtDoYODdVXomCM3yLNl1h1kpKNEKbSVBICoCjqSRKsoj7KFHpvzy0n805kkhEqQgGYJE/RgpB1OaB11iKrLxtbAWheHFSHXioN5QUalICICPezMqIE7GQI3v4Z+dHWualxgrWc8FCZGdtBSQo6CQ4AYmB31FOWnEFuIRzGHVMct7l5eWgZw8I5g3CQ2Feew6ggVLO/LKE+0YarluuL5ZCEOFJcK1pbDUTuNR/u9IqvfcSNNkKbw1ZSjxcxVuhkgpAO+VQTBEz2MedWW8OxJTyXHHLdpCFZgR9KU5UvAJE+Jei1AknXMDNQXthirra21LZWgZkrCgAAlCW9zG8EKMdQYJ1qFPM764zuLWBAUpSo06qJ6adelekcKoi1a8xPzJNYvFuGjbtBS3ElainKhPiBbW3nS4FehToR+sPMDa4QcrDXkhP8ooRl/E3ilpXbKr7KmtWwENFPulCU+kJEVDid2QyoADxDLJ6SY++rmbL4dgdvhFUhLBAmuuYqYg6H8Qa4kg6H6qp31nI0V6TQAm7tFuLS0tSlIz55PVJMlJ9FAfOr2PYmRDDWqtjGwoLj1082pkj3iopSoaiTGpHca0TssMLSZ1Uo7qO/mT5kyaAFXFlkEde9AsTOXrrHy860l7uSSPWfuoBftpPiVon6z+DQFXAWIUspknIAO/iUBP1V6Em1DTDaP2UyfXqfnWH4V8dwdICogeQVW6xLNC1QA2kbk7gCgPKMXVL7h/eNE7NfhHoKCXDmZSj3JPzNGLXwpFQrLhMTTLlWulJxeulSrSCmfgapAMpVa/BLa0dtmkru1WzkeIh4/7R0FJbJATKEtkdPFroaxSzp8a3OF39si3tOfZvuK2bHKSptxXMEqSoEKcJ2ymR0jrQqLuC2NgWGubekEKUlQ9oKJSl1SUQkKhAyhKu2uk7ihZWtsfZFOXZSHQ4LiLhWdKk5yyog7AHKfMk+RPXLy1aeQWrF5LjUqUktqMhVupIUqVKyjmKQrQDTXeKYcawqJNm6SYneDI1IOffz6kTHSgL91hFhLmTEVBKtUAvSUBObT3hnUZ3IGpMTNCuIsPYatypnEFOrSAModB5kuKHuBUpARl77HaRV3/AMQ4dlUoWbhEBBUG4yiCEpB5hykhB8W+it6zvEl7ZONp9mYW0oKJJIICwoDTVasoG4HnuahQFdXy3DK1FUAATsAlISABsISkD4V6dhniYb/gT/KK8qNeoYUuGm/4E/yihGU8cd8CR4pC0jTtnSdQPKiXPnZQUPX7ulQ4gx42zP64M7daJwD+kQDHUpH21SENulWbrV8JBO1VGsRQoQgdB6bVKjwpJJoCtdN8x3KP2dPVJ/1qna4iUnlO9+tNXjbbTqM6gCCDHkTB+/5Ve4lwcuNl1sGU9v1o6igJHbRoJLhQFx7qBuo9BWQv8BffczvZG0/spOiQNh51dwbGAuErMKT9tV+Ir1IErS4ZJHvqSDoNgKAjwW5ZFwSFKAQnIMqZCtydekV3inElqbKEyho6nXMVH97t6CoOFlHxDkFTThBEGXAQDKkSPFEbfbtUnGtmtvKpGrStc47noQfdoUx0UcQPCKCJOtHmNR5VAzi1CdKtKc8NUioTJ/GtWAoZB51SAJS/ur0fh7FcRFswlq2b5SEkodWoo0CyrMTn0kpI210rzVQrYYPb3xaaCLkttqbK0DWID2TLEamVSBrodKVYtLcPIxrFSjJ7MCIU2SHIJygIUFKS5qpOUzO2+gFPt7vE2WG8rDKxlA3ByAIS2nNKss+EK0JjMZ0oecLxAQj20+KSEjP+upZUfd0JKVE9dSKZdW2IsFCDeHRCyMpUQEtIExpqSmB3q5WMyLeI47iCklpdm2nmFbZ8ZnMpBkKOfQhPigxtOgqlxOb9y25Tls2lpkJJUk+7y0JkKzKnMAoA6emlOXY37awOela+bzCShapWWloSoqKYMIChHSa45h+IKEKvCUgE6lZBEHUAp8QJBHrTKxmR5/XqOGj6FvySkf8ASK8vr1HC7hswhK0KISNEkE6AdBWSsWMsZmtRIBBj0Ip7WEKWn6J9xsbKQfpBB3jNJT8DUmLEIt15iE+EgTpJO1V7DE/AlXcCfPSqQIpwzIPCmEgfZVW+uphI71cuMRPKlQjTQUIsZWoqNARcT4Y2LRbhQC4lMBXXVX9zTuE+K8raQvVJEGe40P486XGz/wDhigfrFI/6v7Vlm2SycnQ+Iddeo+UfKhTVcU8FB4e02Z8W5QDv5jzrMWeOpCoukLJTAV4QqQNgUKIg+YrtpxO/aqlCvD26UTuuNbS5H+KtSV/tNkJV89KAMMcTtOlpFsPFnT4TAUU6ggDYbz8KuY44FMuKgEagg6jeNflWDVjzDBUbNtxClAp5jqgtSQdwgAAAnuSTUTPFLyGi2ci0KmZBzD4j+9BQIuCCo5RA7TMfGiOHLOX0/vQomrdpc5RHx/tUDJ7hUH8dYqRh0gR+Nar3DkyfjTUOfXpVIVCqnpuVCIUrTbU6QZEfED5VHSoaJheOftr/AMx679fM/OkL5zTxr028R0neNahBrlQFhOIODZxYj95X9ab7YuZzqkfvGoaVAdmj3BQJukgKUkEHNlOUkdpoBV3CcQUw6lxMSO+oI7GgPerlxtu35ikg5Y1iTMwN9ZmssxgMOrJIDaVbfI5fgTHwqXCsaLwyOqhKocQNNgcxTpvBFC8X4qAfdYcBQM/hXrlUFAET1G+9UyRYxfc1cJ90aCiGHshCZNUmgBBEGpFXJPX5UAF4xuv0Y7uT8AP/ANVFirYdbCkHxI+0UJ4hvuZcgAiEQkdp6/X9lTWd+EuQdpg0KDLo5kgz8No7g1Ro5iGEypa0EZfeIPT0oexbtGMzh8wEkH57UBTiuVNcuhR0EJGw7f3qGoUVdSYrlKgJFKrqXP7VHNKaoFXKVKoBUqVKgFSpUqAVKlSoC21ibiQAlahlmNe/3VbZxHOFZwDJk/ERNCaehcT5igCt7cOtGELVk6CZjy1qsvHHikpzmDvEA/MCnXlzKR5gfZQ6hDoVVtlyQT1+dU6lZcjehQ4xiALTg0koP396EI0TOk0mn4kToQfsNQ5/DHnVIR0qVKoUVKlSoBV2uV2aA5SpUqAVKlSoBUqVKgFSpUqAVdFcpUBMtUpHlUNPzaUygFSpUqAkB8tf7U01IwiSKhoBV2uVfYwVxaQoZIIkS42O/QqkbUAxrCHlJCktOFKtiEkg6xoeupA+NdOCvQDynIUYT4TqSSIHfUEVZ/N1wke8AEidHkQNSNIV61N+Z7kEgLScsbPo0nUfr/6GgBycKdKgkNrKjsIM6CTpUDzCkKKVApUNCCII9RRNOG3E6LGYH/bImSO+b8RQ67QoLUFmVA6mc2v8QJmgIaVKlQCpUqVAKlSpUAqVKlQCpUqVAOG1NpUqAVdpUqAI2LIkUONcpUIKlSpUKKuilSoDldrlKgP/2Q=="/>
          <p:cNvSpPr>
            <a:spLocks noChangeAspect="1" noChangeArrowheads="1"/>
          </p:cNvSpPr>
          <p:nvPr/>
        </p:nvSpPr>
        <p:spPr bwMode="auto">
          <a:xfrm>
            <a:off x="80963" y="-1042988"/>
            <a:ext cx="1676400" cy="21812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g;base64,/9j/4AAQSkZJRgABAQAAAQABAAD/2wCEAAkGBhQSERUUExQUFRUVGR0XGBgXFxcUFxgaGBUYHBgYGBcYHSYeGBwjGxcXIC8gJCcpLC0sFx4xNTAqNSYsLCkBCQoKDgwOGQ8PGikkHyQpKjUpKSwqKiwpKSosLSwpLCovKSksLCwsLCwsKiopKikpKSwpLCkpLCosKSwpLSwpKf/AABEIAOUAsAMBIgACEQEDEQH/xAAbAAABBQEBAAAAAAAAAAAAAAAFAAIDBAYBB//EAEcQAAEDAgQEAwQFCgMGBwAAAAECAxEABAUSITEGE0FRImFxFDKBkSOhscHwBxUzQlJicrLR4SSS8VNjc4KisxYlNnSjw+L/xAAYAQEBAQEBAAAAAAAAAAAAAAAAAQIDBP/EAC0RAAICAAUCBQMEAwAAAAAAAAABAhEDEiExURPwBEFhcYGRoeEUM7HRQnLB/9oADAMBAAIRAxEAPwDNr8SAPP8AH2UxCYEfjaupXEax0/p9taW6Qw1hwuzbpUvSU51pSSV5SdzHeK6QhmOU55TOIQNfx0qlcW/UUXRiuuuHtx1i4VP1inpw8XV6pq2GRsIQszJ5ZUIWFGdTI261enwydSt0AGBqaYk/VRrFsQtrZwsW7AuXUaOOOqPLCuoCUkfb865h98w8sIuLdtnMYDrClAJPQrQskEeYp060tDqedOgPJ1rqW/DRXGsGXZvBKwFpJlJI8K0gjMD2Px6g0b4xZt7Mshu1Q4Xc/vOLTGQJPTf3jRYbd+geIlVeZi3PdNMBmDWrwBm1vFFldubd0glCm3CtJjcQrY9Y60PWhixcuE3SOcpGVLSASkrKvFn02GWJ33inTY6i2a1AfM++ilk5KVfjoKPcG21tercSuzS1kAUIdWsnMSNZiKp4TjLCnSk2QDYWUFSXlFQhWWch322mr09LtE6mtUxWjMEK7iD6xpVxAOYb9/n2ohwsw0u0dW4nOq3W4kkFQz8qSDodymNR3rOYTfOLSHHSmFnMlKR7qTsJO9SWG4qywxFJ0GeXue+tVrkEJ/HeKu2t4kW9y4tOYtNlxOpE7jKY6TB+dLgixFw0r2oJUrRQIJSQFzCTBgkdPWKLDutdyPFq9Ngfat6zPX8elXkr33EaVFf4eq2dLatjqhXRSZ+0dR5jvVvCG0qcTzBmSoHSSCCkSCCO8EH+1TI82Vms6y5kRHyiD+DULZKSSZIPSucCuKulrU8kctyVNpEjIEnaZ1GvXtTbnF1c15DVm2pDThbzKfUkkgAzEdjWunpdmeprVE90nwAjz+uhqHMxjaIq1imLRZuKLHJdQUZfpOa2oFYCgDpBjoRtUa2QFbViUaNxlmBjjMn8d61F1Zh3BghTiGhI8bhISId6kAnWIoEoZTHr9oovxAP/ACNX8Q/79dcHd+xyx9l7lLDbBp11KPbLY5iBCVkqPkkEAT8aM8HKyWd09pmC3gDGsM5ggH0g/Osc2EDTIjTUHKn4HatRwBdIKHrZRP0ilrE7nOIWPM9fia1hSjm0RnFjLLqzA4Y1DaSd1SpR6kk9atFvWpVWCmPonBCmlZD5xsR5EQfj5U9DJWoJSJUowAOpNeeS1o9EWqs1/FH0mDodVqttLawfQhCvmkmn8fYM4+u1U2EkI5mbMtKPeCIjMRO1UfyhXqWbNmwSQXF5QodkI1Kj2lQ09DXPypNJU5ZhQkHm6f8AK3XtlVO+Dwxu1XLO4ThAsFi7vFpbSkEISDnUpSk/u/uzA61jsZxL2y6cucuVKiA2DvlSIB9f61usCKL6ycs1wFNgcs7wB+jVr+yoQfLSsE60pK1JUMqkKyqHYgwR/ftFcJ6QWXY7wVzebc2f5Lkw69/An+c1neHRK3vJxR/+RVab8mI+me/gT/OaGfk6wgPXD5X+jDhBExJzqO/aKS/bRqP7jNXglrNtdIbTKl59EjdRaj7YFZRnAXmGW+a2pJAAIPQ9tNNq9ptGEITDaQB0AECquJ2zq0kJKPQjSubm2kuDccNRbfJ5XcCLS9/9uf8AuCqXPP5uuyDBS00QRoZziDNGscslJYvBkOZTOXIkTqFgkiOkSZrOsNn823v/AAmv566Qe3ycprV/BtcPuU3zHKcMOoGZKusx7479lChlihSbnIsEKQlQI8y2rbuI2NC7C6KFJUkkEag/AfOtlbuNXaE3AEONpUCB5oV4T3TrI/1rcWp1e6MzTw7rZmY/Jis5WR05avnNRuMttXNyV3VqM7xXlLsKToBCgRvXfyXjRr/hq+2qK7dCrm9zISo+0KglKSfdTpqKzpk15Lr1NOAlfqSFMNlTTzVyhwHKQpH0eQiCNzqZ+FQXa4IqNdk2gh0Jy8lK1wgACC34iQNBsNaiccDiErSZB1HTQiRpXGVbo7RvZiuz2p9zxE+u3Nsq1YLRGX9KsHecwPedZprpn8dq0+GcJNuqaGZYS4xzSZHv5gkAaba1zljrCVs10uoYA5ssqASrsDI+Brlu6QoEGDvI0IPcEbVtLThVpw2qVlY5yFuO6jwhvQZdNNe9Q/8AhS3bcveap7lWqUKSUlOYpUCdZEE/Kubx4X3zX8nRQdAW64nWsAXDDVxGgVmLLvoVJkH5CoG+JnG59ltWWVHTmLcLyxPaYA+Vaa44MtmvaFuuPqbaQ24kpyhZS5m0IIgkEeW9OuODbZn2lTy3lNspbWnJlCiHJ3BEEgjyrS8Yu17f2jH6ddswjbag4Xnfp3SZVnUQFeUjUDb4USx/ih67SgLt2kltUpUlxUiRBEEagj7q0FjwqxcW5uGVPZeeluFFM8sqQlRMDRQzT2oFjVklh95pMlLbhSCfegRuR1rcPEZm4r5JLBWjK2FYiu3dDqIzJ6H3SDoQY6VFjWNruXeYWG21HRZQsnNA0JBG4Gk+lRrOtQka1tSdURxV5vMJ4NxmuzzBthtZXEqUtQJA2EDQASa9M4Zw5KWEqCEIU+ovuJTJgqEwCdYmvEnXNa9kwRLrTKRmSVFtBTmkhQhMQUnTcaUcm1QUEnZurYAAU9wVirrHbvltltKiopGbKlBRJGwCl5tNtjMVFifEt82hqLcLWrPmIMjwlIMIG2+5MaGsmybip7ItCgJhQB8wTBHnoZ+FYG5xxTRuLdFu0424pSVFS1JJGoA02A6etFMa4rfWmXWSnlyqCkoVGQ99D6eVYVvF86isSJ2B1IrUZOLtGZRUtGGmH15BnTlKdICs0iNDPfareGYm41KmyNUkEKnKoKmJjsdZoSbkkfKpEPaxUTadoNJqmEuHrq4s2kctplwhJBzOFMamYgQqRFOusbdUpTirK2zKMqIeWJIESY3MDeo2rqBH+mtc9qykH56dK31HVGOnG7H4jiVy7brt0WzDQdhJUHFFWhBjXeplWuQEDZKRHoBH3VXXd7CfP41Zu35B13H1RNZlJy3NRgo7FQuz6zFbvC7vJh1u6TqFJa+BuUk/UK85eMK+P4++tzh3DrDiLdBL4ceZU6CFy2kojdEab14/EZaWbk7Yd60FbxlDdy4FKKUs2a5UBJTzXVSQnrAG1OuXktG5fAC0KtmHPEmQoBSgZSf3elALLhptxy0ClPEXDC1ufSHUoy5QP3dTpVHEbO1YtWFue1LXcNFXhd8AKYgEH9WVDSvNkTaVv6ev4Z0trXvvU1N1cll3EHVwtAFupIUAU8skiI208XxrjyLhLmJFoc1w8lTSVJSoFJSYTlOhAhVZrHMKtGnmrdXtilvBrXnS3C1gQoHUgeKPUVDigsmLs23+PKgtLalC4gGQMsGZ0Kh8jSOGntxx5LL6+n3K5V37h3hy6Ww02LhORTt6ttxMAAF1BUnQaDxZYHSsRxg9F9cj/en7BWjXgVkrEPYT7aVTOcvynNkzZoOsxpNYfF3Gi8vkh0IBI+lUFrJGiiVdZI0rvgJZ8y81/Jzm9KGF2aYp2B9dQNr3rj1wIHpXsORVfX869i4SvA7Z2q4BWmWlGdfAdAexjKflXiztyJJopwfxUti6bTmUWiskonwyoAZvWBFAe9m+QPo2klbkFZQFQABvJOgk6DzrP4pxgeYy17FcJcQfFsEokbcweFQPWJFHFYW0+nOkrSTEqaUUKMTExv6Gg3E+ALcCEIuLpPQmUlMdSqUz8qFM3+UzEmywMjh2zlIyg7RJygehrynCX9Ymtj+UjFmU/QMAGAEKWdVKjVZJ81ED4GsFZnxigNe2uYFXAvtQm08StDtRZtwBJHx9aEOpeKdyB6ampRCup+dUXVgzTmnCnYmgL7VqD1iO+v2Vy4lAE6gaSNt6ktFT5j+39ajvHTBBoBryJI+deo4OpzkWk5RbG3VzyopEaDLr7w0nbSvLXFCPStZZ4ZZNsWwuZBuW1rLynFJS3ljKAnY7ivL4lJpL/l+R1w3QdwFvMmxfTHJat3UrVIATtlBnXYVnuKsYdbw6ybQoBDzBCwUpJIGSNSJTv0qzhXDNutq3BCip+3eWSFrAUtsoyqyzEQSYpYdwxaqbaLra1q9jNysBxYKlZhASJ8MgK0HlXnWRSzO3T4/29eTerVd+Q7jHGnfbbW2ChyibZZTlTObmj9aM3QaTVbj1i7N2hboHsyH0BojJPiKO3iOx3qHC8NsnW7i6Ns9kaLaSyXVlaEmCt2QcxiSQP3TQbhXCbe6xLkS45bHOpGZS0qICSUkkGQR+N63FKOq/xWun53I7fyaRr/1KfX/6BXm94r6RY/fX/Oa1r9tZDDPahbu8wrNvPPX+kykczf3ZE5a8/Q9qfx1rvgr7JL6HOXfyXUK8J+NUedMCjGA4Qq4KoMJTuesnQAfWa2WGcJNtahInudT869Bg81tuHLh5XgbVHdXhT9dbjgvgFLV2z7QQsnWB7oJ2Gu5861iEBGXwmD1AkT0B7etXsGbzXLZP7Q0+NAV3rl/D3SiZTHhzTlUkbEHuBWd4j41urhPKagFekN6rV5Dt69K9O465abQhxtLmZQSgmfCpUwokaiI6GgHAdiy4wpTDKUuBRbW7qQogAlSSokxrGXaRQp4TjeDuJfCFe9lEnoCeg9KqKwl1sgqQrL+0BI+Y2r1rHeGU+0OFOuVR1OpMafbTsMY95BSfDuY0k9J60B53ZXHpH4midtE+n4FarEeE21glKQhXdMD5jY1kbqzcYXlUNTqCNlDv/ahB7zXbentomo/aJqzZpy6mgLjRAEDp9k1Cvb6z12FMce8o71XLhg+n3UBLcaACvScASh1qwWeStlLKmnOYUEpXKcoCVH3iU15hcLrW8P8ADLD2GvOLQC+Q6Wla6cpAOwMHUHpXm8Qk4q32zph7hi1uwheE6iCHkHUaBRAE9htVq1dIxG4baWJasUtNkkAZxBTqdNyKo4RwnavKbVywEu2aF7qjnLUU5t/LbaqWH8LWqnbMOtApNot9/VWqpSATB0jxbV5Xkd77Py9W+fg6K9O/Qk4fwm9TeKeW8hb8oDzOZB5rLkJKyoEJ8ICjEfq+dDeEkst8QOIZUnlJ5oQQRlAKJIB7AkgelEWOBLZ164ZS0Ati6bkhShNu4kKKd9RooTvXlnEZa9pe5KAlkLUGwJIypVA316T8a7QSxHJXuuPp+DLeWjV3b4/MO+vtx0nXY1hkORrTEHSdKfbWxW4lsbrUE/MgffXqjHLfucm7PVeC8P5VqiR4nIcV8dh/litIlFUGlBKdNgAB8NvqFEmK2QrOo8XoNKs4OYfSfMfaKZcDUH4fMafZSs9Fz2+4zQGk4wvQIYCsqnEqJVuQADAj1k/Cm/k/vkrsRASC0VJUE6DQTMelRY4/muT4kiEwNO6R59ZoHwNd5GbxOn6mUjrIKT8YIoUicBUtXcmfiaY2DmE/H7qmaT4jT0J0nvr/AE+qhCNdefcdPfSIPaSf4VKra4ldZEqPlWO4gsirMVbr+jTPYIOv+YUAKZIAJqVK6H4VchSRPb/Wrqnd6A6p2oFOET2gRSBrj2goCR1demcK39u3b2LLihncQ+ZC0hCM/vBwE6EgiPQ15U+5oKKW3CjzzSHWgl3OPcSfGPGtMqCgBALatie9csXD6iqzcZUb3D8Zbaw6y8aeYHWmVDMJCW31SSOgjrVnEcRt2n7tSlhTTVkhsBtac6sy1lSWzPvRFYG34QuFhBS3opRSTI8BCykhfUQUnvoNKrOcH3HOW1kSC2JUokBCRkKwqTrBSJ0Hbaa5fpld33ZrOegqxRtOI3TqHUBLtgFg50++keEb++O2+teGFe3oK0WJ8MPoY5xQC3lSrMCmIUlJB9fEBG8z01rMzr+O9dcPCUPt9jMpWShOkUX4PZz3zX7uZfySf7UKmtB+Ttqbh1X7Lcf5lD+hrqYNy+8QggQYmUnSR5HoRv50at39vOgD+ucdx91XMHus7ST5CgDziJB9NPhXGRqPP+lR27809he46pVHwOo+36qAtv3BUCqEyUnffontvpQjBWcvO8ITrGh0Ox2+E/Gp0freCYMaR+0frMinWTYQ2VEZAVKUZI0AETPaBNAOy9O+p9B/U6fOm3L4A1OtVbG6zoLpEc3xJB0IbH6MeRI8R/ioPi+JkA60AI4qxiRkSTJIGmp1UNAOp8qbfmH7ZEBPjEpBzZfJR2KzqTGlZZ58vXbaAo++DI1IjWa2KLRTl83uUMjMT5lMJBMCVbk9qAxFt4XHGzslagPKFGiOahGJu5bx7+NX21bbdoUttrrtyvYeVV88xXbk+L5ffQhC+qtlg+HOi1aebvS0kNlS0xqmHFnKgA6+8TB3lZ2FYm4VRrDnbPkt839JldByIJVJIKFqJI1jMEgSNj3qpWLo2TOAXbZUlF+EozqCcwgkFZJVGupIJjqTAoA1a3jvOJuy2rNy1hUyoJRor+EpX/lJ7VE1dYbnUpUBPMJQMqjKShuARB0Cs+szPkajxFOGrUspcWCRA0UlCSRCZ8J8Pu9e/YTrKZchzmGXKj7Kb5BQWc0T4eXmCcs94AMeVUGOA0ZwldyNUlQyJnQZdSSdB4xHca1NgreFobQp9TinIIcSUqU1oVAKSQmYMJ6/rjsaxuIuILrnLjJnVlG3hKjl+qKlrgtPkmvGMilJkEpUUyNjlVEjyMVp/wAnwhLy+5A+Qn76x6nfBW64JY/w4P7RP2kVk0HX3evlVbhK6Kmfif5iKnvG/BI7EVU4WYKGETuRJ/5jI+o0Ia5hUbVKhyHR2WnL/wAydR9U/KqzLlWLhslvw+8IUn1Go+e3xoDrei1ghWqknTaCBpE76Gh3Er2dTdkgmFjM7qZDKT7pPdahHoDT7zGENHnqJCAgrMH9kHw+pJCfjQ3hltZS5cvfpLhWYj9lI91A8gKFCmI3WUAeVYrHsT0J7TRLHcUC1qCdQO1ZLGXPCR5UIVOEzmuwo9lH8fOtEnm3dyplDi0MoGZzKSPID41mOFyRcdoSqflW44YQEsuudXFR6hIj+tCmD4kaSi6WlJMCBJ1J8ImrLatBVLiFc3C/UD6hVu3T4R6CgLrG1OvBrr2++o0K0p9waEBz6tK3GB4v/hm5w4vBsBsOlIUTKiRkGQyJSozrCtDoYODdVXomCM3yLNl1h1kpKNEKbSVBICoCjqSRKsoj7KFHpvzy0n805kkhEqQgGYJE/RgpB1OaB11iKrLxtbAWheHFSHXioN5QUalICICPezMqIE7GQI3v4Z+dHWualxgrWc8FCZGdtBSQo6CQ4AYmB31FOWnEFuIRzGHVMct7l5eWgZw8I5g3CQ2Feew6ggVLO/LKE+0YarluuL5ZCEOFJcK1pbDUTuNR/u9IqvfcSNNkKbw1ZSjxcxVuhkgpAO+VQTBEz2MedWW8OxJTyXHHLdpCFZgR9KU5UvAJE+Jei1AknXMDNQXthirra21LZWgZkrCgAAlCW9zG8EKMdQYJ1qFPM764zuLWBAUpSo06qJ6adelekcKoi1a8xPzJNYvFuGjbtBS3ElainKhPiBbW3nS4FehToR+sPMDa4QcrDXkhP8ooRl/E3ilpXbKr7KmtWwENFPulCU+kJEVDid2QyoADxDLJ6SY++rmbL4dgdvhFUhLBAmuuYqYg6H8Qa4kg6H6qp31nI0V6TQAm7tFuLS0tSlIz55PVJMlJ9FAfOr2PYmRDDWqtjGwoLj1082pkj3iopSoaiTGpHca0TssMLSZ1Uo7qO/mT5kyaAFXFlkEde9AsTOXrrHy860l7uSSPWfuoBftpPiVon6z+DQFXAWIUspknIAO/iUBP1V6Em1DTDaP2UyfXqfnWH4V8dwdICogeQVW6xLNC1QA2kbk7gCgPKMXVL7h/eNE7NfhHoKCXDmZSj3JPzNGLXwpFQrLhMTTLlWulJxeulSrSCmfgapAMpVa/BLa0dtmkru1WzkeIh4/7R0FJbJATKEtkdPFroaxSzp8a3OF39si3tOfZvuK2bHKSptxXMEqSoEKcJ2ymR0jrQqLuC2NgWGubekEKUlQ9oKJSl1SUQkKhAyhKu2uk7ihZWtsfZFOXZSHQ4LiLhWdKk5yyog7AHKfMk+RPXLy1aeQWrF5LjUqUktqMhVupIUqVKyjmKQrQDTXeKYcawqJNm6SYneDI1IOffz6kTHSgL91hFhLmTEVBKtUAvSUBObT3hnUZ3IGpMTNCuIsPYatypnEFOrSAModB5kuKHuBUpARl77HaRV3/AMQ4dlUoWbhEBBUG4yiCEpB5hykhB8W+it6zvEl7ZONp9mYW0oKJJIICwoDTVasoG4HnuahQFdXy3DK1FUAATsAlISABsISkD4V6dhniYb/gT/KK8qNeoYUuGm/4E/yihGU8cd8CR4pC0jTtnSdQPKiXPnZQUPX7ulQ4gx42zP64M7daJwD+kQDHUpH21SENulWbrV8JBO1VGsRQoQgdB6bVKjwpJJoCtdN8x3KP2dPVJ/1qna4iUnlO9+tNXjbbTqM6gCCDHkTB+/5Ve4lwcuNl1sGU9v1o6igJHbRoJLhQFx7qBuo9BWQv8BffczvZG0/spOiQNh51dwbGAuErMKT9tV+Ir1IErS4ZJHvqSDoNgKAjwW5ZFwSFKAQnIMqZCtydekV3inElqbKEyho6nXMVH97t6CoOFlHxDkFTThBEGXAQDKkSPFEbfbtUnGtmtvKpGrStc47noQfdoUx0UcQPCKCJOtHmNR5VAzi1CdKtKc8NUioTJ/GtWAoZB51SAJS/ur0fh7FcRFswlq2b5SEkodWoo0CyrMTn0kpI210rzVQrYYPb3xaaCLkttqbK0DWID2TLEamVSBrodKVYtLcPIxrFSjJ7MCIU2SHIJygIUFKS5qpOUzO2+gFPt7vE2WG8rDKxlA3ByAIS2nNKss+EK0JjMZ0oecLxAQj20+KSEjP+upZUfd0JKVE9dSKZdW2IsFCDeHRCyMpUQEtIExpqSmB3q5WMyLeI47iCklpdm2nmFbZ8ZnMpBkKOfQhPigxtOgqlxOb9y25Tls2lpkJJUk+7y0JkKzKnMAoA6emlOXY37awOela+bzCShapWWloSoqKYMIChHSa45h+IKEKvCUgE6lZBEHUAp8QJBHrTKxmR5/XqOGj6FvySkf8ASK8vr1HC7hswhK0KISNEkE6AdBWSsWMsZmtRIBBj0Ip7WEKWn6J9xsbKQfpBB3jNJT8DUmLEIt15iE+EgTpJO1V7DE/AlXcCfPSqQIpwzIPCmEgfZVW+uphI71cuMRPKlQjTQUIsZWoqNARcT4Y2LRbhQC4lMBXXVX9zTuE+K8raQvVJEGe40P486XGz/wDhigfrFI/6v7Vlm2SycnQ+Iddeo+UfKhTVcU8FB4e02Z8W5QDv5jzrMWeOpCoukLJTAV4QqQNgUKIg+YrtpxO/aqlCvD26UTuuNbS5H+KtSV/tNkJV89KAMMcTtOlpFsPFnT4TAUU6ggDYbz8KuY44FMuKgEagg6jeNflWDVjzDBUbNtxClAp5jqgtSQdwgAAAnuSTUTPFLyGi2ci0KmZBzD4j+9BQIuCCo5RA7TMfGiOHLOX0/vQomrdpc5RHx/tUDJ7hUH8dYqRh0gR+Nar3DkyfjTUOfXpVIVCqnpuVCIUrTbU6QZEfED5VHSoaJheOftr/AMx679fM/OkL5zTxr028R0neNahBrlQFhOIODZxYj95X9ab7YuZzqkfvGoaVAdmj3BQJukgKUkEHNlOUkdpoBV3CcQUw6lxMSO+oI7GgPerlxtu35ikg5Y1iTMwN9ZmssxgMOrJIDaVbfI5fgTHwqXCsaLwyOqhKocQNNgcxTpvBFC8X4qAfdYcBQM/hXrlUFAET1G+9UyRYxfc1cJ90aCiGHshCZNUmgBBEGpFXJPX5UAF4xuv0Y7uT8AP/ANVFirYdbCkHxI+0UJ4hvuZcgAiEQkdp6/X9lTWd+EuQdpg0KDLo5kgz8No7g1Ro5iGEypa0EZfeIPT0oexbtGMzh8wEkH57UBTiuVNcuhR0EJGw7f3qGoUVdSYrlKgJFKrqXP7VHNKaoFXKVKoBUqVKgFSpUqAVKlSoC21ibiQAlahlmNe/3VbZxHOFZwDJk/ERNCaehcT5igCt7cOtGELVk6CZjy1qsvHHikpzmDvEA/MCnXlzKR5gfZQ6hDoVVtlyQT1+dU6lZcjehQ4xiALTg0koP396EI0TOk0mn4kToQfsNQ5/DHnVIR0qVKoUVKlSoBV2uV2aA5SpUqAVKlSoBUqVKgFSpUqAVdFcpUBMtUpHlUNPzaUygFSpUqAkB8tf7U01IwiSKhoBV2uVfYwVxaQoZIIkS42O/QqkbUAxrCHlJCktOFKtiEkg6xoeupA+NdOCvQDynIUYT4TqSSIHfUEVZ/N1wke8AEidHkQNSNIV61N+Z7kEgLScsbPo0nUfr/6GgBycKdKgkNrKjsIM6CTpUDzCkKKVApUNCCII9RRNOG3E6LGYH/bImSO+b8RQ67QoLUFmVA6mc2v8QJmgIaVKlQCpUqVAKlSpUAqVKlQCpUqVAOG1NpUqAVdpUqAI2LIkUONcpUIKlSpUKKuilSoDldrlKgP/2Q=="/>
          <p:cNvSpPr>
            <a:spLocks noChangeAspect="1" noChangeArrowheads="1"/>
          </p:cNvSpPr>
          <p:nvPr/>
        </p:nvSpPr>
        <p:spPr bwMode="auto">
          <a:xfrm>
            <a:off x="233363" y="-890588"/>
            <a:ext cx="1676400" cy="21812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g;base64,/9j/4AAQSkZJRgABAQAAAQABAAD/2wCEAAkGBhQSERUUExQUFRUVGR0XGBgXFxcUFxgaGBUYHBgYGBcYHSYeGBwjGxcXIC8gJCcpLC0sFx4xNTAqNSYsLCkBCQoKDgwOGQ8PGikkHyQpKjUpKSwqKiwpKSosLSwpLCovKSksLCwsLCwsKiopKikpKSwpLCkpLCosKSwpLSwpKf/AABEIAOUAsAMBIgACEQEDEQH/xAAbAAABBQEBAAAAAAAAAAAAAAAFAAIDBAYBB//EAEcQAAEDAgQEAwQFCgMGBwAAAAECAxEABAUSITEGE0FRImFxFDKBkSOhscHwBxUzQlJicrLR4SSS8VNjc4KisxYlNnSjw+L/xAAYAQEBAQEBAAAAAAAAAAAAAAAAAQIDBP/EAC0RAAICAAUCBQMEAwAAAAAAAAABAhEDEiExURPwBEFhcYGRoeEUM7HRQnLB/9oADAMBAAIRAxEAPwDNr8SAPP8AH2UxCYEfjaupXEax0/p9taW6Qw1hwuzbpUvSU51pSSV5SdzHeK6QhmOU55TOIQNfx0qlcW/UUXRiuuuHtx1i4VP1inpw8XV6pq2GRsIQszJ5ZUIWFGdTI261enwydSt0AGBqaYk/VRrFsQtrZwsW7AuXUaOOOqPLCuoCUkfb865h98w8sIuLdtnMYDrClAJPQrQskEeYp060tDqedOgPJ1rqW/DRXGsGXZvBKwFpJlJI8K0gjMD2Px6g0b4xZt7Mshu1Q4Xc/vOLTGQJPTf3jRYbd+geIlVeZi3PdNMBmDWrwBm1vFFldubd0glCm3CtJjcQrY9Y60PWhixcuE3SOcpGVLSASkrKvFn02GWJ33inTY6i2a1AfM++ilk5KVfjoKPcG21tercSuzS1kAUIdWsnMSNZiKp4TjLCnSk2QDYWUFSXlFQhWWch322mr09LtE6mtUxWjMEK7iD6xpVxAOYb9/n2ohwsw0u0dW4nOq3W4kkFQz8qSDodymNR3rOYTfOLSHHSmFnMlKR7qTsJO9SWG4qywxFJ0GeXue+tVrkEJ/HeKu2t4kW9y4tOYtNlxOpE7jKY6TB+dLgixFw0r2oJUrRQIJSQFzCTBgkdPWKLDutdyPFq9Ngfat6zPX8elXkr33EaVFf4eq2dLatjqhXRSZ+0dR5jvVvCG0qcTzBmSoHSSCCkSCCO8EH+1TI82Vms6y5kRHyiD+DULZKSSZIPSucCuKulrU8kctyVNpEjIEnaZ1GvXtTbnF1c15DVm2pDThbzKfUkkgAzEdjWunpdmeprVE90nwAjz+uhqHMxjaIq1imLRZuKLHJdQUZfpOa2oFYCgDpBjoRtUa2QFbViUaNxlmBjjMn8d61F1Zh3BghTiGhI8bhISId6kAnWIoEoZTHr9oovxAP/ACNX8Q/79dcHd+xyx9l7lLDbBp11KPbLY5iBCVkqPkkEAT8aM8HKyWd09pmC3gDGsM5ggH0g/Osc2EDTIjTUHKn4HatRwBdIKHrZRP0ilrE7nOIWPM9fia1hSjm0RnFjLLqzA4Y1DaSd1SpR6kk9atFvWpVWCmPonBCmlZD5xsR5EQfj5U9DJWoJSJUowAOpNeeS1o9EWqs1/FH0mDodVqttLawfQhCvmkmn8fYM4+u1U2EkI5mbMtKPeCIjMRO1UfyhXqWbNmwSQXF5QodkI1Kj2lQ09DXPypNJU5ZhQkHm6f8AK3XtlVO+Dwxu1XLO4ThAsFi7vFpbSkEISDnUpSk/u/uzA61jsZxL2y6cucuVKiA2DvlSIB9f61usCKL6ycs1wFNgcs7wB+jVr+yoQfLSsE60pK1JUMqkKyqHYgwR/ftFcJ6QWXY7wVzebc2f5Lkw69/An+c1neHRK3vJxR/+RVab8mI+me/gT/OaGfk6wgPXD5X+jDhBExJzqO/aKS/bRqP7jNXglrNtdIbTKl59EjdRaj7YFZRnAXmGW+a2pJAAIPQ9tNNq9ptGEITDaQB0AECquJ2zq0kJKPQjSubm2kuDccNRbfJ5XcCLS9/9uf8AuCqXPP5uuyDBS00QRoZziDNGscslJYvBkOZTOXIkTqFgkiOkSZrOsNn823v/AAmv566Qe3ycprV/BtcPuU3zHKcMOoGZKusx7479lChlihSbnIsEKQlQI8y2rbuI2NC7C6KFJUkkEag/AfOtlbuNXaE3AEONpUCB5oV4T3TrI/1rcWp1e6MzTw7rZmY/Jis5WR05avnNRuMttXNyV3VqM7xXlLsKToBCgRvXfyXjRr/hq+2qK7dCrm9zISo+0KglKSfdTpqKzpk15Lr1NOAlfqSFMNlTTzVyhwHKQpH0eQiCNzqZ+FQXa4IqNdk2gh0Jy8lK1wgACC34iQNBsNaiccDiErSZB1HTQiRpXGVbo7RvZiuz2p9zxE+u3Nsq1YLRGX9KsHecwPedZprpn8dq0+GcJNuqaGZYS4xzSZHv5gkAaba1zljrCVs10uoYA5ssqASrsDI+Brlu6QoEGDvI0IPcEbVtLThVpw2qVlY5yFuO6jwhvQZdNNe9Q/8AhS3bcveap7lWqUKSUlOYpUCdZEE/Kubx4X3zX8nRQdAW64nWsAXDDVxGgVmLLvoVJkH5CoG+JnG59ltWWVHTmLcLyxPaYA+Vaa44MtmvaFuuPqbaQ24kpyhZS5m0IIgkEeW9OuODbZn2lTy3lNspbWnJlCiHJ3BEEgjyrS8Yu17f2jH6ddswjbag4Xnfp3SZVnUQFeUjUDb4USx/ih67SgLt2kltUpUlxUiRBEEagj7q0FjwqxcW5uGVPZeeluFFM8sqQlRMDRQzT2oFjVklh95pMlLbhSCfegRuR1rcPEZm4r5JLBWjK2FYiu3dDqIzJ6H3SDoQY6VFjWNruXeYWG21HRZQsnNA0JBG4Gk+lRrOtQka1tSdURxV5vMJ4NxmuzzBthtZXEqUtQJA2EDQASa9M4Zw5KWEqCEIU+ovuJTJgqEwCdYmvEnXNa9kwRLrTKRmSVFtBTmkhQhMQUnTcaUcm1QUEnZurYAAU9wVirrHbvltltKiopGbKlBRJGwCl5tNtjMVFifEt82hqLcLWrPmIMjwlIMIG2+5MaGsmybip7ItCgJhQB8wTBHnoZ+FYG5xxTRuLdFu0424pSVFS1JJGoA02A6etFMa4rfWmXWSnlyqCkoVGQ99D6eVYVvF86isSJ2B1IrUZOLtGZRUtGGmH15BnTlKdICs0iNDPfareGYm41KmyNUkEKnKoKmJjsdZoSbkkfKpEPaxUTadoNJqmEuHrq4s2kctplwhJBzOFMamYgQqRFOusbdUpTirK2zKMqIeWJIESY3MDeo2rqBH+mtc9qykH56dK31HVGOnG7H4jiVy7brt0WzDQdhJUHFFWhBjXeplWuQEDZKRHoBH3VXXd7CfP41Zu35B13H1RNZlJy3NRgo7FQuz6zFbvC7vJh1u6TqFJa+BuUk/UK85eMK+P4++tzh3DrDiLdBL4ceZU6CFy2kojdEab14/EZaWbk7Yd60FbxlDdy4FKKUs2a5UBJTzXVSQnrAG1OuXktG5fAC0KtmHPEmQoBSgZSf3elALLhptxy0ClPEXDC1ufSHUoy5QP3dTpVHEbO1YtWFue1LXcNFXhd8AKYgEH9WVDSvNkTaVv6ev4Z0trXvvU1N1cll3EHVwtAFupIUAU8skiI208XxrjyLhLmJFoc1w8lTSVJSoFJSYTlOhAhVZrHMKtGnmrdXtilvBrXnS3C1gQoHUgeKPUVDigsmLs23+PKgtLalC4gGQMsGZ0Kh8jSOGntxx5LL6+n3K5V37h3hy6Ww02LhORTt6ttxMAAF1BUnQaDxZYHSsRxg9F9cj/en7BWjXgVkrEPYT7aVTOcvynNkzZoOsxpNYfF3Gi8vkh0IBI+lUFrJGiiVdZI0rvgJZ8y81/Jzm9KGF2aYp2B9dQNr3rj1wIHpXsORVfX869i4SvA7Z2q4BWmWlGdfAdAexjKflXiztyJJopwfxUti6bTmUWiskonwyoAZvWBFAe9m+QPo2klbkFZQFQABvJOgk6DzrP4pxgeYy17FcJcQfFsEokbcweFQPWJFHFYW0+nOkrSTEqaUUKMTExv6Gg3E+ALcCEIuLpPQmUlMdSqUz8qFM3+UzEmywMjh2zlIyg7RJygehrynCX9Ymtj+UjFmU/QMAGAEKWdVKjVZJ81ED4GsFZnxigNe2uYFXAvtQm08StDtRZtwBJHx9aEOpeKdyB6ampRCup+dUXVgzTmnCnYmgL7VqD1iO+v2Vy4lAE6gaSNt6ktFT5j+39ajvHTBBoBryJI+deo4OpzkWk5RbG3VzyopEaDLr7w0nbSvLXFCPStZZ4ZZNsWwuZBuW1rLynFJS3ljKAnY7ivL4lJpL/l+R1w3QdwFvMmxfTHJat3UrVIATtlBnXYVnuKsYdbw6ybQoBDzBCwUpJIGSNSJTv0qzhXDNutq3BCip+3eWSFrAUtsoyqyzEQSYpYdwxaqbaLra1q9jNysBxYKlZhASJ8MgK0HlXnWRSzO3T4/29eTerVd+Q7jHGnfbbW2ChyibZZTlTObmj9aM3QaTVbj1i7N2hboHsyH0BojJPiKO3iOx3qHC8NsnW7i6Ns9kaLaSyXVlaEmCt2QcxiSQP3TQbhXCbe6xLkS45bHOpGZS0qICSUkkGQR+N63FKOq/xWun53I7fyaRr/1KfX/6BXm94r6RY/fX/Oa1r9tZDDPahbu8wrNvPPX+kykczf3ZE5a8/Q9qfx1rvgr7JL6HOXfyXUK8J+NUedMCjGA4Qq4KoMJTuesnQAfWa2WGcJNtahInudT869Bg81tuHLh5XgbVHdXhT9dbjgvgFLV2z7QQsnWB7oJ2Gu5861iEBGXwmD1AkT0B7etXsGbzXLZP7Q0+NAV3rl/D3SiZTHhzTlUkbEHuBWd4j41urhPKagFekN6rV5Dt69K9O465abQhxtLmZQSgmfCpUwokaiI6GgHAdiy4wpTDKUuBRbW7qQogAlSSokxrGXaRQp4TjeDuJfCFe9lEnoCeg9KqKwl1sgqQrL+0BI+Y2r1rHeGU+0OFOuVR1OpMafbTsMY95BSfDuY0k9J60B53ZXHpH4midtE+n4FarEeE21glKQhXdMD5jY1kbqzcYXlUNTqCNlDv/ahB7zXbentomo/aJqzZpy6mgLjRAEDp9k1Cvb6z12FMce8o71XLhg+n3UBLcaACvScASh1qwWeStlLKmnOYUEpXKcoCVH3iU15hcLrW8P8ADLD2GvOLQC+Q6Wla6cpAOwMHUHpXm8Qk4q32zph7hi1uwheE6iCHkHUaBRAE9htVq1dIxG4baWJasUtNkkAZxBTqdNyKo4RwnavKbVywEu2aF7qjnLUU5t/LbaqWH8LWqnbMOtApNot9/VWqpSATB0jxbV5Xkd77Py9W+fg6K9O/Qk4fwm9TeKeW8hb8oDzOZB5rLkJKyoEJ8ICjEfq+dDeEkst8QOIZUnlJ5oQQRlAKJIB7AkgelEWOBLZ164ZS0Ati6bkhShNu4kKKd9RooTvXlnEZa9pe5KAlkLUGwJIypVA316T8a7QSxHJXuuPp+DLeWjV3b4/MO+vtx0nXY1hkORrTEHSdKfbWxW4lsbrUE/MgffXqjHLfucm7PVeC8P5VqiR4nIcV8dh/litIlFUGlBKdNgAB8NvqFEmK2QrOo8XoNKs4OYfSfMfaKZcDUH4fMafZSs9Fz2+4zQGk4wvQIYCsqnEqJVuQADAj1k/Cm/k/vkrsRASC0VJUE6DQTMelRY4/muT4kiEwNO6R59ZoHwNd5GbxOn6mUjrIKT8YIoUicBUtXcmfiaY2DmE/H7qmaT4jT0J0nvr/AE+qhCNdefcdPfSIPaSf4VKra4ldZEqPlWO4gsirMVbr+jTPYIOv+YUAKZIAJqVK6H4VchSRPb/Wrqnd6A6p2oFOET2gRSBrj2goCR1demcK39u3b2LLihncQ+ZC0hCM/vBwE6EgiPQ15U+5oKKW3CjzzSHWgl3OPcSfGPGtMqCgBALatie9csXD6iqzcZUb3D8Zbaw6y8aeYHWmVDMJCW31SSOgjrVnEcRt2n7tSlhTTVkhsBtac6sy1lSWzPvRFYG34QuFhBS3opRSTI8BCykhfUQUnvoNKrOcH3HOW1kSC2JUokBCRkKwqTrBSJ0Hbaa5fpld33ZrOegqxRtOI3TqHUBLtgFg50++keEb++O2+teGFe3oK0WJ8MPoY5xQC3lSrMCmIUlJB9fEBG8z01rMzr+O9dcPCUPt9jMpWShOkUX4PZz3zX7uZfySf7UKmtB+Ttqbh1X7Lcf5lD+hrqYNy+8QggQYmUnSR5HoRv50at39vOgD+ucdx91XMHus7ST5CgDziJB9NPhXGRqPP+lR27809he46pVHwOo+36qAtv3BUCqEyUnffontvpQjBWcvO8ITrGh0Ox2+E/Gp0freCYMaR+0frMinWTYQ2VEZAVKUZI0AETPaBNAOy9O+p9B/U6fOm3L4A1OtVbG6zoLpEc3xJB0IbH6MeRI8R/ioPi+JkA60AI4qxiRkSTJIGmp1UNAOp8qbfmH7ZEBPjEpBzZfJR2KzqTGlZZ58vXbaAo++DI1IjWa2KLRTl83uUMjMT5lMJBMCVbk9qAxFt4XHGzslagPKFGiOahGJu5bx7+NX21bbdoUttrrtyvYeVV88xXbk+L5ffQhC+qtlg+HOi1aebvS0kNlS0xqmHFnKgA6+8TB3lZ2FYm4VRrDnbPkt839JldByIJVJIKFqJI1jMEgSNj3qpWLo2TOAXbZUlF+EozqCcwgkFZJVGupIJjqTAoA1a3jvOJuy2rNy1hUyoJRor+EpX/lJ7VE1dYbnUpUBPMJQMqjKShuARB0Cs+szPkajxFOGrUspcWCRA0UlCSRCZ8J8Pu9e/YTrKZchzmGXKj7Kb5BQWc0T4eXmCcs94AMeVUGOA0ZwldyNUlQyJnQZdSSdB4xHca1NgreFobQp9TinIIcSUqU1oVAKSQmYMJ6/rjsaxuIuILrnLjJnVlG3hKjl+qKlrgtPkmvGMilJkEpUUyNjlVEjyMVp/wAnwhLy+5A+Qn76x6nfBW64JY/w4P7RP2kVk0HX3evlVbhK6Kmfif5iKnvG/BI7EVU4WYKGETuRJ/5jI+o0Ia5hUbVKhyHR2WnL/wAydR9U/KqzLlWLhslvw+8IUn1Go+e3xoDrei1ghWqknTaCBpE76Gh3Er2dTdkgmFjM7qZDKT7pPdahHoDT7zGENHnqJCAgrMH9kHw+pJCfjQ3hltZS5cvfpLhWYj9lI91A8gKFCmI3WUAeVYrHsT0J7TRLHcUC1qCdQO1ZLGXPCR5UIVOEzmuwo9lH8fOtEnm3dyplDi0MoGZzKSPID41mOFyRcdoSqflW44YQEsuudXFR6hIj+tCmD4kaSi6WlJMCBJ1J8ImrLatBVLiFc3C/UD6hVu3T4R6CgLrG1OvBrr2++o0K0p9waEBz6tK3GB4v/hm5w4vBsBsOlIUTKiRkGQyJSozrCtDoYODdVXomCM3yLNl1h1kpKNEKbSVBICoCjqSRKsoj7KFHpvzy0n805kkhEqQgGYJE/RgpB1OaB11iKrLxtbAWheHFSHXioN5QUalICICPezMqIE7GQI3v4Z+dHWualxgrWc8FCZGdtBSQo6CQ4AYmB31FOWnEFuIRzGHVMct7l5eWgZw8I5g3CQ2Feew6ggVLO/LKE+0YarluuL5ZCEOFJcK1pbDUTuNR/u9IqvfcSNNkKbw1ZSjxcxVuhkgpAO+VQTBEz2MedWW8OxJTyXHHLdpCFZgR9KU5UvAJE+Jei1AknXMDNQXthirra21LZWgZkrCgAAlCW9zG8EKMdQYJ1qFPM764zuLWBAUpSo06qJ6adelekcKoi1a8xPzJNYvFuGjbtBS3ElainKhPiBbW3nS4FehToR+sPMDa4QcrDXkhP8ooRl/E3ilpXbKr7KmtWwENFPulCU+kJEVDid2QyoADxDLJ6SY++rmbL4dgdvhFUhLBAmuuYqYg6H8Qa4kg6H6qp31nI0V6TQAm7tFuLS0tSlIz55PVJMlJ9FAfOr2PYmRDDWqtjGwoLj1082pkj3iopSoaiTGpHca0TssMLSZ1Uo7qO/mT5kyaAFXFlkEde9AsTOXrrHy860l7uSSPWfuoBftpPiVon6z+DQFXAWIUspknIAO/iUBP1V6Em1DTDaP2UyfXqfnWH4V8dwdICogeQVW6xLNC1QA2kbk7gCgPKMXVL7h/eNE7NfhHoKCXDmZSj3JPzNGLXwpFQrLhMTTLlWulJxeulSrSCmfgapAMpVa/BLa0dtmkru1WzkeIh4/7R0FJbJATKEtkdPFroaxSzp8a3OF39si3tOfZvuK2bHKSptxXMEqSoEKcJ2ymR0jrQqLuC2NgWGubekEKUlQ9oKJSl1SUQkKhAyhKu2uk7ihZWtsfZFOXZSHQ4LiLhWdKk5yyog7AHKfMk+RPXLy1aeQWrF5LjUqUktqMhVupIUqVKyjmKQrQDTXeKYcawqJNm6SYneDI1IOffz6kTHSgL91hFhLmTEVBKtUAvSUBObT3hnUZ3IGpMTNCuIsPYatypnEFOrSAModB5kuKHuBUpARl77HaRV3/AMQ4dlUoWbhEBBUG4yiCEpB5hykhB8W+it6zvEl7ZONp9mYW0oKJJIICwoDTVasoG4HnuahQFdXy3DK1FUAATsAlISABsISkD4V6dhniYb/gT/KK8qNeoYUuGm/4E/yihGU8cd8CR4pC0jTtnSdQPKiXPnZQUPX7ulQ4gx42zP64M7daJwD+kQDHUpH21SENulWbrV8JBO1VGsRQoQgdB6bVKjwpJJoCtdN8x3KP2dPVJ/1qna4iUnlO9+tNXjbbTqM6gCCDHkTB+/5Ve4lwcuNl1sGU9v1o6igJHbRoJLhQFx7qBuo9BWQv8BffczvZG0/spOiQNh51dwbGAuErMKT9tV+Ir1IErS4ZJHvqSDoNgKAjwW5ZFwSFKAQnIMqZCtydekV3inElqbKEyho6nXMVH97t6CoOFlHxDkFTThBEGXAQDKkSPFEbfbtUnGtmtvKpGrStc47noQfdoUx0UcQPCKCJOtHmNR5VAzi1CdKtKc8NUioTJ/GtWAoZB51SAJS/ur0fh7FcRFswlq2b5SEkodWoo0CyrMTn0kpI210rzVQrYYPb3xaaCLkttqbK0DWID2TLEamVSBrodKVYtLcPIxrFSjJ7MCIU2SHIJygIUFKS5qpOUzO2+gFPt7vE2WG8rDKxlA3ByAIS2nNKss+EK0JjMZ0oecLxAQj20+KSEjP+upZUfd0JKVE9dSKZdW2IsFCDeHRCyMpUQEtIExpqSmB3q5WMyLeI47iCklpdm2nmFbZ8ZnMpBkKOfQhPigxtOgqlxOb9y25Tls2lpkJJUk+7y0JkKzKnMAoA6emlOXY37awOela+bzCShapWWloSoqKYMIChHSa45h+IKEKvCUgE6lZBEHUAp8QJBHrTKxmR5/XqOGj6FvySkf8ASK8vr1HC7hswhK0KISNEkE6AdBWSsWMsZmtRIBBj0Ip7WEKWn6J9xsbKQfpBB3jNJT8DUmLEIt15iE+EgTpJO1V7DE/AlXcCfPSqQIpwzIPCmEgfZVW+uphI71cuMRPKlQjTQUIsZWoqNARcT4Y2LRbhQC4lMBXXVX9zTuE+K8raQvVJEGe40P486XGz/wDhigfrFI/6v7Vlm2SycnQ+Iddeo+UfKhTVcU8FB4e02Z8W5QDv5jzrMWeOpCoukLJTAV4QqQNgUKIg+YrtpxO/aqlCvD26UTuuNbS5H+KtSV/tNkJV89KAMMcTtOlpFsPFnT4TAUU6ggDYbz8KuY44FMuKgEagg6jeNflWDVjzDBUbNtxClAp5jqgtSQdwgAAAnuSTUTPFLyGi2ci0KmZBzD4j+9BQIuCCo5RA7TMfGiOHLOX0/vQomrdpc5RHx/tUDJ7hUH8dYqRh0gR+Nar3DkyfjTUOfXpVIVCqnpuVCIUrTbU6QZEfED5VHSoaJheOftr/AMx679fM/OkL5zTxr028R0neNahBrlQFhOIODZxYj95X9ab7YuZzqkfvGoaVAdmj3BQJukgKUkEHNlOUkdpoBV3CcQUw6lxMSO+oI7GgPerlxtu35ikg5Y1iTMwN9ZmssxgMOrJIDaVbfI5fgTHwqXCsaLwyOqhKocQNNgcxTpvBFC8X4qAfdYcBQM/hXrlUFAET1G+9UyRYxfc1cJ90aCiGHshCZNUmgBBEGpFXJPX5UAF4xuv0Y7uT8AP/ANVFirYdbCkHxI+0UJ4hvuZcgAiEQkdp6/X9lTWd+EuQdpg0KDLo5kgz8No7g1Ro5iGEypa0EZfeIPT0oexbtGMzh8wEkH57UBTiuVNcuhR0EJGw7f3qGoUVdSYrlKgJFKrqXP7VHNKaoFXKVKoBUqVKgFSpUqAVKlSoC21ibiQAlahlmNe/3VbZxHOFZwDJk/ERNCaehcT5igCt7cOtGELVk6CZjy1qsvHHikpzmDvEA/MCnXlzKR5gfZQ6hDoVVtlyQT1+dU6lZcjehQ4xiALTg0koP396EI0TOk0mn4kToQfsNQ5/DHnVIR0qVKoUVKlSoBV2uV2aA5SpUqAVKlSoBUqVKgFSpUqAVdFcpUBMtUpHlUNPzaUygFSpUqAkB8tf7U01IwiSKhoBV2uVfYwVxaQoZIIkS42O/QqkbUAxrCHlJCktOFKtiEkg6xoeupA+NdOCvQDynIUYT4TqSSIHfUEVZ/N1wke8AEidHkQNSNIV61N+Z7kEgLScsbPo0nUfr/6GgBycKdKgkNrKjsIM6CTpUDzCkKKVApUNCCII9RRNOG3E6LGYH/bImSO+b8RQ67QoLUFmVA6mc2v8QJmgIaVKlQCpUqVAKlSpUAqVKlQCpUqVAOG1NpUqAVdpUqAI2LIkUONcpUIKlSpUKKuilSoDldrlKgP/2Q=="/>
          <p:cNvSpPr>
            <a:spLocks noChangeAspect="1" noChangeArrowheads="1"/>
          </p:cNvSpPr>
          <p:nvPr/>
        </p:nvSpPr>
        <p:spPr bwMode="auto">
          <a:xfrm>
            <a:off x="385763" y="-738188"/>
            <a:ext cx="1676400" cy="21812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g;base64,/9j/4AAQSkZJRgABAQAAAQABAAD/2wCEAAkGBhQSERUUExQUFRUVGR0XGBgXFxcUFxgaGBUYHBgYGBcYHSYeGBwjGxcXIC8gJCcpLC0sFx4xNTAqNSYsLCkBCQoKDgwOGQ8PGikkHyQpKjUpKSwqKiwpKSosLSwpLCovKSksLCwsLCwsKiopKikpKSwpLCkpLCosKSwpLSwpKf/AABEIAOUAsAMBIgACEQEDEQH/xAAbAAABBQEBAAAAAAAAAAAAAAAFAAIDBAYBB//EAEcQAAEDAgQEAwQFCgMGBwAAAAECAxEABAUSITEGE0FRImFxFDKBkSOhscHwBxUzQlJicrLR4SSS8VNjc4KisxYlNnSjw+L/xAAYAQEBAQEBAAAAAAAAAAAAAAAAAQIDBP/EAC0RAAICAAUCBQMEAwAAAAAAAAABAhEDEiExURPwBEFhcYGRoeEUM7HRQnLB/9oADAMBAAIRAxEAPwDNr8SAPP8AH2UxCYEfjaupXEax0/p9taW6Qw1hwuzbpUvSU51pSSV5SdzHeK6QhmOU55TOIQNfx0qlcW/UUXRiuuuHtx1i4VP1inpw8XV6pq2GRsIQszJ5ZUIWFGdTI261enwydSt0AGBqaYk/VRrFsQtrZwsW7AuXUaOOOqPLCuoCUkfb865h98w8sIuLdtnMYDrClAJPQrQskEeYp060tDqedOgPJ1rqW/DRXGsGXZvBKwFpJlJI8K0gjMD2Px6g0b4xZt7Mshu1Q4Xc/vOLTGQJPTf3jRYbd+geIlVeZi3PdNMBmDWrwBm1vFFldubd0glCm3CtJjcQrY9Y60PWhixcuE3SOcpGVLSASkrKvFn02GWJ33inTY6i2a1AfM++ilk5KVfjoKPcG21tercSuzS1kAUIdWsnMSNZiKp4TjLCnSk2QDYWUFSXlFQhWWch322mr09LtE6mtUxWjMEK7iD6xpVxAOYb9/n2ohwsw0u0dW4nOq3W4kkFQz8qSDodymNR3rOYTfOLSHHSmFnMlKR7qTsJO9SWG4qywxFJ0GeXue+tVrkEJ/HeKu2t4kW9y4tOYtNlxOpE7jKY6TB+dLgixFw0r2oJUrRQIJSQFzCTBgkdPWKLDutdyPFq9Ngfat6zPX8elXkr33EaVFf4eq2dLatjqhXRSZ+0dR5jvVvCG0qcTzBmSoHSSCCkSCCO8EH+1TI82Vms6y5kRHyiD+DULZKSSZIPSucCuKulrU8kctyVNpEjIEnaZ1GvXtTbnF1c15DVm2pDThbzKfUkkgAzEdjWunpdmeprVE90nwAjz+uhqHMxjaIq1imLRZuKLHJdQUZfpOa2oFYCgDpBjoRtUa2QFbViUaNxlmBjjMn8d61F1Zh3BghTiGhI8bhISId6kAnWIoEoZTHr9oovxAP/ACNX8Q/79dcHd+xyx9l7lLDbBp11KPbLY5iBCVkqPkkEAT8aM8HKyWd09pmC3gDGsM5ggH0g/Osc2EDTIjTUHKn4HatRwBdIKHrZRP0ilrE7nOIWPM9fia1hSjm0RnFjLLqzA4Y1DaSd1SpR6kk9atFvWpVWCmPonBCmlZD5xsR5EQfj5U9DJWoJSJUowAOpNeeS1o9EWqs1/FH0mDodVqttLawfQhCvmkmn8fYM4+u1U2EkI5mbMtKPeCIjMRO1UfyhXqWbNmwSQXF5QodkI1Kj2lQ09DXPypNJU5ZhQkHm6f8AK3XtlVO+Dwxu1XLO4ThAsFi7vFpbSkEISDnUpSk/u/uzA61jsZxL2y6cucuVKiA2DvlSIB9f61usCKL6ycs1wFNgcs7wB+jVr+yoQfLSsE60pK1JUMqkKyqHYgwR/ftFcJ6QWXY7wVzebc2f5Lkw69/An+c1neHRK3vJxR/+RVab8mI+me/gT/OaGfk6wgPXD5X+jDhBExJzqO/aKS/bRqP7jNXglrNtdIbTKl59EjdRaj7YFZRnAXmGW+a2pJAAIPQ9tNNq9ptGEITDaQB0AECquJ2zq0kJKPQjSubm2kuDccNRbfJ5XcCLS9/9uf8AuCqXPP5uuyDBS00QRoZziDNGscslJYvBkOZTOXIkTqFgkiOkSZrOsNn823v/AAmv566Qe3ycprV/BtcPuU3zHKcMOoGZKusx7479lChlihSbnIsEKQlQI8y2rbuI2NC7C6KFJUkkEag/AfOtlbuNXaE3AEONpUCB5oV4T3TrI/1rcWp1e6MzTw7rZmY/Jis5WR05avnNRuMttXNyV3VqM7xXlLsKToBCgRvXfyXjRr/hq+2qK7dCrm9zISo+0KglKSfdTpqKzpk15Lr1NOAlfqSFMNlTTzVyhwHKQpH0eQiCNzqZ+FQXa4IqNdk2gh0Jy8lK1wgACC34iQNBsNaiccDiErSZB1HTQiRpXGVbo7RvZiuz2p9zxE+u3Nsq1YLRGX9KsHecwPedZprpn8dq0+GcJNuqaGZYS4xzSZHv5gkAaba1zljrCVs10uoYA5ssqASrsDI+Brlu6QoEGDvI0IPcEbVtLThVpw2qVlY5yFuO6jwhvQZdNNe9Q/8AhS3bcveap7lWqUKSUlOYpUCdZEE/Kubx4X3zX8nRQdAW64nWsAXDDVxGgVmLLvoVJkH5CoG+JnG59ltWWVHTmLcLyxPaYA+Vaa44MtmvaFuuPqbaQ24kpyhZS5m0IIgkEeW9OuODbZn2lTy3lNspbWnJlCiHJ3BEEgjyrS8Yu17f2jH6ddswjbag4Xnfp3SZVnUQFeUjUDb4USx/ih67SgLt2kltUpUlxUiRBEEagj7q0FjwqxcW5uGVPZeeluFFM8sqQlRMDRQzT2oFjVklh95pMlLbhSCfegRuR1rcPEZm4r5JLBWjK2FYiu3dDqIzJ6H3SDoQY6VFjWNruXeYWG21HRZQsnNA0JBG4Gk+lRrOtQka1tSdURxV5vMJ4NxmuzzBthtZXEqUtQJA2EDQASa9M4Zw5KWEqCEIU+ovuJTJgqEwCdYmvEnXNa9kwRLrTKRmSVFtBTmkhQhMQUnTcaUcm1QUEnZurYAAU9wVirrHbvltltKiopGbKlBRJGwCl5tNtjMVFifEt82hqLcLWrPmIMjwlIMIG2+5MaGsmybip7ItCgJhQB8wTBHnoZ+FYG5xxTRuLdFu0424pSVFS1JJGoA02A6etFMa4rfWmXWSnlyqCkoVGQ99D6eVYVvF86isSJ2B1IrUZOLtGZRUtGGmH15BnTlKdICs0iNDPfareGYm41KmyNUkEKnKoKmJjsdZoSbkkfKpEPaxUTadoNJqmEuHrq4s2kctplwhJBzOFMamYgQqRFOusbdUpTirK2zKMqIeWJIESY3MDeo2rqBH+mtc9qykH56dK31HVGOnG7H4jiVy7brt0WzDQdhJUHFFWhBjXeplWuQEDZKRHoBH3VXXd7CfP41Zu35B13H1RNZlJy3NRgo7FQuz6zFbvC7vJh1u6TqFJa+BuUk/UK85eMK+P4++tzh3DrDiLdBL4ceZU6CFy2kojdEab14/EZaWbk7Yd60FbxlDdy4FKKUs2a5UBJTzXVSQnrAG1OuXktG5fAC0KtmHPEmQoBSgZSf3elALLhptxy0ClPEXDC1ufSHUoy5QP3dTpVHEbO1YtWFue1LXcNFXhd8AKYgEH9WVDSvNkTaVv6ev4Z0trXvvU1N1cll3EHVwtAFupIUAU8skiI208XxrjyLhLmJFoc1w8lTSVJSoFJSYTlOhAhVZrHMKtGnmrdXtilvBrXnS3C1gQoHUgeKPUVDigsmLs23+PKgtLalC4gGQMsGZ0Kh8jSOGntxx5LL6+n3K5V37h3hy6Ww02LhORTt6ttxMAAF1BUnQaDxZYHSsRxg9F9cj/en7BWjXgVkrEPYT7aVTOcvynNkzZoOsxpNYfF3Gi8vkh0IBI+lUFrJGiiVdZI0rvgJZ8y81/Jzm9KGF2aYp2B9dQNr3rj1wIHpXsORVfX869i4SvA7Z2q4BWmWlGdfAdAexjKflXiztyJJopwfxUti6bTmUWiskonwyoAZvWBFAe9m+QPo2klbkFZQFQABvJOgk6DzrP4pxgeYy17FcJcQfFsEokbcweFQPWJFHFYW0+nOkrSTEqaUUKMTExv6Gg3E+ALcCEIuLpPQmUlMdSqUz8qFM3+UzEmywMjh2zlIyg7RJygehrynCX9Ymtj+UjFmU/QMAGAEKWdVKjVZJ81ED4GsFZnxigNe2uYFXAvtQm08StDtRZtwBJHx9aEOpeKdyB6ampRCup+dUXVgzTmnCnYmgL7VqD1iO+v2Vy4lAE6gaSNt6ktFT5j+39ajvHTBBoBryJI+deo4OpzkWk5RbG3VzyopEaDLr7w0nbSvLXFCPStZZ4ZZNsWwuZBuW1rLynFJS3ljKAnY7ivL4lJpL/l+R1w3QdwFvMmxfTHJat3UrVIATtlBnXYVnuKsYdbw6ybQoBDzBCwUpJIGSNSJTv0qzhXDNutq3BCip+3eWSFrAUtsoyqyzEQSYpYdwxaqbaLra1q9jNysBxYKlZhASJ8MgK0HlXnWRSzO3T4/29eTerVd+Q7jHGnfbbW2ChyibZZTlTObmj9aM3QaTVbj1i7N2hboHsyH0BojJPiKO3iOx3qHC8NsnW7i6Ns9kaLaSyXVlaEmCt2QcxiSQP3TQbhXCbe6xLkS45bHOpGZS0qICSUkkGQR+N63FKOq/xWun53I7fyaRr/1KfX/6BXm94r6RY/fX/Oa1r9tZDDPahbu8wrNvPPX+kykczf3ZE5a8/Q9qfx1rvgr7JL6HOXfyXUK8J+NUedMCjGA4Qq4KoMJTuesnQAfWa2WGcJNtahInudT869Bg81tuHLh5XgbVHdXhT9dbjgvgFLV2z7QQsnWB7oJ2Gu5861iEBGXwmD1AkT0B7etXsGbzXLZP7Q0+NAV3rl/D3SiZTHhzTlUkbEHuBWd4j41urhPKagFekN6rV5Dt69K9O465abQhxtLmZQSgmfCpUwokaiI6GgHAdiy4wpTDKUuBRbW7qQogAlSSokxrGXaRQp4TjeDuJfCFe9lEnoCeg9KqKwl1sgqQrL+0BI+Y2r1rHeGU+0OFOuVR1OpMafbTsMY95BSfDuY0k9J60B53ZXHpH4midtE+n4FarEeE21glKQhXdMD5jY1kbqzcYXlUNTqCNlDv/ahB7zXbentomo/aJqzZpy6mgLjRAEDp9k1Cvb6z12FMce8o71XLhg+n3UBLcaACvScASh1qwWeStlLKmnOYUEpXKcoCVH3iU15hcLrW8P8ADLD2GvOLQC+Q6Wla6cpAOwMHUHpXm8Qk4q32zph7hi1uwheE6iCHkHUaBRAE9htVq1dIxG4baWJasUtNkkAZxBTqdNyKo4RwnavKbVywEu2aF7qjnLUU5t/LbaqWH8LWqnbMOtApNot9/VWqpSATB0jxbV5Xkd77Py9W+fg6K9O/Qk4fwm9TeKeW8hb8oDzOZB5rLkJKyoEJ8ICjEfq+dDeEkst8QOIZUnlJ5oQQRlAKJIB7AkgelEWOBLZ164ZS0Ati6bkhShNu4kKKd9RooTvXlnEZa9pe5KAlkLUGwJIypVA316T8a7QSxHJXuuPp+DLeWjV3b4/MO+vtx0nXY1hkORrTEHSdKfbWxW4lsbrUE/MgffXqjHLfucm7PVeC8P5VqiR4nIcV8dh/litIlFUGlBKdNgAB8NvqFEmK2QrOo8XoNKs4OYfSfMfaKZcDUH4fMafZSs9Fz2+4zQGk4wvQIYCsqnEqJVuQADAj1k/Cm/k/vkrsRASC0VJUE6DQTMelRY4/muT4kiEwNO6R59ZoHwNd5GbxOn6mUjrIKT8YIoUicBUtXcmfiaY2DmE/H7qmaT4jT0J0nvr/AE+qhCNdefcdPfSIPaSf4VKra4ldZEqPlWO4gsirMVbr+jTPYIOv+YUAKZIAJqVK6H4VchSRPb/Wrqnd6A6p2oFOET2gRSBrj2goCR1demcK39u3b2LLihncQ+ZC0hCM/vBwE6EgiPQ15U+5oKKW3CjzzSHWgl3OPcSfGPGtMqCgBALatie9csXD6iqzcZUb3D8Zbaw6y8aeYHWmVDMJCW31SSOgjrVnEcRt2n7tSlhTTVkhsBtac6sy1lSWzPvRFYG34QuFhBS3opRSTI8BCykhfUQUnvoNKrOcH3HOW1kSC2JUokBCRkKwqTrBSJ0Hbaa5fpld33ZrOegqxRtOI3TqHUBLtgFg50++keEb++O2+teGFe3oK0WJ8MPoY5xQC3lSrMCmIUlJB9fEBG8z01rMzr+O9dcPCUPt9jMpWShOkUX4PZz3zX7uZfySf7UKmtB+Ttqbh1X7Lcf5lD+hrqYNy+8QggQYmUnSR5HoRv50at39vOgD+ucdx91XMHus7ST5CgDziJB9NPhXGRqPP+lR27809he46pVHwOo+36qAtv3BUCqEyUnffontvpQjBWcvO8ITrGh0Ox2+E/Gp0freCYMaR+0frMinWTYQ2VEZAVKUZI0AETPaBNAOy9O+p9B/U6fOm3L4A1OtVbG6zoLpEc3xJB0IbH6MeRI8R/ioPi+JkA60AI4qxiRkSTJIGmp1UNAOp8qbfmH7ZEBPjEpBzZfJR2KzqTGlZZ58vXbaAo++DI1IjWa2KLRTl83uUMjMT5lMJBMCVbk9qAxFt4XHGzslagPKFGiOahGJu5bx7+NX21bbdoUttrrtyvYeVV88xXbk+L5ffQhC+qtlg+HOi1aebvS0kNlS0xqmHFnKgA6+8TB3lZ2FYm4VRrDnbPkt839JldByIJVJIKFqJI1jMEgSNj3qpWLo2TOAXbZUlF+EozqCcwgkFZJVGupIJjqTAoA1a3jvOJuy2rNy1hUyoJRor+EpX/lJ7VE1dYbnUpUBPMJQMqjKShuARB0Cs+szPkajxFOGrUspcWCRA0UlCSRCZ8J8Pu9e/YTrKZchzmGXKj7Kb5BQWc0T4eXmCcs94AMeVUGOA0ZwldyNUlQyJnQZdSSdB4xHca1NgreFobQp9TinIIcSUqU1oVAKSQmYMJ6/rjsaxuIuILrnLjJnVlG3hKjl+qKlrgtPkmvGMilJkEpUUyNjlVEjyMVp/wAnwhLy+5A+Qn76x6nfBW64JY/w4P7RP2kVk0HX3evlVbhK6Kmfif5iKnvG/BI7EVU4WYKGETuRJ/5jI+o0Ia5hUbVKhyHR2WnL/wAydR9U/KqzLlWLhslvw+8IUn1Go+e3xoDrei1ghWqknTaCBpE76Gh3Er2dTdkgmFjM7qZDKT7pPdahHoDT7zGENHnqJCAgrMH9kHw+pJCfjQ3hltZS5cvfpLhWYj9lI91A8gKFCmI3WUAeVYrHsT0J7TRLHcUC1qCdQO1ZLGXPCR5UIVOEzmuwo9lH8fOtEnm3dyplDi0MoGZzKSPID41mOFyRcdoSqflW44YQEsuudXFR6hIj+tCmD4kaSi6WlJMCBJ1J8ImrLatBVLiFc3C/UD6hVu3T4R6CgLrG1OvBrr2++o0K0p9waEBz6tK3GB4v/hm5w4vBsBsOlIUTKiRkGQyJSozrCtDoYODdVXomCM3yLNl1h1kpKNEKbSVBICoCjqSRKsoj7KFHpvzy0n805kkhEqQgGYJE/RgpB1OaB11iKrLxtbAWheHFSHXioN5QUalICICPezMqIE7GQI3v4Z+dHWualxgrWc8FCZGdtBSQo6CQ4AYmB31FOWnEFuIRzGHVMct7l5eWgZw8I5g3CQ2Feew6ggVLO/LKE+0YarluuL5ZCEOFJcK1pbDUTuNR/u9IqvfcSNNkKbw1ZSjxcxVuhkgpAO+VQTBEz2MedWW8OxJTyXHHLdpCFZgR9KU5UvAJE+Jei1AknXMDNQXthirra21LZWgZkrCgAAlCW9zG8EKMdQYJ1qFPM764zuLWBAUpSo06qJ6adelekcKoi1a8xPzJNYvFuGjbtBS3ElainKhPiBbW3nS4FehToR+sPMDa4QcrDXkhP8ooRl/E3ilpXbKr7KmtWwENFPulCU+kJEVDid2QyoADxDLJ6SY++rmbL4dgdvhFUhLBAmuuYqYg6H8Qa4kg6H6qp31nI0V6TQAm7tFuLS0tSlIz55PVJMlJ9FAfOr2PYmRDDWqtjGwoLj1082pkj3iopSoaiTGpHca0TssMLSZ1Uo7qO/mT5kyaAFXFlkEde9AsTOXrrHy860l7uSSPWfuoBftpPiVon6z+DQFXAWIUspknIAO/iUBP1V6Em1DTDaP2UyfXqfnWH4V8dwdICogeQVW6xLNC1QA2kbk7gCgPKMXVL7h/eNE7NfhHoKCXDmZSj3JPzNGLXwpFQrLhMTTLlWulJxeulSrSCmfgapAMpVa/BLa0dtmkru1WzkeIh4/7R0FJbJATKEtkdPFroaxSzp8a3OF39si3tOfZvuK2bHKSptxXMEqSoEKcJ2ymR0jrQqLuC2NgWGubekEKUlQ9oKJSl1SUQkKhAyhKu2uk7ihZWtsfZFOXZSHQ4LiLhWdKk5yyog7AHKfMk+RPXLy1aeQWrF5LjUqUktqMhVupIUqVKyjmKQrQDTXeKYcawqJNm6SYneDI1IOffz6kTHSgL91hFhLmTEVBKtUAvSUBObT3hnUZ3IGpMTNCuIsPYatypnEFOrSAModB5kuKHuBUpARl77HaRV3/AMQ4dlUoWbhEBBUG4yiCEpB5hykhB8W+it6zvEl7ZONp9mYW0oKJJIICwoDTVasoG4HnuahQFdXy3DK1FUAATsAlISABsISkD4V6dhniYb/gT/KK8qNeoYUuGm/4E/yihGU8cd8CR4pC0jTtnSdQPKiXPnZQUPX7ulQ4gx42zP64M7daJwD+kQDHUpH21SENulWbrV8JBO1VGsRQoQgdB6bVKjwpJJoCtdN8x3KP2dPVJ/1qna4iUnlO9+tNXjbbTqM6gCCDHkTB+/5Ve4lwcuNl1sGU9v1o6igJHbRoJLhQFx7qBuo9BWQv8BffczvZG0/spOiQNh51dwbGAuErMKT9tV+Ir1IErS4ZJHvqSDoNgKAjwW5ZFwSFKAQnIMqZCtydekV3inElqbKEyho6nXMVH97t6CoOFlHxDkFTThBEGXAQDKkSPFEbfbtUnGtmtvKpGrStc47noQfdoUx0UcQPCKCJOtHmNR5VAzi1CdKtKc8NUioTJ/GtWAoZB51SAJS/ur0fh7FcRFswlq2b5SEkodWoo0CyrMTn0kpI210rzVQrYYPb3xaaCLkttqbK0DWID2TLEamVSBrodKVYtLcPIxrFSjJ7MCIU2SHIJygIUFKS5qpOUzO2+gFPt7vE2WG8rDKxlA3ByAIS2nNKss+EK0JjMZ0oecLxAQj20+KSEjP+upZUfd0JKVE9dSKZdW2IsFCDeHRCyMpUQEtIExpqSmB3q5WMyLeI47iCklpdm2nmFbZ8ZnMpBkKOfQhPigxtOgqlxOb9y25Tls2lpkJJUk+7y0JkKzKnMAoA6emlOXY37awOela+bzCShapWWloSoqKYMIChHSa45h+IKEKvCUgE6lZBEHUAp8QJBHrTKxmR5/XqOGj6FvySkf8ASK8vr1HC7hswhK0KISNEkE6AdBWSsWMsZmtRIBBj0Ip7WEKWn6J9xsbKQfpBB3jNJT8DUmLEIt15iE+EgTpJO1V7DE/AlXcCfPSqQIpwzIPCmEgfZVW+uphI71cuMRPKlQjTQUIsZWoqNARcT4Y2LRbhQC4lMBXXVX9zTuE+K8raQvVJEGe40P486XGz/wDhigfrFI/6v7Vlm2SycnQ+Iddeo+UfKhTVcU8FB4e02Z8W5QDv5jzrMWeOpCoukLJTAV4QqQNgUKIg+YrtpxO/aqlCvD26UTuuNbS5H+KtSV/tNkJV89KAMMcTtOlpFsPFnT4TAUU6ggDYbz8KuY44FMuKgEagg6jeNflWDVjzDBUbNtxClAp5jqgtSQdwgAAAnuSTUTPFLyGi2ci0KmZBzD4j+9BQIuCCo5RA7TMfGiOHLOX0/vQomrdpc5RHx/tUDJ7hUH8dYqRh0gR+Nar3DkyfjTUOfXpVIVCqnpuVCIUrTbU6QZEfED5VHSoaJheOftr/AMx679fM/OkL5zTxr028R0neNahBrlQFhOIODZxYj95X9ab7YuZzqkfvGoaVAdmj3BQJukgKUkEHNlOUkdpoBV3CcQUw6lxMSO+oI7GgPerlxtu35ikg5Y1iTMwN9ZmssxgMOrJIDaVbfI5fgTHwqXCsaLwyOqhKocQNNgcxTpvBFC8X4qAfdYcBQM/hXrlUFAET1G+9UyRYxfc1cJ90aCiGHshCZNUmgBBEGpFXJPX5UAF4xuv0Y7uT8AP/ANVFirYdbCkHxI+0UJ4hvuZcgAiEQkdp6/X9lTWd+EuQdpg0KDLo5kgz8No7g1Ro5iGEypa0EZfeIPT0oexbtGMzh8wEkH57UBTiuVNcuhR0EJGw7f3qGoUVdSYrlKgJFKrqXP7VHNKaoFXKVKoBUqVKgFSpUqAVKlSoC21ibiQAlahlmNe/3VbZxHOFZwDJk/ERNCaehcT5igCt7cOtGELVk6CZjy1qsvHHikpzmDvEA/MCnXlzKR5gfZQ6hDoVVtlyQT1+dU6lZcjehQ4xiALTg0koP396EI0TOk0mn4kToQfsNQ5/DHnVIR0qVKoUVKlSoBV2uV2aA5SpUqAVKlSoBUqVKgFSpUqAVdFcpUBMtUpHlUNPzaUygFSpUqAkB8tf7U01IwiSKhoBV2uVfYwVxaQoZIIkS42O/QqkbUAxrCHlJCktOFKtiEkg6xoeupA+NdOCvQDynIUYT4TqSSIHfUEVZ/N1wke8AEidHkQNSNIV61N+Z7kEgLScsbPo0nUfr/6GgBycKdKgkNrKjsIM6CTpUDzCkKKVApUNCCII9RRNOG3E6LGYH/bImSO+b8RQ67QoLUFmVA6mc2v8QJmgIaVKlQCpUqVAKlSpUAqVKlQCpUqVAOG1NpUqAVdpUqAI2LIkUONcpUIKlSpUKKuilSoDldrlKgP/2Q=="/>
          <p:cNvSpPr>
            <a:spLocks noChangeAspect="1" noChangeArrowheads="1"/>
          </p:cNvSpPr>
          <p:nvPr/>
        </p:nvSpPr>
        <p:spPr bwMode="auto">
          <a:xfrm>
            <a:off x="538163" y="-585788"/>
            <a:ext cx="1676400" cy="21812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758065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categories of broadcast media</a:t>
            </a:r>
            <a:endParaRPr lang="en-US" dirty="0"/>
          </a:p>
        </p:txBody>
      </p:sp>
      <p:sp>
        <p:nvSpPr>
          <p:cNvPr id="3" name="Content Placeholder 2"/>
          <p:cNvSpPr>
            <a:spLocks noGrp="1"/>
          </p:cNvSpPr>
          <p:nvPr>
            <p:ph idx="1"/>
          </p:nvPr>
        </p:nvSpPr>
        <p:spPr/>
        <p:txBody>
          <a:bodyPr/>
          <a:lstStyle/>
          <a:p>
            <a:r>
              <a:rPr lang="en-US" b="1" dirty="0" smtClean="0"/>
              <a:t>Television</a:t>
            </a:r>
          </a:p>
          <a:p>
            <a:pPr marL="68580" indent="0">
              <a:buNone/>
            </a:pPr>
            <a:endParaRPr lang="en-US" b="1" dirty="0" smtClean="0"/>
          </a:p>
          <a:p>
            <a:r>
              <a:rPr lang="en-US" b="1" dirty="0"/>
              <a:t>Radio</a:t>
            </a:r>
            <a:endParaRPr lang="en-US" dirty="0"/>
          </a:p>
        </p:txBody>
      </p:sp>
    </p:spTree>
    <p:extLst>
      <p:ext uri="{BB962C8B-B14F-4D97-AF65-F5344CB8AC3E}">
        <p14:creationId xmlns:p14="http://schemas.microsoft.com/office/powerpoint/2010/main" xmlns="" val="1563150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3600" y="685800"/>
            <a:ext cx="2667000"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Purchasing options for TV advertising</a:t>
            </a:r>
            <a:endParaRPr lang="en-US" dirty="0"/>
          </a:p>
        </p:txBody>
      </p:sp>
      <p:sp>
        <p:nvSpPr>
          <p:cNvPr id="3" name="Content Placeholder 2"/>
          <p:cNvSpPr>
            <a:spLocks noGrp="1"/>
          </p:cNvSpPr>
          <p:nvPr>
            <p:ph idx="1"/>
          </p:nvPr>
        </p:nvSpPr>
        <p:spPr/>
        <p:txBody>
          <a:bodyPr>
            <a:normAutofit/>
          </a:bodyPr>
          <a:lstStyle/>
          <a:p>
            <a:r>
              <a:rPr lang="en-US" dirty="0" smtClean="0"/>
              <a:t>Advertise </a:t>
            </a:r>
            <a:r>
              <a:rPr lang="en-US" dirty="0"/>
              <a:t>on </a:t>
            </a:r>
            <a:r>
              <a:rPr lang="en-US" dirty="0" smtClean="0"/>
              <a:t>cable/satellite TV </a:t>
            </a:r>
          </a:p>
          <a:p>
            <a:r>
              <a:rPr lang="en-US" dirty="0" smtClean="0"/>
              <a:t>Local </a:t>
            </a:r>
            <a:r>
              <a:rPr lang="en-US" dirty="0"/>
              <a:t>TV </a:t>
            </a:r>
            <a:r>
              <a:rPr lang="en-US" dirty="0" smtClean="0"/>
              <a:t>advertising</a:t>
            </a:r>
          </a:p>
          <a:p>
            <a:r>
              <a:rPr lang="en-US" dirty="0" smtClean="0"/>
              <a:t>30 second or 60 second commercials</a:t>
            </a:r>
          </a:p>
          <a:p>
            <a:r>
              <a:rPr lang="en-US" dirty="0" smtClean="0"/>
              <a:t>Infomercial</a:t>
            </a:r>
            <a:r>
              <a:rPr lang="en-US" dirty="0"/>
              <a:t>, </a:t>
            </a:r>
            <a:r>
              <a:rPr lang="en-US" dirty="0" smtClean="0"/>
              <a:t>basically a </a:t>
            </a:r>
            <a:r>
              <a:rPr lang="en-US" dirty="0"/>
              <a:t>30-minute commercial</a:t>
            </a:r>
          </a:p>
          <a:p>
            <a:r>
              <a:rPr lang="en-US" dirty="0" smtClean="0"/>
              <a:t>Home </a:t>
            </a:r>
            <a:r>
              <a:rPr lang="en-US" dirty="0"/>
              <a:t>shopping </a:t>
            </a:r>
            <a:r>
              <a:rPr lang="en-US" dirty="0" smtClean="0"/>
              <a:t>network, (QVC, HSN)</a:t>
            </a:r>
          </a:p>
          <a:p>
            <a:r>
              <a:rPr lang="en-US" dirty="0" smtClean="0"/>
              <a:t>Sponsor a </a:t>
            </a:r>
            <a:r>
              <a:rPr lang="en-US" dirty="0"/>
              <a:t>specific television </a:t>
            </a:r>
            <a:r>
              <a:rPr lang="en-US" dirty="0" smtClean="0"/>
              <a:t>program, (Hallmark </a:t>
            </a:r>
            <a:r>
              <a:rPr lang="en-US" dirty="0"/>
              <a:t>Hall of </a:t>
            </a:r>
            <a:r>
              <a:rPr lang="en-US" dirty="0" smtClean="0"/>
              <a:t>Fame)</a:t>
            </a:r>
            <a:endParaRPr lang="en-US" dirty="0"/>
          </a:p>
        </p:txBody>
      </p:sp>
    </p:spTree>
    <p:extLst>
      <p:ext uri="{BB962C8B-B14F-4D97-AF65-F5344CB8AC3E}">
        <p14:creationId xmlns:p14="http://schemas.microsoft.com/office/powerpoint/2010/main" xmlns="" val="3620989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381000"/>
            <a:ext cx="26670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886200" y="914400"/>
            <a:ext cx="4572000" cy="1143000"/>
          </a:xfrm>
        </p:spPr>
        <p:txBody>
          <a:bodyPr>
            <a:normAutofit/>
          </a:bodyPr>
          <a:lstStyle/>
          <a:p>
            <a:r>
              <a:rPr lang="en-US" dirty="0" smtClean="0"/>
              <a:t>TV Advertising</a:t>
            </a:r>
            <a:endParaRPr lang="en-US" dirty="0"/>
          </a:p>
        </p:txBody>
      </p:sp>
      <p:sp>
        <p:nvSpPr>
          <p:cNvPr id="4" name="Text Placeholder 3"/>
          <p:cNvSpPr>
            <a:spLocks noGrp="1"/>
          </p:cNvSpPr>
          <p:nvPr>
            <p:ph type="body" idx="1"/>
          </p:nvPr>
        </p:nvSpPr>
        <p:spPr/>
        <p:txBody>
          <a:bodyPr/>
          <a:lstStyle/>
          <a:p>
            <a:r>
              <a:rPr lang="en-US" dirty="0" smtClean="0"/>
              <a:t>Local</a:t>
            </a:r>
            <a:endParaRPr lang="en-US" dirty="0"/>
          </a:p>
        </p:txBody>
      </p:sp>
      <p:sp>
        <p:nvSpPr>
          <p:cNvPr id="5" name="Content Placeholder 4"/>
          <p:cNvSpPr>
            <a:spLocks noGrp="1"/>
          </p:cNvSpPr>
          <p:nvPr>
            <p:ph sz="half" idx="2"/>
          </p:nvPr>
        </p:nvSpPr>
        <p:spPr>
          <a:xfrm>
            <a:off x="609600" y="2974694"/>
            <a:ext cx="3851977" cy="2835797"/>
          </a:xfrm>
        </p:spPr>
        <p:txBody>
          <a:bodyPr>
            <a:normAutofit/>
          </a:bodyPr>
          <a:lstStyle/>
          <a:p>
            <a:r>
              <a:rPr lang="en-US" dirty="0" smtClean="0"/>
              <a:t>relatively </a:t>
            </a:r>
            <a:r>
              <a:rPr lang="en-US" dirty="0"/>
              <a:t>inexpensive </a:t>
            </a:r>
          </a:p>
          <a:p>
            <a:r>
              <a:rPr lang="en-US" dirty="0"/>
              <a:t>targets a small, highly specific </a:t>
            </a:r>
            <a:r>
              <a:rPr lang="en-US" dirty="0" smtClean="0"/>
              <a:t>audience</a:t>
            </a:r>
          </a:p>
          <a:p>
            <a:r>
              <a:rPr lang="en-US" dirty="0" smtClean="0"/>
              <a:t>popular </a:t>
            </a:r>
            <a:r>
              <a:rPr lang="en-US" dirty="0"/>
              <a:t>among small </a:t>
            </a:r>
            <a:r>
              <a:rPr lang="en-US" dirty="0" smtClean="0"/>
              <a:t>businesses</a:t>
            </a:r>
            <a:endParaRPr lang="en-US" dirty="0"/>
          </a:p>
        </p:txBody>
      </p:sp>
      <p:sp>
        <p:nvSpPr>
          <p:cNvPr id="6" name="Text Placeholder 5"/>
          <p:cNvSpPr>
            <a:spLocks noGrp="1"/>
          </p:cNvSpPr>
          <p:nvPr>
            <p:ph type="body" sz="quarter" idx="3"/>
          </p:nvPr>
        </p:nvSpPr>
        <p:spPr/>
        <p:txBody>
          <a:bodyPr/>
          <a:lstStyle/>
          <a:p>
            <a:r>
              <a:rPr lang="en-US" dirty="0" smtClean="0"/>
              <a:t>Network</a:t>
            </a:r>
            <a:endParaRPr lang="en-US" dirty="0"/>
          </a:p>
        </p:txBody>
      </p:sp>
      <p:sp>
        <p:nvSpPr>
          <p:cNvPr id="7" name="Content Placeholder 6"/>
          <p:cNvSpPr>
            <a:spLocks noGrp="1"/>
          </p:cNvSpPr>
          <p:nvPr>
            <p:ph sz="quarter" idx="4"/>
          </p:nvPr>
        </p:nvSpPr>
        <p:spPr>
          <a:xfrm>
            <a:off x="4645152" y="2974694"/>
            <a:ext cx="3660648" cy="2835797"/>
          </a:xfrm>
        </p:spPr>
        <p:txBody>
          <a:bodyPr/>
          <a:lstStyle/>
          <a:p>
            <a:r>
              <a:rPr lang="en-US" dirty="0"/>
              <a:t>extremely expensive</a:t>
            </a:r>
          </a:p>
          <a:p>
            <a:r>
              <a:rPr lang="en-US" dirty="0" smtClean="0"/>
              <a:t>targets a very </a:t>
            </a:r>
            <a:r>
              <a:rPr lang="en-US" dirty="0"/>
              <a:t>broad </a:t>
            </a:r>
            <a:r>
              <a:rPr lang="en-US" dirty="0" smtClean="0"/>
              <a:t>audience</a:t>
            </a:r>
          </a:p>
          <a:p>
            <a:r>
              <a:rPr lang="en-US" dirty="0" smtClean="0"/>
              <a:t>popular among national/large companies</a:t>
            </a:r>
            <a:endParaRPr lang="en-US" dirty="0"/>
          </a:p>
        </p:txBody>
      </p:sp>
    </p:spTree>
    <p:extLst>
      <p:ext uri="{BB962C8B-B14F-4D97-AF65-F5344CB8AC3E}">
        <p14:creationId xmlns:p14="http://schemas.microsoft.com/office/powerpoint/2010/main" xmlns="" val="3634242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384</TotalTime>
  <Words>1571</Words>
  <Application>Microsoft Office PowerPoint</Application>
  <PresentationFormat>On-screen Show (4:3)</PresentationFormat>
  <Paragraphs>164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Austin</vt:lpstr>
      <vt:lpstr>Marketing 4.02</vt:lpstr>
      <vt:lpstr>Advertising Media</vt:lpstr>
      <vt:lpstr>Categories of advertising media</vt:lpstr>
      <vt:lpstr>Types of publications</vt:lpstr>
      <vt:lpstr>Newspapers  vary by….</vt:lpstr>
      <vt:lpstr>Types of magazines</vt:lpstr>
      <vt:lpstr>Two categories of broadcast media</vt:lpstr>
      <vt:lpstr>Purchasing options for TV advertising</vt:lpstr>
      <vt:lpstr>TV Advertising</vt:lpstr>
      <vt:lpstr>Direct-mail advertising</vt:lpstr>
      <vt:lpstr>Web advertising</vt:lpstr>
      <vt:lpstr>Types of  out-of-home media</vt:lpstr>
      <vt:lpstr>Describe Specialty advertising</vt:lpstr>
      <vt:lpstr>Use of directory advertising</vt:lpstr>
      <vt:lpstr>Use of movie theater advertising</vt:lpstr>
      <vt:lpstr>Use of product  placement advertising</vt:lpstr>
      <vt:lpstr>Use of Telemarketing for advertising</vt:lpstr>
      <vt:lpstr>Use of videotapes, DVDs and CD-ROM advertising</vt:lpstr>
      <vt:lpstr>Trends that affect advertising media</vt:lpstr>
      <vt:lpstr>Direct marketing</vt:lpstr>
      <vt:lpstr>Communication channels used for direct marketing</vt:lpstr>
      <vt:lpstr>Direct marketing</vt:lpstr>
      <vt:lpstr>How has the Internet changes businesses’ ability to communicate directly with customers?</vt:lpstr>
      <vt:lpstr>The importance  of databases  to direct marketing</vt:lpstr>
    </vt:vector>
  </TitlesOfParts>
  <Company>NRMPS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5.02</dc:title>
  <dc:creator>NRMS</dc:creator>
  <cp:lastModifiedBy>Cassidy Brauns</cp:lastModifiedBy>
  <cp:revision>31</cp:revision>
  <cp:lastPrinted>2011-05-03T14:28:18Z</cp:lastPrinted>
  <dcterms:created xsi:type="dcterms:W3CDTF">2011-05-02T17:57:00Z</dcterms:created>
  <dcterms:modified xsi:type="dcterms:W3CDTF">2013-03-28T13:15:31Z</dcterms:modified>
</cp:coreProperties>
</file>