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9" r:id="rId3"/>
    <p:sldId id="257" r:id="rId4"/>
    <p:sldId id="261" r:id="rId5"/>
    <p:sldId id="260" r:id="rId6"/>
    <p:sldId id="264" r:id="rId7"/>
    <p:sldId id="263" r:id="rId8"/>
    <p:sldId id="29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83" r:id="rId17"/>
    <p:sldId id="284" r:id="rId18"/>
    <p:sldId id="274" r:id="rId19"/>
    <p:sldId id="275" r:id="rId20"/>
    <p:sldId id="290" r:id="rId21"/>
    <p:sldId id="285" r:id="rId22"/>
    <p:sldId id="286" r:id="rId23"/>
    <p:sldId id="289" r:id="rId24"/>
    <p:sldId id="287" r:id="rId25"/>
    <p:sldId id="293" r:id="rId26"/>
    <p:sldId id="278" r:id="rId27"/>
    <p:sldId id="292" r:id="rId28"/>
    <p:sldId id="291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596CD-9A4E-4382-BAA9-2BA39ED431B2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29E0-E535-4E4A-BA77-151FD708B0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29E0-E535-4E4A-BA77-151FD708B01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29E0-E535-4E4A-BA77-151FD708B01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F75C-6AD8-46A2-934A-F730081CD165}" type="datetimeFigureOut">
              <a:rPr lang="en-US" smtClean="0"/>
              <a:pPr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7615-4BFD-4563-95E5-8ACC03EFF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mmitathletics.com/Services/guide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Utilize publicity to inform stakeholders of business activities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143000"/>
            <a:ext cx="6400800" cy="5334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4.03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PROFESSIONAL </a:t>
            </a:r>
            <a:r>
              <a:rPr lang="en-US" b="1" dirty="0" smtClean="0"/>
              <a:t>PRESS RELEASES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Typed</a:t>
            </a:r>
            <a:endParaRPr lang="en-US" sz="4400" dirty="0"/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ARRANGE INFORMATION APPROPIRATELY:</a:t>
            </a:r>
            <a:endParaRPr lang="en-US" sz="4400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Company </a:t>
            </a:r>
            <a:r>
              <a:rPr lang="en-US" b="1" dirty="0" smtClean="0"/>
              <a:t>NAME/CONTACT</a:t>
            </a:r>
            <a:r>
              <a:rPr lang="en-US" dirty="0" smtClean="0"/>
              <a:t> Information</a:t>
            </a:r>
            <a:endParaRPr lang="en-US" sz="4000" dirty="0"/>
          </a:p>
          <a:p>
            <a:pPr lvl="1"/>
            <a:r>
              <a:rPr lang="en-US" b="1" dirty="0" smtClean="0"/>
              <a:t>WHEN</a:t>
            </a:r>
            <a:r>
              <a:rPr lang="en-US" dirty="0" smtClean="0"/>
              <a:t> </a:t>
            </a:r>
            <a:r>
              <a:rPr lang="en-US" dirty="0"/>
              <a:t>the release should be used </a:t>
            </a:r>
            <a:endParaRPr lang="en-US" sz="4000" dirty="0"/>
          </a:p>
          <a:p>
            <a:pPr lvl="1"/>
            <a:r>
              <a:rPr lang="en-US" dirty="0" smtClean="0"/>
              <a:t>If a </a:t>
            </a:r>
            <a:r>
              <a:rPr lang="en-US" b="1" dirty="0" smtClean="0"/>
              <a:t>PHOTOGRAPH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enclosed</a:t>
            </a:r>
            <a:endParaRPr lang="en-US" sz="4000" dirty="0"/>
          </a:p>
          <a:p>
            <a:pPr lvl="1"/>
            <a:r>
              <a:rPr lang="en-US" dirty="0"/>
              <a:t>A </a:t>
            </a:r>
            <a:r>
              <a:rPr lang="en-US" b="1" dirty="0" smtClean="0"/>
              <a:t>HEADLINE</a:t>
            </a:r>
            <a:r>
              <a:rPr lang="en-US" dirty="0" smtClean="0"/>
              <a:t> </a:t>
            </a:r>
            <a:r>
              <a:rPr lang="en-US" dirty="0"/>
              <a:t>for the </a:t>
            </a:r>
            <a:r>
              <a:rPr lang="en-US" dirty="0" smtClean="0"/>
              <a:t>release</a:t>
            </a:r>
            <a:endParaRPr lang="en-US" sz="4000" dirty="0"/>
          </a:p>
          <a:p>
            <a:pPr lvl="1"/>
            <a:r>
              <a:rPr lang="en-US" dirty="0"/>
              <a:t>The </a:t>
            </a:r>
            <a:r>
              <a:rPr lang="en-US" b="1" dirty="0" smtClean="0"/>
              <a:t>PLACE AND DATE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smtClean="0"/>
              <a:t>news</a:t>
            </a:r>
            <a:endParaRPr lang="en-US" sz="4000" dirty="0"/>
          </a:p>
          <a:p>
            <a:pPr lvl="1"/>
            <a:r>
              <a:rPr lang="en-US" dirty="0"/>
              <a:t>The </a:t>
            </a:r>
            <a:r>
              <a:rPr lang="en-US" b="1" dirty="0" smtClean="0"/>
              <a:t>BODY</a:t>
            </a:r>
            <a:r>
              <a:rPr lang="en-US" dirty="0" smtClean="0"/>
              <a:t> </a:t>
            </a:r>
            <a:r>
              <a:rPr lang="en-US" dirty="0"/>
              <a:t>of the </a:t>
            </a:r>
            <a:r>
              <a:rPr lang="en-US" dirty="0" smtClean="0"/>
              <a:t>release</a:t>
            </a:r>
            <a:endParaRPr lang="en-US" sz="4000" dirty="0"/>
          </a:p>
          <a:p>
            <a:pPr lvl="1"/>
            <a:r>
              <a:rPr lang="en-US" b="1" dirty="0" smtClean="0"/>
              <a:t>End</a:t>
            </a:r>
            <a:r>
              <a:rPr lang="en-US" dirty="0" smtClean="0"/>
              <a:t> </a:t>
            </a:r>
            <a:r>
              <a:rPr lang="en-US" dirty="0"/>
              <a:t>of the release </a:t>
            </a:r>
            <a:r>
              <a:rPr lang="en-US" dirty="0" smtClean="0"/>
              <a:t>(“-END-”)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32556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DEVELOP A NEWSLETTER 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NEWSLETTERS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953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800" b="1" dirty="0" smtClean="0"/>
              <a:t>Bulletin issued periodically to inform a group about a business/organization</a:t>
            </a:r>
          </a:p>
          <a:p>
            <a:pPr algn="ctr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EXCELLENT MARKETING TOOL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COMMUNICATE WITH THE PUBLIC</a:t>
            </a:r>
          </a:p>
          <a:p>
            <a:pPr lvl="1"/>
            <a:r>
              <a:rPr lang="en-US" dirty="0" smtClean="0"/>
              <a:t>Increase business</a:t>
            </a:r>
          </a:p>
          <a:p>
            <a:pPr lvl="1"/>
            <a:r>
              <a:rPr lang="en-US" dirty="0" smtClean="0"/>
              <a:t>Market your brand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TYPES </a:t>
            </a:r>
            <a:r>
              <a:rPr lang="en-US" dirty="0" smtClean="0"/>
              <a:t>of Newsletters</a:t>
            </a:r>
          </a:p>
          <a:p>
            <a:pPr lvl="1"/>
            <a:r>
              <a:rPr lang="en-US" b="1" dirty="0" smtClean="0"/>
              <a:t>PRINTED</a:t>
            </a:r>
          </a:p>
          <a:p>
            <a:pPr lvl="1"/>
            <a:r>
              <a:rPr lang="en-US" b="1" dirty="0" smtClean="0"/>
              <a:t>ONLINE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EFFECTIVE </a:t>
            </a:r>
            <a:r>
              <a:rPr lang="en-US" b="1" dirty="0" smtClean="0"/>
              <a:t>NEWSLETTERS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10000"/>
          </a:bodyPr>
          <a:lstStyle/>
          <a:p>
            <a:pPr marL="176213" indent="-176213">
              <a:lnSpc>
                <a:spcPct val="150000"/>
              </a:lnSpc>
            </a:pPr>
            <a:r>
              <a:rPr lang="en-US" b="1" dirty="0" smtClean="0"/>
              <a:t>“CATCHY” CONTENT</a:t>
            </a:r>
            <a:endParaRPr lang="en-US" b="1" dirty="0"/>
          </a:p>
          <a:p>
            <a:pPr marL="576263" lvl="1" indent="-176213">
              <a:lnSpc>
                <a:spcPct val="150000"/>
              </a:lnSpc>
            </a:pPr>
            <a:r>
              <a:rPr lang="en-US" b="1" dirty="0" smtClean="0"/>
              <a:t>Needs to be interesting to customers/fans</a:t>
            </a:r>
            <a:endParaRPr lang="en-US" dirty="0" smtClean="0"/>
          </a:p>
          <a:p>
            <a:pPr marL="176213" indent="-176213">
              <a:lnSpc>
                <a:spcPct val="150000"/>
              </a:lnSpc>
            </a:pPr>
            <a:r>
              <a:rPr lang="en-US" b="1" u="sng" dirty="0" smtClean="0">
                <a:solidFill>
                  <a:srgbClr val="FF0000"/>
                </a:solidFill>
              </a:rPr>
              <a:t>BLEND content articles with ADVERTISEMENTS</a:t>
            </a:r>
          </a:p>
          <a:p>
            <a:pPr marL="576263" lvl="1" indent="-176213">
              <a:lnSpc>
                <a:spcPct val="150000"/>
              </a:lnSpc>
            </a:pPr>
            <a:r>
              <a:rPr lang="en-US" b="1" i="1" dirty="0" smtClean="0">
                <a:solidFill>
                  <a:srgbClr val="FF0000"/>
                </a:solidFill>
              </a:rPr>
              <a:t>Promote your product throughout newsletter</a:t>
            </a:r>
          </a:p>
          <a:p>
            <a:pPr marL="176213" indent="-176213">
              <a:lnSpc>
                <a:spcPct val="150000"/>
              </a:lnSpc>
            </a:pPr>
            <a:r>
              <a:rPr lang="en-US" b="1" dirty="0" smtClean="0"/>
              <a:t>BE POLITE</a:t>
            </a:r>
          </a:p>
          <a:p>
            <a:pPr marL="576263" lvl="1" indent="-176213">
              <a:lnSpc>
                <a:spcPct val="150000"/>
              </a:lnSpc>
            </a:pPr>
            <a:r>
              <a:rPr lang="en-US" b="1" dirty="0" smtClean="0"/>
              <a:t>“Dear Friends”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STEPS to WRITING </a:t>
            </a:r>
            <a:r>
              <a:rPr lang="en-US" b="1" dirty="0" smtClean="0"/>
              <a:t>a NEWSLETTER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915400" cy="5334000"/>
          </a:xfrm>
        </p:spPr>
        <p:txBody>
          <a:bodyPr>
            <a:normAutofit fontScale="92500" lnSpcReduction="20000"/>
          </a:bodyPr>
          <a:lstStyle/>
          <a:p>
            <a:pPr marL="236538" lvl="1" indent="-236538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RESEARCH</a:t>
            </a:r>
          </a:p>
          <a:p>
            <a:pPr marL="693738" lvl="3" indent="-236538"/>
            <a:r>
              <a:rPr lang="en-US" dirty="0" smtClean="0"/>
              <a:t>Look at other newsletters for ideas</a:t>
            </a:r>
            <a:endParaRPr lang="en-US" dirty="0"/>
          </a:p>
          <a:p>
            <a:pPr marL="236538" lvl="1" indent="-236538">
              <a:buFont typeface="+mj-lt"/>
              <a:buAutoNum type="arabicPeriod"/>
            </a:pPr>
            <a:r>
              <a:rPr lang="en-US" dirty="0" smtClean="0"/>
              <a:t>Develop a </a:t>
            </a:r>
            <a:r>
              <a:rPr lang="en-US" b="1" dirty="0" smtClean="0">
                <a:solidFill>
                  <a:srgbClr val="FF0000"/>
                </a:solidFill>
              </a:rPr>
              <a:t>PLAN</a:t>
            </a:r>
          </a:p>
          <a:p>
            <a:pPr marL="693738" lvl="3" indent="-236538"/>
            <a:r>
              <a:rPr lang="en-US" dirty="0" smtClean="0"/>
              <a:t>WHO </a:t>
            </a:r>
            <a:r>
              <a:rPr lang="en-US" dirty="0"/>
              <a:t>will write it, WHO will read it, WHO will distribute </a:t>
            </a:r>
            <a:r>
              <a:rPr lang="en-US" dirty="0" smtClean="0"/>
              <a:t>it?</a:t>
            </a:r>
          </a:p>
          <a:p>
            <a:pPr marL="693738" lvl="3" indent="-236538"/>
            <a:r>
              <a:rPr lang="en-US" dirty="0" smtClean="0"/>
              <a:t>WHAT is the content?</a:t>
            </a:r>
          </a:p>
          <a:p>
            <a:pPr marL="693738" lvl="3" indent="-236538"/>
            <a:r>
              <a:rPr lang="en-US" dirty="0" smtClean="0"/>
              <a:t>WHEN </a:t>
            </a:r>
            <a:r>
              <a:rPr lang="en-US" dirty="0"/>
              <a:t>will it be </a:t>
            </a:r>
            <a:r>
              <a:rPr lang="en-US" dirty="0" smtClean="0"/>
              <a:t>published?</a:t>
            </a:r>
          </a:p>
          <a:p>
            <a:pPr marL="693738" lvl="3" indent="-236538"/>
            <a:r>
              <a:rPr lang="en-US" dirty="0" smtClean="0"/>
              <a:t>HOW </a:t>
            </a:r>
            <a:r>
              <a:rPr lang="en-US" dirty="0"/>
              <a:t>will it be </a:t>
            </a:r>
            <a:r>
              <a:rPr lang="en-US" dirty="0" smtClean="0"/>
              <a:t>produced (Email or print)?</a:t>
            </a:r>
          </a:p>
          <a:p>
            <a:pPr marL="693738" lvl="3" indent="-236538">
              <a:buNone/>
            </a:pPr>
            <a:endParaRPr lang="en-US" sz="1200" dirty="0"/>
          </a:p>
          <a:p>
            <a:pPr marL="236538" lvl="1" indent="-236538">
              <a:buFont typeface="+mj-lt"/>
              <a:buAutoNum type="arabicPeriod"/>
            </a:pPr>
            <a:r>
              <a:rPr lang="en-US" dirty="0" smtClean="0"/>
              <a:t>Design </a:t>
            </a:r>
            <a:r>
              <a:rPr lang="en-US" dirty="0"/>
              <a:t>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FORMAT</a:t>
            </a:r>
          </a:p>
          <a:p>
            <a:pPr marL="693738" lvl="3" indent="-236538"/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columns/pictures/articles per page</a:t>
            </a:r>
            <a:endParaRPr lang="en-US" dirty="0"/>
          </a:p>
          <a:p>
            <a:pPr marL="693738" lvl="3" indent="-236538"/>
            <a:r>
              <a:rPr lang="en-US" dirty="0"/>
              <a:t>Colors and Font </a:t>
            </a:r>
            <a:r>
              <a:rPr lang="en-US" dirty="0" smtClean="0"/>
              <a:t>Types</a:t>
            </a:r>
          </a:p>
          <a:p>
            <a:pPr marL="693738" lvl="3" indent="-236538"/>
            <a:endParaRPr lang="en-US" sz="1100" dirty="0"/>
          </a:p>
          <a:p>
            <a:pPr marL="236538" lvl="1" indent="-236538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SELECT PEOPLE </a:t>
            </a:r>
            <a:r>
              <a:rPr lang="en-US" dirty="0" smtClean="0"/>
              <a:t>to write articles to submit</a:t>
            </a:r>
          </a:p>
          <a:p>
            <a:pPr marL="236538" lvl="1" indent="-236538">
              <a:buFont typeface="+mj-lt"/>
              <a:buAutoNum type="arabicPeriod"/>
            </a:pPr>
            <a:r>
              <a:rPr lang="en-US" dirty="0" smtClean="0"/>
              <a:t>Create submission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DEADLINE</a:t>
            </a:r>
          </a:p>
          <a:p>
            <a:pPr marL="236538" lvl="1" indent="-236538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EDIT </a:t>
            </a:r>
          </a:p>
          <a:p>
            <a:pPr marL="236538" lvl="1" indent="-236538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DISTRIBUTE</a:t>
            </a:r>
            <a:endParaRPr lang="en-US" b="1" dirty="0">
              <a:solidFill>
                <a:srgbClr val="FF0000"/>
              </a:solidFill>
            </a:endParaRPr>
          </a:p>
          <a:p>
            <a:pPr marL="117475" indent="-117475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DEVELOP A </a:t>
            </a:r>
            <a:r>
              <a:rPr lang="en-US" b="1" dirty="0" smtClean="0">
                <a:solidFill>
                  <a:srgbClr val="FF0000"/>
                </a:solidFill>
                <a:hlinkClick r:id="rId2"/>
              </a:rPr>
              <a:t>MEDIA GUIDE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MEDIA GUIDES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900" b="1" i="1" dirty="0" smtClean="0">
                <a:solidFill>
                  <a:srgbClr val="FF0000"/>
                </a:solidFill>
              </a:rPr>
              <a:t>Sports-related press booklet published by </a:t>
            </a:r>
          </a:p>
          <a:p>
            <a:pPr algn="ctr">
              <a:buNone/>
            </a:pPr>
            <a:r>
              <a:rPr lang="en-US" sz="3900" b="1" i="1" dirty="0" smtClean="0">
                <a:solidFill>
                  <a:srgbClr val="FF0000"/>
                </a:solidFill>
              </a:rPr>
              <a:t>sporting teams</a:t>
            </a:r>
          </a:p>
          <a:p>
            <a:r>
              <a:rPr lang="en-US" b="1" dirty="0" smtClean="0"/>
              <a:t>Provide information </a:t>
            </a:r>
            <a:r>
              <a:rPr lang="en-US" dirty="0" smtClean="0"/>
              <a:t>about</a:t>
            </a:r>
          </a:p>
          <a:p>
            <a:pPr lvl="1"/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Price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ENCOURAGE TELEVISION/NEWSPAPER COVERAGE OF THE SPORT</a:t>
            </a:r>
          </a:p>
          <a:p>
            <a:r>
              <a:rPr lang="en-US" b="1" dirty="0" smtClean="0"/>
              <a:t>Goals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Generate interest so the </a:t>
            </a:r>
            <a:r>
              <a:rPr lang="en-US" b="1" dirty="0" smtClean="0">
                <a:solidFill>
                  <a:srgbClr val="FF0000"/>
                </a:solidFill>
              </a:rPr>
              <a:t>MEDIA WILL PROVIDE COVERAGE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ENCOURAGE SPECTATORS TO BUY TICKETS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DEVELOPING</a:t>
            </a:r>
            <a:r>
              <a:rPr lang="en-US" b="1" dirty="0" smtClean="0"/>
              <a:t> a MEDIA GUIDE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BUDGET</a:t>
            </a:r>
          </a:p>
          <a:p>
            <a:pPr lvl="1"/>
            <a:r>
              <a:rPr lang="en-US" i="1" dirty="0" smtClean="0"/>
              <a:t>How much will is cost?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ADVERTISING</a:t>
            </a:r>
          </a:p>
          <a:p>
            <a:pPr lvl="1"/>
            <a:r>
              <a:rPr lang="en-US" i="1" dirty="0" smtClean="0"/>
              <a:t>Who will buy advertising space?</a:t>
            </a:r>
          </a:p>
          <a:p>
            <a:r>
              <a:rPr lang="en-US" b="1" dirty="0" smtClean="0"/>
              <a:t>Photographs and Graphics</a:t>
            </a:r>
          </a:p>
          <a:p>
            <a:pPr lvl="1"/>
            <a:r>
              <a:rPr lang="en-US" i="1" dirty="0" smtClean="0"/>
              <a:t>Logos, photos from past seasons, team pictures, etc.</a:t>
            </a:r>
          </a:p>
          <a:p>
            <a:r>
              <a:rPr lang="en-US" b="1" dirty="0" smtClean="0"/>
              <a:t>Page design</a:t>
            </a:r>
          </a:p>
          <a:p>
            <a:pPr lvl="1"/>
            <a:r>
              <a:rPr lang="en-US" i="1" dirty="0" smtClean="0"/>
              <a:t>Layout: where will certain information go?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PRINTING/DISTRIBUTION</a:t>
            </a:r>
          </a:p>
          <a:p>
            <a:pPr lvl="1"/>
            <a:r>
              <a:rPr lang="en-US" i="1" dirty="0" smtClean="0"/>
              <a:t>Online or Printed?</a:t>
            </a:r>
          </a:p>
          <a:p>
            <a:pPr lvl="1"/>
            <a:r>
              <a:rPr lang="en-US" i="1" dirty="0" smtClean="0"/>
              <a:t>How will you get it to the fans?</a:t>
            </a:r>
            <a:endParaRPr lang="en-US" i="1" dirty="0"/>
          </a:p>
        </p:txBody>
      </p:sp>
      <p:pic>
        <p:nvPicPr>
          <p:cNvPr id="1026" name="Picture 2" descr="C:\Documents and Settings\amyh.byers\Local Settings\Temporary Internet Files\Content.IE5\19001HRL\MC90028592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14300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“YOU DO”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Your PROJECT GROUP will do ONE of the following for your team: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Develop a </a:t>
            </a:r>
            <a:r>
              <a:rPr lang="en-US" b="1" dirty="0" smtClean="0"/>
              <a:t>MEDIA GUIDE </a:t>
            </a:r>
            <a:r>
              <a:rPr lang="en-US" dirty="0" smtClean="0"/>
              <a:t>using the steps from your notes.</a:t>
            </a:r>
          </a:p>
          <a:p>
            <a:r>
              <a:rPr lang="en-US" dirty="0" smtClean="0"/>
              <a:t>Research other examples of media guides online for ideas. </a:t>
            </a:r>
          </a:p>
          <a:p>
            <a:r>
              <a:rPr lang="en-US" dirty="0" smtClean="0"/>
              <a:t>Your media guide MUST be printed in COLOR and match the FORMAT of a real </a:t>
            </a:r>
            <a:r>
              <a:rPr lang="en-US" dirty="0" smtClean="0"/>
              <a:t>media </a:t>
            </a:r>
            <a:r>
              <a:rPr lang="en-US" dirty="0" smtClean="0"/>
              <a:t>guide (booklet).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EXPLAIN MEDIA RELATIONS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WRITE A PRESS RELEASE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MEDIA RELATIONS and SPORTS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MEDIA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keeps us informed, entertained and enlightened of </a:t>
            </a:r>
            <a:r>
              <a:rPr lang="en-GB" b="1" dirty="0" smtClean="0"/>
              <a:t>SPORTING EVENTS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b="1" dirty="0" smtClean="0">
                <a:solidFill>
                  <a:srgbClr val="FF0000"/>
                </a:solidFill>
              </a:rPr>
              <a:t>SPORTS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Provides  </a:t>
            </a:r>
            <a:r>
              <a:rPr lang="en-GB" b="1" dirty="0" smtClean="0"/>
              <a:t>MEDIA </a:t>
            </a:r>
            <a:r>
              <a:rPr lang="en-GB" dirty="0" smtClean="0"/>
              <a:t>with news and events which attracts </a:t>
            </a:r>
            <a:r>
              <a:rPr lang="en-GB" b="1" dirty="0" smtClean="0"/>
              <a:t>public interest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PUBLIC RELATIONS vs. MEDIA RELATIONS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PUBLIC</a:t>
                      </a:r>
                      <a:r>
                        <a:rPr lang="en-US" sz="2800" baseline="0" dirty="0" smtClean="0"/>
                        <a:t> RELATIONS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MEDIA RELATIONS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 smtClean="0"/>
                        <a:t>Communicating with </a:t>
                      </a:r>
                      <a:r>
                        <a:rPr lang="en-US" sz="2400" b="1" u="sng" dirty="0" smtClean="0"/>
                        <a:t>ALL </a:t>
                      </a:r>
                      <a:r>
                        <a:rPr lang="en-US" sz="2400" b="1" dirty="0" smtClean="0"/>
                        <a:t>the many people an organization may have a relationship</a:t>
                      </a:r>
                      <a:r>
                        <a:rPr lang="en-US" sz="2400" b="1" baseline="0" dirty="0" smtClean="0"/>
                        <a:t> with</a:t>
                      </a:r>
                      <a:r>
                        <a:rPr lang="en-US" sz="2400" b="1" dirty="0" smtClean="0"/>
                        <a:t> 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Employees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Customers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Fans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Communities’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MEDIA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="1" dirty="0" smtClean="0"/>
                        <a:t>Interaction with the MEDIA….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Reporters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Journalists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Editors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Print Media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Electronic Media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Online Media</a:t>
                      </a:r>
                    </a:p>
                    <a:p>
                      <a:pPr lvl="0" algn="ctr">
                        <a:buFont typeface="Arial" pitchFamily="34" charset="0"/>
                        <a:buNone/>
                      </a:pPr>
                      <a:r>
                        <a:rPr lang="en-US" sz="2400" b="1" dirty="0" smtClean="0"/>
                        <a:t>…to communicate organization’s newsworthy information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8" name="Elbow Connector 17"/>
          <p:cNvCxnSpPr/>
          <p:nvPr/>
        </p:nvCxnSpPr>
        <p:spPr>
          <a:xfrm flipV="1">
            <a:off x="2057400" y="1905000"/>
            <a:ext cx="3124200" cy="3048000"/>
          </a:xfrm>
          <a:prstGeom prst="bentConnector3">
            <a:avLst>
              <a:gd name="adj1" fmla="val 75020"/>
            </a:avLst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MEDIA RELATION </a:t>
            </a:r>
            <a:r>
              <a:rPr lang="en-US" b="1" dirty="0" smtClean="0">
                <a:solidFill>
                  <a:srgbClr val="FF0000"/>
                </a:solidFill>
              </a:rPr>
              <a:t>REPRESENTATIVES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BEAT WRITERS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Writer assigned to </a:t>
            </a:r>
            <a:r>
              <a:rPr lang="en-US" b="1" dirty="0" smtClean="0"/>
              <a:t>cover specific topics</a:t>
            </a:r>
          </a:p>
          <a:p>
            <a:pPr lvl="2">
              <a:lnSpc>
                <a:spcPct val="150000"/>
              </a:lnSpc>
            </a:pPr>
            <a:r>
              <a:rPr lang="en-US" b="1" dirty="0" smtClean="0"/>
              <a:t>Sports: </a:t>
            </a:r>
            <a:r>
              <a:rPr lang="en-US" dirty="0" smtClean="0"/>
              <a:t>typically assigned to cover </a:t>
            </a:r>
            <a:r>
              <a:rPr lang="en-US" b="1" dirty="0" smtClean="0"/>
              <a:t>specific sport or team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COLUMNISTS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Writer for a </a:t>
            </a:r>
            <a:r>
              <a:rPr lang="en-US" b="1" dirty="0" smtClean="0"/>
              <a:t>specific publication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TV Game Broadcasters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Radio Game Broadcasters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Photographers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MEDIA RELATIONS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0651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POSITIVE EFFECTS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NEGATIVE EFFECTS</a:t>
                      </a:r>
                      <a:endParaRPr lang="en-US" sz="3200" dirty="0"/>
                    </a:p>
                  </a:txBody>
                  <a:tcPr/>
                </a:tc>
              </a:tr>
              <a:tr h="411788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i="0" dirty="0" smtClean="0"/>
                        <a:t>MONEY 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Media companies pay for the rights to show a sporting event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Sports shown on the TV generate </a:t>
                      </a:r>
                      <a:r>
                        <a:rPr lang="en-US" b="1" dirty="0" smtClean="0"/>
                        <a:t>sponsorships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i="0" dirty="0" smtClean="0"/>
                        <a:t>ROLE MODELS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Endorsements of famous athletes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i="0" dirty="0" smtClean="0"/>
                        <a:t>INSPIRATION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Encourage people to get involved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i="0" dirty="0" smtClean="0"/>
                        <a:t>COACHING AID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b="0" i="0" dirty="0" smtClean="0"/>
                        <a:t>Watching games on TV can provide</a:t>
                      </a:r>
                      <a:r>
                        <a:rPr lang="en-US" b="0" i="0" baseline="0" dirty="0" smtClean="0"/>
                        <a:t> guidance to athletes, coaches or teams</a:t>
                      </a:r>
                      <a:endParaRPr lang="en-US" b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i="0" dirty="0" smtClean="0"/>
                        <a:t>BIAS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b="1" i="0" dirty="0" smtClean="0"/>
                        <a:t>Only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dirty="0" smtClean="0"/>
                        <a:t>really popular sports get much attention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i="0" dirty="0" smtClean="0"/>
                        <a:t>LACK OF ATTENDANCE 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Games shown on TV-ticket sales often drop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i="0" u="none" dirty="0" smtClean="0"/>
                        <a:t>ATTENTION 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b="0" i="0" u="none" baseline="0" dirty="0" smtClean="0"/>
                        <a:t>Attention paid to pro athlete private lives more than sport</a:t>
                      </a:r>
                      <a:endParaRPr lang="en-US" b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="1" i="0" dirty="0" smtClean="0"/>
                        <a:t>DEMANDS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Media</a:t>
                      </a:r>
                      <a:r>
                        <a:rPr lang="en-US" baseline="0" dirty="0" smtClean="0"/>
                        <a:t> coverage impacts games (timing, commercials, etc.)</a:t>
                      </a:r>
                      <a:endParaRPr lang="en-US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MEDIA RELATIONS and </a:t>
            </a:r>
            <a:r>
              <a:rPr lang="en-US" b="1" dirty="0" smtClean="0">
                <a:solidFill>
                  <a:srgbClr val="FF0000"/>
                </a:solidFill>
              </a:rPr>
              <a:t>CRISIS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Athletes have become </a:t>
            </a:r>
            <a:r>
              <a:rPr lang="en-US" b="1" dirty="0" smtClean="0"/>
              <a:t>CELEBRITIES</a:t>
            </a:r>
            <a:r>
              <a:rPr lang="en-US" dirty="0" smtClean="0"/>
              <a:t> because of increased </a:t>
            </a:r>
            <a:r>
              <a:rPr lang="en-US" b="1" dirty="0" smtClean="0">
                <a:solidFill>
                  <a:srgbClr val="FF0000"/>
                </a:solidFill>
              </a:rPr>
              <a:t>MEDIA COVERAGE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Their </a:t>
            </a:r>
            <a:r>
              <a:rPr lang="en-US" b="1" dirty="0" smtClean="0"/>
              <a:t>PERSONAL LIVES </a:t>
            </a:r>
            <a:r>
              <a:rPr lang="en-US" dirty="0" smtClean="0"/>
              <a:t>are covered by the Media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Must </a:t>
            </a:r>
            <a:r>
              <a:rPr lang="en-US" b="1" dirty="0" smtClean="0">
                <a:solidFill>
                  <a:srgbClr val="FF0000"/>
                </a:solidFill>
              </a:rPr>
              <a:t>OVERCOME NEGATIVE PUBLICITY</a:t>
            </a:r>
          </a:p>
          <a:p>
            <a:pPr lvl="2">
              <a:lnSpc>
                <a:spcPct val="150000"/>
              </a:lnSpc>
            </a:pPr>
            <a:r>
              <a:rPr lang="en-US" b="1" u="sng" dirty="0" smtClean="0">
                <a:solidFill>
                  <a:srgbClr val="FF0000"/>
                </a:solidFill>
              </a:rPr>
              <a:t>Ex: After criticism for being overpaid, a pro-athlete became a volunteer spokesperson for Special Olympics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“YOU DO”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 b="1" dirty="0" smtClean="0"/>
              <a:t>CREATE an THINKING MAP </a:t>
            </a:r>
            <a:r>
              <a:rPr lang="en-US" dirty="0" smtClean="0"/>
              <a:t>demonstrating the following concepts from today’s notes: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Public Relations VS. Media Relations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Positive and Negative Impacts of Media Relations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How a Crisis affects Media Relations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PRESENT </a:t>
            </a:r>
            <a:r>
              <a:rPr lang="en-US" dirty="0" smtClean="0"/>
              <a:t>Thinking Map to the Class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CULTIVATE MEDIA RELATIONSHIP 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POSITIVE </a:t>
            </a:r>
            <a:r>
              <a:rPr lang="en-US" b="1" dirty="0" smtClean="0"/>
              <a:t>MEDIA RELATIONSHIPS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Developing </a:t>
            </a:r>
            <a:r>
              <a:rPr lang="en-US" b="1" dirty="0" smtClean="0">
                <a:solidFill>
                  <a:srgbClr val="FF0000"/>
                </a:solidFill>
              </a:rPr>
              <a:t>POSITIVE RELATIONSHIPS </a:t>
            </a:r>
            <a:r>
              <a:rPr lang="en-US" dirty="0" smtClean="0"/>
              <a:t>with the Media:</a:t>
            </a:r>
          </a:p>
          <a:p>
            <a:pPr lvl="1">
              <a:lnSpc>
                <a:spcPct val="150000"/>
              </a:lnSpc>
            </a:pPr>
            <a:r>
              <a:rPr lang="en-US" b="1" u="sng" dirty="0" smtClean="0">
                <a:solidFill>
                  <a:srgbClr val="FF0000"/>
                </a:solidFill>
              </a:rPr>
              <a:t>GENERATES PUBLICITY</a:t>
            </a:r>
          </a:p>
          <a:p>
            <a:pPr lvl="2">
              <a:lnSpc>
                <a:spcPct val="150000"/>
              </a:lnSpc>
            </a:pPr>
            <a:r>
              <a:rPr lang="en-US" b="1" dirty="0" smtClean="0"/>
              <a:t>More publicity = More sales = More Money!</a:t>
            </a:r>
          </a:p>
          <a:p>
            <a:pPr lvl="1">
              <a:lnSpc>
                <a:spcPct val="150000"/>
              </a:lnSpc>
            </a:pPr>
            <a:r>
              <a:rPr lang="en-US" b="1" u="sng" dirty="0" smtClean="0">
                <a:solidFill>
                  <a:srgbClr val="FF0000"/>
                </a:solidFill>
              </a:rPr>
              <a:t>MAXIMIZE FAVORABLE NEWS AND EVENT COVERAGE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PLAN A </a:t>
            </a:r>
            <a:r>
              <a:rPr lang="en-US" b="1" dirty="0" smtClean="0">
                <a:solidFill>
                  <a:srgbClr val="FF0000"/>
                </a:solidFill>
              </a:rPr>
              <a:t>MEDIA DAY</a:t>
            </a:r>
          </a:p>
          <a:p>
            <a:pPr lvl="3">
              <a:lnSpc>
                <a:spcPct val="150000"/>
              </a:lnSpc>
            </a:pPr>
            <a:r>
              <a:rPr lang="en-US" dirty="0" smtClean="0"/>
              <a:t>Give media chance to </a:t>
            </a:r>
            <a:r>
              <a:rPr lang="en-US" b="1" dirty="0" smtClean="0"/>
              <a:t>VISIT EVENT VENUE IN ADVANCE</a:t>
            </a:r>
          </a:p>
          <a:p>
            <a:pPr lvl="3"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ENCOURAGE MEDIA TO </a:t>
            </a:r>
            <a:r>
              <a:rPr lang="en-US" b="1" u="sng" dirty="0" smtClean="0">
                <a:solidFill>
                  <a:srgbClr val="FF0000"/>
                </a:solidFill>
              </a:rPr>
              <a:t>PUBLICIZE THE PREPARATIONS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Must be </a:t>
            </a:r>
            <a:r>
              <a:rPr lang="en-US" b="1" u="sng" dirty="0" smtClean="0">
                <a:solidFill>
                  <a:srgbClr val="FF0000"/>
                </a:solidFill>
              </a:rPr>
              <a:t>HONEST AND PROFESSIONAL</a:t>
            </a:r>
          </a:p>
          <a:p>
            <a:pPr lvl="2">
              <a:lnSpc>
                <a:spcPct val="150000"/>
              </a:lnSpc>
            </a:pPr>
            <a:r>
              <a:rPr lang="en-US" b="1" u="sng" dirty="0" smtClean="0">
                <a:solidFill>
                  <a:srgbClr val="FF0000"/>
                </a:solidFill>
              </a:rPr>
              <a:t>PUBLIC RELATIONS PROFESSIONALS </a:t>
            </a:r>
            <a:r>
              <a:rPr lang="en-US" dirty="0" smtClean="0"/>
              <a:t>should present themselves this way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TYPES </a:t>
            </a:r>
            <a:r>
              <a:rPr lang="en-US" b="1" dirty="0" smtClean="0"/>
              <a:t>of MEDIA RELATIONSHIPS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INTERACTIVE</a:t>
            </a:r>
          </a:p>
          <a:p>
            <a:pPr lvl="1"/>
            <a:r>
              <a:rPr lang="en-US" dirty="0" smtClean="0"/>
              <a:t>Both media and sport entity have </a:t>
            </a:r>
            <a:r>
              <a:rPr lang="en-US" b="1" dirty="0" smtClean="0">
                <a:solidFill>
                  <a:srgbClr val="FF0000"/>
                </a:solidFill>
              </a:rPr>
              <a:t>ONGOING, TWO-WAY COMMUNICATION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BUILD TRUST AND GOODWILL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BUILDS MUTUALLY FAVORABLE </a:t>
            </a:r>
          </a:p>
          <a:p>
            <a:pPr lvl="2"/>
            <a:r>
              <a:rPr lang="en-US" dirty="0" smtClean="0"/>
              <a:t>Both parties must get something out it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PROACTIVE</a:t>
            </a:r>
          </a:p>
          <a:p>
            <a:pPr lvl="1"/>
            <a:r>
              <a:rPr lang="en-US" dirty="0" smtClean="0"/>
              <a:t>Consider </a:t>
            </a:r>
            <a:r>
              <a:rPr lang="en-US" b="1" i="1" dirty="0" smtClean="0"/>
              <a:t>POSITIVE MESSAGES </a:t>
            </a:r>
            <a:r>
              <a:rPr lang="en-US" dirty="0" smtClean="0"/>
              <a:t>the company wants to send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REACTIVE</a:t>
            </a:r>
          </a:p>
          <a:p>
            <a:pPr lvl="1"/>
            <a:r>
              <a:rPr lang="en-US" dirty="0" smtClean="0"/>
              <a:t>Consider potentially </a:t>
            </a:r>
            <a:r>
              <a:rPr lang="en-US" b="1" i="1" dirty="0" smtClean="0"/>
              <a:t>NEGATIVE NEWS </a:t>
            </a:r>
            <a:r>
              <a:rPr lang="en-US" dirty="0" smtClean="0"/>
              <a:t>and establish how the company will respond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“YOU DO”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/>
              <a:t>Individually, you will </a:t>
            </a:r>
            <a:r>
              <a:rPr lang="en-US" b="1" dirty="0" smtClean="0">
                <a:solidFill>
                  <a:srgbClr val="FF0000"/>
                </a:solidFill>
              </a:rPr>
              <a:t>RESEARCH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WRITE an Essay </a:t>
            </a:r>
            <a:r>
              <a:rPr lang="en-US" b="1" dirty="0" smtClean="0"/>
              <a:t>about 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CREATING POSITIVE MEDIA RELATIONSHIPS</a:t>
            </a:r>
          </a:p>
          <a:p>
            <a:pPr algn="ctr">
              <a:buNone/>
            </a:pPr>
            <a:endParaRPr lang="en-US" sz="1500" b="1" dirty="0" smtClean="0"/>
          </a:p>
          <a:p>
            <a:r>
              <a:rPr lang="en-US" b="1" u="sng" dirty="0" smtClean="0"/>
              <a:t>ESSAY CRITERIA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5-7 Paragraphs</a:t>
            </a:r>
          </a:p>
          <a:p>
            <a:pPr lvl="1"/>
            <a:r>
              <a:rPr lang="en-US" b="1" dirty="0" smtClean="0"/>
              <a:t>Typed</a:t>
            </a:r>
          </a:p>
          <a:p>
            <a:pPr lvl="1"/>
            <a:r>
              <a:rPr lang="en-US" b="1" dirty="0" smtClean="0"/>
              <a:t>Address </a:t>
            </a:r>
            <a:r>
              <a:rPr lang="en-US" b="1" dirty="0" smtClean="0">
                <a:solidFill>
                  <a:srgbClr val="FF0000"/>
                </a:solidFill>
              </a:rPr>
              <a:t>WHY IT IS IMPORTANT TO HAVE POSITIVE RELATIONSHIPS </a:t>
            </a:r>
            <a:r>
              <a:rPr lang="en-US" b="1" dirty="0" smtClean="0"/>
              <a:t>with media if you are a sports organization</a:t>
            </a:r>
          </a:p>
          <a:p>
            <a:pPr lvl="1"/>
            <a:r>
              <a:rPr lang="en-US" b="1" dirty="0" smtClean="0"/>
              <a:t>List and discuss in detail the </a:t>
            </a:r>
            <a:r>
              <a:rPr lang="en-US" b="1" dirty="0" smtClean="0">
                <a:solidFill>
                  <a:srgbClr val="FF0000"/>
                </a:solidFill>
              </a:rPr>
              <a:t>THREE TYPES </a:t>
            </a:r>
            <a:r>
              <a:rPr lang="en-US" b="1" dirty="0" smtClean="0"/>
              <a:t>of media relationships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ARGUE </a:t>
            </a:r>
            <a:r>
              <a:rPr lang="en-US" b="1" dirty="0" smtClean="0">
                <a:solidFill>
                  <a:srgbClr val="FF0000"/>
                </a:solidFill>
              </a:rPr>
              <a:t>WHICH TYPE OF RELATIONSHIP </a:t>
            </a:r>
            <a:r>
              <a:rPr lang="en-US" b="1" dirty="0" smtClean="0"/>
              <a:t>you think is the best to have with the media and why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PRESS RELEASE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FACTUAL ANNOUNCEMENTS </a:t>
            </a:r>
            <a:r>
              <a:rPr lang="en-US" b="1" dirty="0" smtClean="0"/>
              <a:t>SENT TO THE </a:t>
            </a:r>
            <a:r>
              <a:rPr lang="en-US" b="1" dirty="0" smtClean="0">
                <a:solidFill>
                  <a:srgbClr val="FF0000"/>
                </a:solidFill>
              </a:rPr>
              <a:t>MEDIA</a:t>
            </a:r>
            <a:r>
              <a:rPr lang="en-US" b="1" dirty="0" smtClean="0"/>
              <a:t> TO BE USED AS </a:t>
            </a:r>
            <a:r>
              <a:rPr lang="en-US" b="1" dirty="0" smtClean="0">
                <a:solidFill>
                  <a:srgbClr val="FF0000"/>
                </a:solidFill>
              </a:rPr>
              <a:t>NEWS ITEMS </a:t>
            </a:r>
            <a:r>
              <a:rPr lang="en-US" b="1" dirty="0" smtClean="0"/>
              <a:t>ON </a:t>
            </a:r>
            <a:r>
              <a:rPr lang="en-US" b="1" dirty="0" smtClean="0">
                <a:solidFill>
                  <a:srgbClr val="FF0000"/>
                </a:solidFill>
              </a:rPr>
              <a:t>REGULAR BASIS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WHO SENDS </a:t>
            </a:r>
            <a:r>
              <a:rPr lang="en-US" dirty="0" smtClean="0"/>
              <a:t>Press Releases?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Businesses, </a:t>
            </a:r>
            <a:r>
              <a:rPr lang="en-US" dirty="0" smtClean="0"/>
              <a:t>Organizations</a:t>
            </a:r>
            <a:r>
              <a:rPr lang="en-US" dirty="0"/>
              <a:t>, </a:t>
            </a:r>
            <a:r>
              <a:rPr lang="en-US" dirty="0" smtClean="0"/>
              <a:t>Individuals</a:t>
            </a:r>
            <a:r>
              <a:rPr lang="en-US" dirty="0"/>
              <a:t>, and </a:t>
            </a:r>
            <a:r>
              <a:rPr lang="en-US" dirty="0" smtClean="0"/>
              <a:t>Government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Locally, Nationally and Internationally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 </a:t>
            </a:r>
            <a:r>
              <a:rPr lang="en-US" b="1" dirty="0" smtClean="0">
                <a:solidFill>
                  <a:srgbClr val="FF0000"/>
                </a:solidFill>
              </a:rPr>
              <a:t>WHO CREATES </a:t>
            </a:r>
            <a:r>
              <a:rPr lang="en-US" dirty="0" smtClean="0"/>
              <a:t>Press Releases? </a:t>
            </a:r>
            <a:endParaRPr lang="en-US" sz="4400" dirty="0"/>
          </a:p>
          <a:p>
            <a:pPr lvl="1">
              <a:lnSpc>
                <a:spcPct val="150000"/>
              </a:lnSpc>
            </a:pPr>
            <a:r>
              <a:rPr lang="en-US" dirty="0"/>
              <a:t>P</a:t>
            </a:r>
            <a:r>
              <a:rPr lang="en-US" dirty="0" smtClean="0"/>
              <a:t>ublic Relations Department</a:t>
            </a:r>
            <a:endParaRPr lang="en-US" sz="4000" dirty="0"/>
          </a:p>
          <a:p>
            <a:pPr>
              <a:lnSpc>
                <a:spcPct val="150000"/>
              </a:lnSpc>
              <a:buNone/>
            </a:pPr>
            <a:endParaRPr lang="en-US" sz="4400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PURPOSES</a:t>
            </a:r>
            <a:r>
              <a:rPr lang="en-US" b="1" dirty="0" smtClean="0"/>
              <a:t> of PRESS RELEASES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dirty="0"/>
              <a:t>I</a:t>
            </a:r>
            <a:r>
              <a:rPr lang="en-US" dirty="0" smtClean="0"/>
              <a:t>ntroduce </a:t>
            </a:r>
            <a:r>
              <a:rPr lang="en-US" b="1" dirty="0" smtClean="0">
                <a:solidFill>
                  <a:srgbClr val="FF0000"/>
                </a:solidFill>
              </a:rPr>
              <a:t>NEW PRODUCTS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dirty="0"/>
              <a:t>K</a:t>
            </a:r>
            <a:r>
              <a:rPr lang="en-US" dirty="0" smtClean="0"/>
              <a:t>eep </a:t>
            </a:r>
            <a:r>
              <a:rPr lang="en-US" dirty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BUSINESS IN THE PUBLIC EYE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dirty="0"/>
              <a:t>P</a:t>
            </a:r>
            <a:r>
              <a:rPr lang="en-US" dirty="0" smtClean="0"/>
              <a:t>osition </a:t>
            </a:r>
            <a:r>
              <a:rPr lang="en-US" dirty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BUSINESS’S IMAGE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dirty="0"/>
              <a:t>S</a:t>
            </a:r>
            <a:r>
              <a:rPr lang="en-US" dirty="0" smtClean="0"/>
              <a:t>upport </a:t>
            </a:r>
            <a:r>
              <a:rPr lang="en-US" dirty="0"/>
              <a:t>good </a:t>
            </a:r>
            <a:r>
              <a:rPr lang="en-US" b="1" dirty="0" smtClean="0">
                <a:solidFill>
                  <a:srgbClr val="FF0000"/>
                </a:solidFill>
              </a:rPr>
              <a:t>EMPLOYEE RELATIONS</a:t>
            </a:r>
            <a:endParaRPr lang="en-US" b="1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good </a:t>
            </a:r>
            <a:r>
              <a:rPr lang="en-US" b="1" dirty="0" smtClean="0">
                <a:solidFill>
                  <a:srgbClr val="FF0000"/>
                </a:solidFill>
              </a:rPr>
              <a:t>COMMUNITY RELATIONS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INFORMATION</a:t>
            </a:r>
            <a:r>
              <a:rPr lang="en-US" b="1" dirty="0" smtClean="0"/>
              <a:t> in PRESS RELEASES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905000"/>
          <a:ext cx="82296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HARD COPY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SOFT COPY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790700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that should be announced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IMMEDIATELY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will want to know about it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right away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that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DOES NOT </a:t>
                      </a: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need to be announced immediately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WILL NOT CARE </a:t>
                      </a:r>
                      <a:r>
                        <a:rPr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they hear about it now or later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STEPS to WRITING </a:t>
            </a:r>
            <a:r>
              <a:rPr lang="en-US" b="1" dirty="0" smtClean="0"/>
              <a:t>A PRESS RELEASE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PREPARE</a:t>
            </a:r>
          </a:p>
          <a:p>
            <a:pPr marL="800100" lvl="1" indent="-342900"/>
            <a:r>
              <a:rPr lang="en-US" sz="2400" dirty="0" smtClean="0"/>
              <a:t>List </a:t>
            </a:r>
            <a:r>
              <a:rPr lang="en-US" sz="2400" dirty="0"/>
              <a:t>the most important </a:t>
            </a:r>
            <a:r>
              <a:rPr lang="en-US" sz="2400" dirty="0" smtClean="0"/>
              <a:t>facts</a:t>
            </a:r>
            <a:endParaRPr lang="en-US" sz="2400" dirty="0"/>
          </a:p>
          <a:p>
            <a:pPr marL="800100" lvl="1" indent="-342900"/>
            <a:r>
              <a:rPr lang="en-US" sz="2400" dirty="0"/>
              <a:t>Identify </a:t>
            </a:r>
            <a:r>
              <a:rPr lang="en-US" sz="2400" dirty="0" smtClean="0"/>
              <a:t>which media to use</a:t>
            </a:r>
          </a:p>
          <a:p>
            <a:pPr marL="800100" lvl="1" indent="-342900">
              <a:buNone/>
            </a:pP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PUT IMPORTANT INFORMATION FIRST</a:t>
            </a:r>
          </a:p>
          <a:p>
            <a:pPr marL="800100" lvl="1" indent="-342900"/>
            <a:r>
              <a:rPr lang="en-US" sz="2400" dirty="0"/>
              <a:t>I</a:t>
            </a:r>
            <a:r>
              <a:rPr lang="en-US" sz="2400" dirty="0" smtClean="0"/>
              <a:t>nverted Pyramid Approach</a:t>
            </a:r>
          </a:p>
          <a:p>
            <a:pPr marL="800100" lvl="1" indent="-342900"/>
            <a:r>
              <a:rPr lang="en-US" sz="2400" b="1" dirty="0" smtClean="0"/>
              <a:t>“Who, What, When, Where, Why, How”</a:t>
            </a:r>
          </a:p>
          <a:p>
            <a:pPr marL="800100" lvl="1" indent="-342900">
              <a:buNone/>
            </a:pP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STICK TO THE FACTS</a:t>
            </a:r>
            <a:endParaRPr lang="en-US" sz="2800" b="1" dirty="0">
              <a:solidFill>
                <a:srgbClr val="FF0000"/>
              </a:solidFill>
            </a:endParaRPr>
          </a:p>
          <a:p>
            <a:pPr marL="800100" lvl="1" indent="-342900"/>
            <a:r>
              <a:rPr lang="en-US" sz="2400" b="1" u="sng" dirty="0" smtClean="0">
                <a:solidFill>
                  <a:srgbClr val="FF0000"/>
                </a:solidFill>
              </a:rPr>
              <a:t>AVOID USING OPINIONS or EMOTIONS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None/>
            </a:pPr>
            <a:r>
              <a:rPr lang="en-US" dirty="0" smtClean="0"/>
              <a:t>4. Write </a:t>
            </a:r>
            <a:r>
              <a:rPr lang="en-US" b="1" dirty="0" smtClean="0">
                <a:solidFill>
                  <a:srgbClr val="FF0000"/>
                </a:solidFill>
              </a:rPr>
              <a:t>CLEARLY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EASY TO UNDERSTAND</a:t>
            </a:r>
          </a:p>
          <a:p>
            <a:pPr marL="800100" lvl="1" indent="-342900"/>
            <a:r>
              <a:rPr lang="en-US" dirty="0" smtClean="0"/>
              <a:t>No complex words</a:t>
            </a:r>
          </a:p>
          <a:p>
            <a:pPr marL="800100" lvl="1" indent="-342900">
              <a:buNone/>
            </a:pPr>
            <a:endParaRPr lang="en-US" sz="1400" dirty="0" smtClean="0"/>
          </a:p>
          <a:p>
            <a:pPr marL="457200" lvl="0" indent="-457200">
              <a:buNone/>
            </a:pPr>
            <a:r>
              <a:rPr lang="en-US" dirty="0" smtClean="0"/>
              <a:t>5. Write in </a:t>
            </a:r>
            <a:r>
              <a:rPr lang="en-US" b="1" dirty="0" smtClean="0">
                <a:solidFill>
                  <a:srgbClr val="FF0000"/>
                </a:solidFill>
              </a:rPr>
              <a:t>ACTIVE VOICE (Verbs)</a:t>
            </a:r>
          </a:p>
          <a:p>
            <a:pPr marL="457200" lvl="0" indent="-457200"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pPr marL="457200" lvl="0" indent="-45720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6. EDIT</a:t>
            </a:r>
            <a:r>
              <a:rPr lang="en-US" dirty="0" smtClean="0"/>
              <a:t> Grammar and Spelling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If send with errors, CONTACT the media to give the correct information IMMEDIATELY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STEPS to WRITING </a:t>
            </a:r>
            <a:r>
              <a:rPr lang="en-US" b="1" dirty="0" smtClean="0"/>
              <a:t>A PRESS RELEASE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“You Do”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/>
              <a:t>Write a Press Release for one of the following using the format on the 4.03 Handout:</a:t>
            </a:r>
          </a:p>
          <a:p>
            <a:pPr algn="ctr">
              <a:buNone/>
            </a:pPr>
            <a:endParaRPr lang="en-US" sz="1600" b="1" dirty="0" smtClean="0"/>
          </a:p>
          <a:p>
            <a:pPr lvl="1"/>
            <a:r>
              <a:rPr lang="en-US" sz="2400" i="1" dirty="0" err="1" smtClean="0"/>
              <a:t>Ardrey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Kell</a:t>
            </a:r>
            <a:r>
              <a:rPr lang="en-US" sz="2400" i="1" dirty="0" smtClean="0"/>
              <a:t> High School _________Team going to States</a:t>
            </a:r>
          </a:p>
          <a:p>
            <a:pPr lvl="1"/>
            <a:r>
              <a:rPr lang="en-US" sz="2400" i="1" dirty="0" smtClean="0"/>
              <a:t>_______________Band is having a concert in Charlotte</a:t>
            </a:r>
          </a:p>
          <a:p>
            <a:pPr lvl="1"/>
            <a:r>
              <a:rPr lang="en-US" sz="2400" i="1" dirty="0" smtClean="0"/>
              <a:t>_________________ NFL Team is going to the Superbowl</a:t>
            </a:r>
          </a:p>
          <a:p>
            <a:pPr lvl="1"/>
            <a:r>
              <a:rPr lang="en-US" sz="2400" i="1" dirty="0" smtClean="0"/>
              <a:t>_________________ NBA Team is being purchased by _________________</a:t>
            </a:r>
          </a:p>
          <a:p>
            <a:pPr lvl="1"/>
            <a:r>
              <a:rPr lang="en-US" sz="2400" i="1" dirty="0" smtClean="0"/>
              <a:t>_________________ (professional athlete) is injured for the rest of the season</a:t>
            </a:r>
          </a:p>
          <a:p>
            <a:pPr lvl="1"/>
            <a:r>
              <a:rPr lang="en-US" sz="2400" i="1" dirty="0" smtClean="0"/>
              <a:t>_______________________(corporate sponsor) is dropping sponsorship with __________________ (NASCAR Driver)</a:t>
            </a:r>
            <a:endParaRPr lang="en-US" sz="24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SENDING </a:t>
            </a:r>
            <a:r>
              <a:rPr lang="en-US" b="1" dirty="0" smtClean="0"/>
              <a:t>PRESS RELEASE to </a:t>
            </a:r>
            <a:r>
              <a:rPr lang="en-US" b="1" dirty="0" smtClean="0">
                <a:solidFill>
                  <a:srgbClr val="FF0000"/>
                </a:solidFill>
              </a:rPr>
              <a:t>MEDIA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OBTAIN MEDIA DEADLINES</a:t>
            </a:r>
          </a:p>
          <a:p>
            <a:pPr lvl="1"/>
            <a:r>
              <a:rPr lang="en-US" dirty="0" smtClean="0"/>
              <a:t>Send Press Release </a:t>
            </a:r>
            <a:r>
              <a:rPr lang="en-US" b="1" dirty="0" smtClean="0"/>
              <a:t>CLOSE </a:t>
            </a:r>
            <a:r>
              <a:rPr lang="en-US" dirty="0" smtClean="0"/>
              <a:t>to deadline</a:t>
            </a:r>
          </a:p>
          <a:p>
            <a:r>
              <a:rPr lang="en-US" dirty="0" smtClean="0"/>
              <a:t>NEED to </a:t>
            </a:r>
            <a:r>
              <a:rPr lang="en-US" b="1" u="sng" dirty="0" smtClean="0">
                <a:solidFill>
                  <a:srgbClr val="FF0000"/>
                </a:solidFill>
              </a:rPr>
              <a:t>CATCH THE EDITOR’S ATTENTION</a:t>
            </a:r>
            <a:endParaRPr lang="en-US" b="1" u="sng" dirty="0">
              <a:solidFill>
                <a:srgbClr val="FF0000"/>
              </a:solidFill>
            </a:endParaRP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THE EDITOR DECIDES WHETHER TO PUBLISH OR BROADCAST THE RELEASE</a:t>
            </a:r>
          </a:p>
          <a:p>
            <a:pPr lvl="1"/>
            <a:r>
              <a:rPr lang="en-US" b="1" u="sng" dirty="0" smtClean="0">
                <a:solidFill>
                  <a:srgbClr val="FF0000"/>
                </a:solidFill>
              </a:rPr>
              <a:t>INCLUDE A CAPTIONED PHOTOGRAPH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icture </a:t>
            </a:r>
            <a:r>
              <a:rPr lang="en-US" dirty="0"/>
              <a:t>that is accompanied by written text called a </a:t>
            </a:r>
            <a:r>
              <a:rPr lang="en-US" dirty="0" smtClean="0"/>
              <a:t>caption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Send </a:t>
            </a:r>
            <a:r>
              <a:rPr lang="en-US" dirty="0"/>
              <a:t>the release to a </a:t>
            </a:r>
            <a:r>
              <a:rPr lang="en-US" b="1" dirty="0"/>
              <a:t>specific </a:t>
            </a:r>
            <a:r>
              <a:rPr lang="en-US" b="1" dirty="0" smtClean="0"/>
              <a:t>person</a:t>
            </a:r>
            <a:endParaRPr lang="en-US" b="1" dirty="0"/>
          </a:p>
          <a:p>
            <a:pPr lvl="0"/>
            <a:r>
              <a:rPr lang="en-US" dirty="0" smtClean="0"/>
              <a:t>Send </a:t>
            </a:r>
            <a:r>
              <a:rPr lang="en-US" dirty="0"/>
              <a:t>a </a:t>
            </a:r>
            <a:r>
              <a:rPr lang="en-US" b="1" dirty="0" smtClean="0"/>
              <a:t>COVER LETTER </a:t>
            </a:r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release</a:t>
            </a:r>
            <a:endParaRPr lang="en-US" dirty="0"/>
          </a:p>
          <a:p>
            <a:pPr lvl="0"/>
            <a:r>
              <a:rPr lang="en-US" dirty="0"/>
              <a:t>Send a </a:t>
            </a:r>
            <a:r>
              <a:rPr lang="en-US" b="1" dirty="0" smtClean="0"/>
              <a:t>THANK-YOU NOTE </a:t>
            </a:r>
            <a:r>
              <a:rPr lang="en-US" dirty="0" smtClean="0"/>
              <a:t>after </a:t>
            </a:r>
            <a:r>
              <a:rPr lang="en-US" dirty="0"/>
              <a:t>the release is </a:t>
            </a:r>
            <a:r>
              <a:rPr lang="en-US" dirty="0" smtClean="0"/>
              <a:t>used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1160</Words>
  <Application>Microsoft Office PowerPoint</Application>
  <PresentationFormat>On-screen Show (4:3)</PresentationFormat>
  <Paragraphs>235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Utilize publicity to inform stakeholders of business activities</vt:lpstr>
      <vt:lpstr>WRITE A PRESS RELEASE</vt:lpstr>
      <vt:lpstr>PRESS RELEASE</vt:lpstr>
      <vt:lpstr>PURPOSES of PRESS RELEASES</vt:lpstr>
      <vt:lpstr>INFORMATION in PRESS RELEASES</vt:lpstr>
      <vt:lpstr>STEPS to WRITING A PRESS RELEASE</vt:lpstr>
      <vt:lpstr>STEPS to WRITING A PRESS RELEASE</vt:lpstr>
      <vt:lpstr>“You Do”</vt:lpstr>
      <vt:lpstr>SENDING PRESS RELEASE to MEDIA</vt:lpstr>
      <vt:lpstr>PROFESSIONAL PRESS RELEASES</vt:lpstr>
      <vt:lpstr>DEVELOP A NEWSLETTER </vt:lpstr>
      <vt:lpstr>NEWSLETTERS</vt:lpstr>
      <vt:lpstr>EFFECTIVE NEWSLETTERS</vt:lpstr>
      <vt:lpstr>STEPS to WRITING a NEWSLETTER</vt:lpstr>
      <vt:lpstr>DEVELOP A MEDIA GUIDE </vt:lpstr>
      <vt:lpstr>MEDIA GUIDES</vt:lpstr>
      <vt:lpstr>DEVELOPING a MEDIA GUIDE</vt:lpstr>
      <vt:lpstr>“YOU DO”</vt:lpstr>
      <vt:lpstr>EXPLAIN MEDIA RELATIONS</vt:lpstr>
      <vt:lpstr>MEDIA RELATIONS and SPORTS</vt:lpstr>
      <vt:lpstr>PUBLIC RELATIONS vs. MEDIA RELATIONS</vt:lpstr>
      <vt:lpstr>MEDIA RELATION REPRESENTATIVES</vt:lpstr>
      <vt:lpstr>MEDIA RELATIONS</vt:lpstr>
      <vt:lpstr>MEDIA RELATIONS and CRISIS</vt:lpstr>
      <vt:lpstr>“YOU DO”</vt:lpstr>
      <vt:lpstr>CULTIVATE MEDIA RELATIONSHIP </vt:lpstr>
      <vt:lpstr>POSITIVE MEDIA RELATIONSHIPS</vt:lpstr>
      <vt:lpstr>TYPES of MEDIA RELATIONSHIPS</vt:lpstr>
      <vt:lpstr>“YOU DO”</vt:lpstr>
    </vt:vector>
  </TitlesOfParts>
  <Company>Charlotte-Mecklenburg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amyh.byers</dc:creator>
  <cp:lastModifiedBy>cassidyt.brauns</cp:lastModifiedBy>
  <cp:revision>38</cp:revision>
  <dcterms:created xsi:type="dcterms:W3CDTF">2012-10-22T17:19:33Z</dcterms:created>
  <dcterms:modified xsi:type="dcterms:W3CDTF">2013-03-08T13:18:04Z</dcterms:modified>
</cp:coreProperties>
</file>