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6" r:id="rId4"/>
    <p:sldId id="258" r:id="rId5"/>
    <p:sldId id="259" r:id="rId6"/>
    <p:sldId id="260" r:id="rId7"/>
    <p:sldId id="261" r:id="rId8"/>
    <p:sldId id="274" r:id="rId9"/>
    <p:sldId id="276" r:id="rId10"/>
    <p:sldId id="275" r:id="rId11"/>
    <p:sldId id="277" r:id="rId12"/>
    <p:sldId id="278" r:id="rId13"/>
    <p:sldId id="279" r:id="rId14"/>
    <p:sldId id="262" r:id="rId15"/>
    <p:sldId id="269" r:id="rId16"/>
    <p:sldId id="270" r:id="rId17"/>
    <p:sldId id="263" r:id="rId18"/>
    <p:sldId id="271" r:id="rId19"/>
    <p:sldId id="272" r:id="rId20"/>
    <p:sldId id="264" r:id="rId21"/>
    <p:sldId id="273" r:id="rId22"/>
    <p:sldId id="283" r:id="rId23"/>
    <p:sldId id="265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86C"/>
    <a:srgbClr val="336699"/>
    <a:srgbClr val="9078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2" autoAdjust="0"/>
    <p:restoredTop sz="94660"/>
  </p:normalViewPr>
  <p:slideViewPr>
    <p:cSldViewPr>
      <p:cViewPr varScale="1">
        <p:scale>
          <a:sx n="69" d="100"/>
          <a:sy n="69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657600"/>
            <a:ext cx="9144000" cy="762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95800"/>
            <a:ext cx="9144000" cy="533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fld id="{EAE3BBE8-E89A-45F7-AB28-8FA342249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4277E-970A-402F-9203-4C236FF12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0"/>
            <a:ext cx="17335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0482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A1B72-BFE7-4C53-883C-084188E5A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92682-9FBB-4904-9A9D-5E235E86A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5E6B4-0541-429A-ACB1-B5E793762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2424B-17EC-4BEA-8B22-8CB2EE43A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A46A8-73E2-45F0-9B4A-E942ACDB4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D8B16-5E94-44A0-B7F9-2B19375B1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BDE6E-65E1-410F-8070-8F8B2BD14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0C749-8F6B-40DB-9DB8-E132D7B0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4F40F-1283-4398-B47E-61E5ACD2A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09600"/>
            <a:ext cx="6934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charset="0"/>
              </a:defRPr>
            </a:lvl1pPr>
          </a:lstStyle>
          <a:p>
            <a:pPr>
              <a:defRPr/>
            </a:pPr>
            <a:fld id="{0496F63F-A746-4A34-8DB0-ECDD8A654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wistedsifter.com/2012/06/50-funny-creative-billboards/" TargetMode="Externa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0"/>
            <a:ext cx="9144000" cy="1676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4.04 Understand promotional channels used to communicate with targeted audiences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Newspaper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4040188" cy="639762"/>
          </a:xfrm>
        </p:spPr>
        <p:txBody>
          <a:bodyPr/>
          <a:lstStyle/>
          <a:p>
            <a:r>
              <a:rPr lang="en-US" dirty="0" smtClean="0"/>
              <a:t>Advantages</a:t>
            </a:r>
          </a:p>
        </p:txBody>
      </p:sp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09800"/>
            <a:ext cx="4040188" cy="3951288"/>
          </a:xfrm>
        </p:spPr>
        <p:txBody>
          <a:bodyPr/>
          <a:lstStyle/>
          <a:p>
            <a:r>
              <a:rPr lang="en-US" dirty="0" smtClean="0"/>
              <a:t>Low cost</a:t>
            </a:r>
          </a:p>
          <a:p>
            <a:r>
              <a:rPr lang="en-US" dirty="0" smtClean="0"/>
              <a:t>Distribution level of the newspaper is known</a:t>
            </a:r>
          </a:p>
        </p:txBody>
      </p:sp>
      <p:sp>
        <p:nvSpPr>
          <p:cNvPr id="1229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38600" y="3505200"/>
            <a:ext cx="4041775" cy="639762"/>
          </a:xfrm>
        </p:spPr>
        <p:txBody>
          <a:bodyPr/>
          <a:lstStyle/>
          <a:p>
            <a:r>
              <a:rPr lang="en-US" dirty="0" smtClean="0"/>
              <a:t>Disadvantages</a:t>
            </a:r>
          </a:p>
        </p:txBody>
      </p:sp>
      <p:sp>
        <p:nvSpPr>
          <p:cNvPr id="12294" name="Content Placeholder 5"/>
          <p:cNvSpPr>
            <a:spLocks noGrp="1"/>
          </p:cNvSpPr>
          <p:nvPr>
            <p:ph sz="quarter" idx="4"/>
          </p:nvPr>
        </p:nvSpPr>
        <p:spPr>
          <a:xfrm>
            <a:off x="3429000" y="4191000"/>
            <a:ext cx="4041775" cy="2397125"/>
          </a:xfrm>
        </p:spPr>
        <p:txBody>
          <a:bodyPr/>
          <a:lstStyle/>
          <a:p>
            <a:r>
              <a:rPr lang="en-US" dirty="0" smtClean="0"/>
              <a:t>Limited distribution</a:t>
            </a:r>
          </a:p>
          <a:p>
            <a:r>
              <a:rPr lang="en-US" dirty="0" smtClean="0"/>
              <a:t>Limited life span</a:t>
            </a:r>
          </a:p>
          <a:p>
            <a:r>
              <a:rPr lang="en-US" dirty="0" smtClean="0"/>
              <a:t>Black and white print is less visually appealing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smtClean="0"/>
              <a:t>Directory- </a:t>
            </a:r>
            <a:r>
              <a:rPr lang="en-US" sz="2400" smtClean="0"/>
              <a:t>telephone books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24000"/>
            <a:ext cx="4040188" cy="639762"/>
          </a:xfrm>
        </p:spPr>
        <p:txBody>
          <a:bodyPr/>
          <a:lstStyle/>
          <a:p>
            <a:r>
              <a:rPr lang="en-US" dirty="0" smtClean="0"/>
              <a:t>Advantages</a:t>
            </a:r>
          </a:p>
        </p:txBody>
      </p:sp>
      <p:sp>
        <p:nvSpPr>
          <p:cNvPr id="1331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Allows targeting based on geographic</a:t>
            </a:r>
          </a:p>
          <a:p>
            <a:r>
              <a:rPr lang="en-US" dirty="0" smtClean="0"/>
              <a:t>Targets all demographics</a:t>
            </a:r>
          </a:p>
        </p:txBody>
      </p:sp>
      <p:sp>
        <p:nvSpPr>
          <p:cNvPr id="133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3124200"/>
            <a:ext cx="4041775" cy="639762"/>
          </a:xfrm>
        </p:spPr>
        <p:txBody>
          <a:bodyPr/>
          <a:lstStyle/>
          <a:p>
            <a:r>
              <a:rPr lang="en-US" dirty="0" smtClean="0"/>
              <a:t>Disadvantages</a:t>
            </a:r>
          </a:p>
        </p:txBody>
      </p:sp>
      <p:sp>
        <p:nvSpPr>
          <p:cNvPr id="13318" name="Content Placeholder 5"/>
          <p:cNvSpPr>
            <a:spLocks noGrp="1"/>
          </p:cNvSpPr>
          <p:nvPr>
            <p:ph sz="quarter" idx="4"/>
          </p:nvPr>
        </p:nvSpPr>
        <p:spPr>
          <a:xfrm>
            <a:off x="3581400" y="3810000"/>
            <a:ext cx="4041775" cy="2701925"/>
          </a:xfrm>
        </p:spPr>
        <p:txBody>
          <a:bodyPr/>
          <a:lstStyle/>
          <a:p>
            <a:r>
              <a:rPr lang="en-US" dirty="0" smtClean="0"/>
              <a:t>Printed frequently, making changing the ad difficult</a:t>
            </a:r>
          </a:p>
          <a:p>
            <a:r>
              <a:rPr lang="en-US" dirty="0" smtClean="0"/>
              <a:t>Limited space and quality of advertisement</a:t>
            </a:r>
          </a:p>
        </p:txBody>
      </p:sp>
      <p:pic>
        <p:nvPicPr>
          <p:cNvPr id="13319" name="Picture 2" descr="C:\Documents and Settings\ricetua\Local Settings\Temporary Internet Files\Content.IE5\57P5N20A\MP90018506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810000"/>
            <a:ext cx="170973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Outdoor- </a:t>
            </a:r>
            <a:r>
              <a:rPr lang="en-US" sz="2400" smtClean="0"/>
              <a:t>signs/billboards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4040188" cy="639762"/>
          </a:xfrm>
        </p:spPr>
        <p:txBody>
          <a:bodyPr/>
          <a:lstStyle/>
          <a:p>
            <a:r>
              <a:rPr lang="en-US" dirty="0" smtClean="0"/>
              <a:t>Advantages</a:t>
            </a:r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209800"/>
            <a:ext cx="4040188" cy="3951288"/>
          </a:xfrm>
        </p:spPr>
        <p:txBody>
          <a:bodyPr/>
          <a:lstStyle/>
          <a:p>
            <a:r>
              <a:rPr lang="en-US" dirty="0" smtClean="0"/>
              <a:t>Relatively inexpensive</a:t>
            </a:r>
          </a:p>
          <a:p>
            <a:r>
              <a:rPr lang="en-US" dirty="0" smtClean="0"/>
              <a:t>24/7 visibility</a:t>
            </a:r>
          </a:p>
        </p:txBody>
      </p:sp>
      <p:sp>
        <p:nvSpPr>
          <p:cNvPr id="14341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Disadvantages</a:t>
            </a:r>
          </a:p>
        </p:txBody>
      </p:sp>
      <p:sp>
        <p:nvSpPr>
          <p:cNvPr id="1434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203575" cy="3951288"/>
          </a:xfrm>
        </p:spPr>
        <p:txBody>
          <a:bodyPr/>
          <a:lstStyle/>
          <a:p>
            <a:r>
              <a:rPr lang="en-US" dirty="0" smtClean="0"/>
              <a:t>Limited viewing time</a:t>
            </a:r>
          </a:p>
          <a:p>
            <a:r>
              <a:rPr lang="en-US" dirty="0" smtClean="0"/>
              <a:t>Increased government regulations</a:t>
            </a: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581400"/>
            <a:ext cx="3768725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Transit- </a:t>
            </a:r>
            <a:r>
              <a:rPr lang="en-US" sz="2400" smtClean="0"/>
              <a:t>Buses, Trains, etc</a:t>
            </a:r>
            <a:r>
              <a:rPr lang="en-US" smtClean="0"/>
              <a:t>.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4040188" cy="639762"/>
          </a:xfrm>
        </p:spPr>
        <p:txBody>
          <a:bodyPr/>
          <a:lstStyle/>
          <a:p>
            <a:r>
              <a:rPr lang="en-US" dirty="0" smtClean="0"/>
              <a:t>Advantages</a:t>
            </a:r>
          </a:p>
        </p:txBody>
      </p:sp>
      <p:sp>
        <p:nvSpPr>
          <p:cNvPr id="15364" name="Content Placeholder 3"/>
          <p:cNvSpPr>
            <a:spLocks noGrp="1"/>
          </p:cNvSpPr>
          <p:nvPr>
            <p:ph sz="half" idx="2"/>
          </p:nvPr>
        </p:nvSpPr>
        <p:spPr>
          <a:xfrm>
            <a:off x="592138" y="2174875"/>
            <a:ext cx="4040187" cy="3951288"/>
          </a:xfrm>
        </p:spPr>
        <p:txBody>
          <a:bodyPr/>
          <a:lstStyle/>
          <a:p>
            <a:r>
              <a:rPr lang="en-US" smtClean="0"/>
              <a:t>Wide, captive audience</a:t>
            </a:r>
          </a:p>
          <a:p>
            <a:r>
              <a:rPr lang="en-US" smtClean="0"/>
              <a:t>Economical </a:t>
            </a:r>
          </a:p>
        </p:txBody>
      </p:sp>
      <p:sp>
        <p:nvSpPr>
          <p:cNvPr id="1536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Disadvantages</a:t>
            </a:r>
          </a:p>
        </p:txBody>
      </p:sp>
      <p:sp>
        <p:nvSpPr>
          <p:cNvPr id="1536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2133600"/>
            <a:ext cx="3124200" cy="3951288"/>
          </a:xfrm>
        </p:spPr>
        <p:txBody>
          <a:bodyPr/>
          <a:lstStyle/>
          <a:p>
            <a:r>
              <a:rPr lang="en-US" dirty="0" smtClean="0"/>
              <a:t>Subject to defacement</a:t>
            </a:r>
          </a:p>
          <a:p>
            <a:r>
              <a:rPr lang="en-US" dirty="0" smtClean="0"/>
              <a:t>Inability to target a specific audience</a:t>
            </a:r>
          </a:p>
        </p:txBody>
      </p:sp>
      <p:pic>
        <p:nvPicPr>
          <p:cNvPr id="15367" name="Picture 2" descr="C:\Documents and Settings\ricetua\Local Settings\Temporary Internet Files\Content.IE5\W713WLVL\MC90038873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844925"/>
            <a:ext cx="2586038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828800" y="563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smtClean="0">
                <a:hlinkClick r:id="rId3"/>
              </a:rPr>
              <a:t>twistedsifter.com/2012/06/50-funny-creative-billboards</a:t>
            </a:r>
            <a:r>
              <a:rPr lang="en-US" smtClean="0">
                <a:hlinkClick r:id="rId3"/>
              </a:rPr>
              <a:t>/</a:t>
            </a:r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315200" cy="1524000"/>
          </a:xfrm>
        </p:spPr>
        <p:txBody>
          <a:bodyPr/>
          <a:lstStyle/>
          <a:p>
            <a:pPr algn="ctr" eaLnBrk="1" hangingPunct="1"/>
            <a:r>
              <a:rPr lang="en-US" sz="4400" smtClean="0"/>
              <a:t>Advertising includes: (con’t)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14600"/>
            <a:ext cx="6934200" cy="25908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Broadcast Media</a:t>
            </a:r>
          </a:p>
          <a:p>
            <a:pPr lvl="1" algn="ctr" eaLnBrk="1" hangingPunct="1"/>
            <a:r>
              <a:rPr lang="en-US" sz="3600" smtClean="0"/>
              <a:t>Television</a:t>
            </a:r>
          </a:p>
          <a:p>
            <a:pPr lvl="1" algn="ctr" eaLnBrk="1" hangingPunct="1"/>
            <a:r>
              <a:rPr lang="en-US" sz="3600" smtClean="0"/>
              <a:t>Radio</a:t>
            </a:r>
          </a:p>
        </p:txBody>
      </p:sp>
      <p:pic>
        <p:nvPicPr>
          <p:cNvPr id="16388" name="Picture 5" descr="j023436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419600"/>
            <a:ext cx="253365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j035124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863615">
            <a:off x="1539875" y="4170363"/>
            <a:ext cx="18161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Television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4040188" cy="639762"/>
          </a:xfrm>
        </p:spPr>
        <p:txBody>
          <a:bodyPr/>
          <a:lstStyle/>
          <a:p>
            <a:r>
              <a:rPr lang="en-US" dirty="0" smtClean="0"/>
              <a:t>Advantages		</a:t>
            </a:r>
          </a:p>
        </p:txBody>
      </p:sp>
      <p:sp>
        <p:nvSpPr>
          <p:cNvPr id="17412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09800"/>
            <a:ext cx="4040188" cy="3951288"/>
          </a:xfrm>
        </p:spPr>
        <p:txBody>
          <a:bodyPr/>
          <a:lstStyle/>
          <a:p>
            <a:r>
              <a:rPr lang="en-US" dirty="0" smtClean="0"/>
              <a:t>Ability to demonstrate product features and benefits</a:t>
            </a:r>
          </a:p>
          <a:p>
            <a:r>
              <a:rPr lang="en-US" dirty="0" smtClean="0"/>
              <a:t>Advertisers choose target audience based in time and station programming</a:t>
            </a:r>
          </a:p>
        </p:txBody>
      </p:sp>
      <p:sp>
        <p:nvSpPr>
          <p:cNvPr id="17413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Disadvantages</a:t>
            </a:r>
          </a:p>
        </p:txBody>
      </p:sp>
      <p:sp>
        <p:nvSpPr>
          <p:cNvPr id="1741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355975" cy="3951288"/>
          </a:xfrm>
        </p:spPr>
        <p:txBody>
          <a:bodyPr/>
          <a:lstStyle/>
          <a:p>
            <a:r>
              <a:rPr lang="en-US" dirty="0" smtClean="0"/>
              <a:t>High production and airtime cost</a:t>
            </a:r>
          </a:p>
          <a:p>
            <a:r>
              <a:rPr lang="en-US" dirty="0" smtClean="0"/>
              <a:t>Short life span</a:t>
            </a:r>
          </a:p>
          <a:p>
            <a:r>
              <a:rPr lang="en-US" dirty="0" smtClean="0"/>
              <a:t>New technology enables  viewers to skip commercials  </a:t>
            </a:r>
          </a:p>
        </p:txBody>
      </p:sp>
      <p:pic>
        <p:nvPicPr>
          <p:cNvPr id="17415" name="Picture 4" descr="C:\Users\Angela\AppData\Local\Microsoft\Windows\Temporary Internet Files\Content.IE5\6CQQG5J4\MC90043251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953000"/>
            <a:ext cx="1762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Radio Advertisements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4040188" cy="639762"/>
          </a:xfrm>
        </p:spPr>
        <p:txBody>
          <a:bodyPr/>
          <a:lstStyle/>
          <a:p>
            <a:r>
              <a:rPr lang="en-US" dirty="0" smtClean="0"/>
              <a:t>Advantages	</a:t>
            </a:r>
          </a:p>
        </p:txBody>
      </p:sp>
      <p:sp>
        <p:nvSpPr>
          <p:cNvPr id="18436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133600"/>
            <a:ext cx="4040188" cy="3951288"/>
          </a:xfrm>
        </p:spPr>
        <p:txBody>
          <a:bodyPr/>
          <a:lstStyle/>
          <a:p>
            <a:r>
              <a:rPr lang="en-US" dirty="0" smtClean="0"/>
              <a:t>Cost effective </a:t>
            </a:r>
          </a:p>
          <a:p>
            <a:r>
              <a:rPr lang="en-US" dirty="0" smtClean="0"/>
              <a:t>Can be created and changed quickly</a:t>
            </a:r>
          </a:p>
          <a:p>
            <a:r>
              <a:rPr lang="en-US" dirty="0" smtClean="0"/>
              <a:t>Ability to reach a target audience through various station formats</a:t>
            </a:r>
          </a:p>
        </p:txBody>
      </p:sp>
      <p:sp>
        <p:nvSpPr>
          <p:cNvPr id="18437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Disadvantages</a:t>
            </a:r>
          </a:p>
        </p:txBody>
      </p:sp>
      <p:sp>
        <p:nvSpPr>
          <p:cNvPr id="18438" name="Content Placeholder 5"/>
          <p:cNvSpPr>
            <a:spLocks noGrp="1"/>
          </p:cNvSpPr>
          <p:nvPr>
            <p:ph sz="quarter" idx="4"/>
          </p:nvPr>
        </p:nvSpPr>
        <p:spPr>
          <a:xfrm>
            <a:off x="4343401" y="2209800"/>
            <a:ext cx="3505200" cy="3951288"/>
          </a:xfrm>
        </p:spPr>
        <p:txBody>
          <a:bodyPr/>
          <a:lstStyle/>
          <a:p>
            <a:r>
              <a:rPr lang="en-US" dirty="0" smtClean="0"/>
              <a:t>Appeals only to sense of sound</a:t>
            </a:r>
          </a:p>
          <a:p>
            <a:r>
              <a:rPr lang="en-US" dirty="0" smtClean="0"/>
              <a:t>Short life span</a:t>
            </a:r>
          </a:p>
          <a:p>
            <a:r>
              <a:rPr lang="en-US" dirty="0" smtClean="0"/>
              <a:t>Channel surfing </a:t>
            </a:r>
          </a:p>
        </p:txBody>
      </p:sp>
      <p:pic>
        <p:nvPicPr>
          <p:cNvPr id="18439" name="Picture 3" descr="C:\Users\Angela\AppData\Local\Microsoft\Windows\Temporary Internet Files\Content.IE5\EI8RX6DA\MC900441794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4196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7239000" cy="1676400"/>
          </a:xfrm>
        </p:spPr>
        <p:txBody>
          <a:bodyPr/>
          <a:lstStyle/>
          <a:p>
            <a:pPr algn="ctr" eaLnBrk="1" hangingPunct="1"/>
            <a:r>
              <a:rPr lang="en-US" sz="4400" smtClean="0"/>
              <a:t>Advertising includes: (con’t)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14600"/>
            <a:ext cx="6934200" cy="25146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Online Media</a:t>
            </a:r>
          </a:p>
          <a:p>
            <a:pPr lvl="1" algn="ctr" eaLnBrk="1" hangingPunct="1"/>
            <a:r>
              <a:rPr lang="en-US" sz="3600" smtClean="0"/>
              <a:t>Electronic Direct Mail</a:t>
            </a:r>
          </a:p>
          <a:p>
            <a:pPr lvl="1" algn="ctr" eaLnBrk="1" hangingPunct="1"/>
            <a:r>
              <a:rPr lang="en-US" sz="3600" smtClean="0"/>
              <a:t>Online Ads</a:t>
            </a:r>
          </a:p>
          <a:p>
            <a:pPr lvl="1" algn="ctr" eaLnBrk="1" hangingPunct="1">
              <a:buFontTx/>
              <a:buNone/>
            </a:pPr>
            <a:endParaRPr lang="en-US" sz="3600" smtClean="0"/>
          </a:p>
        </p:txBody>
      </p:sp>
      <p:pic>
        <p:nvPicPr>
          <p:cNvPr id="19460" name="Picture 4" descr="j036865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648200"/>
            <a:ext cx="2386013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Online Ads- banner and pop-ups</a:t>
            </a:r>
          </a:p>
        </p:txBody>
      </p:sp>
      <p:sp>
        <p:nvSpPr>
          <p:cNvPr id="20483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Advantages	</a:t>
            </a:r>
          </a:p>
        </p:txBody>
      </p:sp>
      <p:sp>
        <p:nvSpPr>
          <p:cNvPr id="20484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Inexpensive</a:t>
            </a:r>
          </a:p>
          <a:p>
            <a:r>
              <a:rPr lang="en-US" smtClean="0"/>
              <a:t>Can be interactive</a:t>
            </a:r>
          </a:p>
        </p:txBody>
      </p:sp>
      <p:sp>
        <p:nvSpPr>
          <p:cNvPr id="20485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Disadvantages</a:t>
            </a:r>
          </a:p>
        </p:txBody>
      </p:sp>
      <p:sp>
        <p:nvSpPr>
          <p:cNvPr id="20486" name="Content Placeholder 7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4041775" cy="3951288"/>
          </a:xfrm>
        </p:spPr>
        <p:txBody>
          <a:bodyPr/>
          <a:lstStyle/>
          <a:p>
            <a:r>
              <a:rPr lang="en-US" smtClean="0"/>
              <a:t>Viewed as a nuisance</a:t>
            </a:r>
          </a:p>
          <a:p>
            <a:r>
              <a:rPr lang="en-US" smtClean="0"/>
              <a:t>Often a low response rate</a:t>
            </a:r>
          </a:p>
        </p:txBody>
      </p:sp>
      <p:pic>
        <p:nvPicPr>
          <p:cNvPr id="20487" name="Picture 2" descr="C:\Users\Angela\AppData\Local\Microsoft\Windows\Temporary Internet Files\Content.IE5\DJMU4FP4\MC90005677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9413" y="3733800"/>
            <a:ext cx="51323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086600" cy="1143000"/>
          </a:xfrm>
        </p:spPr>
        <p:txBody>
          <a:bodyPr/>
          <a:lstStyle/>
          <a:p>
            <a:r>
              <a:rPr lang="en-US" dirty="0" smtClean="0"/>
              <a:t>Electronic Direct Mail- </a:t>
            </a:r>
            <a:r>
              <a:rPr lang="en-US" sz="2000" dirty="0" smtClean="0"/>
              <a:t>ad messages via email.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4040188" cy="639762"/>
          </a:xfrm>
        </p:spPr>
        <p:txBody>
          <a:bodyPr/>
          <a:lstStyle/>
          <a:p>
            <a:r>
              <a:rPr lang="en-US" dirty="0" smtClean="0"/>
              <a:t>Advantages 	</a:t>
            </a:r>
          </a:p>
        </p:txBody>
      </p:sp>
      <p:sp>
        <p:nvSpPr>
          <p:cNvPr id="21508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62200"/>
            <a:ext cx="4040188" cy="3951288"/>
          </a:xfrm>
        </p:spPr>
        <p:txBody>
          <a:bodyPr/>
          <a:lstStyle/>
          <a:p>
            <a:r>
              <a:rPr lang="en-US" dirty="0" smtClean="0"/>
              <a:t>Ability to target audience</a:t>
            </a:r>
          </a:p>
          <a:p>
            <a:r>
              <a:rPr lang="en-US" dirty="0" smtClean="0"/>
              <a:t>Inexpensive</a:t>
            </a:r>
          </a:p>
          <a:p>
            <a:r>
              <a:rPr lang="en-US" dirty="0" smtClean="0"/>
              <a:t>Personalized message</a:t>
            </a:r>
          </a:p>
        </p:txBody>
      </p:sp>
      <p:sp>
        <p:nvSpPr>
          <p:cNvPr id="21509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Disadvantages</a:t>
            </a:r>
          </a:p>
        </p:txBody>
      </p:sp>
      <p:sp>
        <p:nvSpPr>
          <p:cNvPr id="215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051175" cy="3951288"/>
          </a:xfrm>
        </p:spPr>
        <p:txBody>
          <a:bodyPr/>
          <a:lstStyle/>
          <a:p>
            <a:r>
              <a:rPr lang="en-US" dirty="0" smtClean="0"/>
              <a:t>May be viewed as a nuisance</a:t>
            </a:r>
          </a:p>
          <a:p>
            <a:r>
              <a:rPr lang="en-US" dirty="0" smtClean="0"/>
              <a:t>Spam filter can reduce authorized  </a:t>
            </a:r>
          </a:p>
        </p:txBody>
      </p:sp>
      <p:pic>
        <p:nvPicPr>
          <p:cNvPr id="21511" name="Picture 3" descr="C:\Users\Angela\AppData\Local\Microsoft\Windows\Temporary Internet Files\Content.IE5\EI8RX6DA\MM900236354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419600"/>
            <a:ext cx="25908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6858000" cy="1143000"/>
          </a:xfrm>
        </p:spPr>
        <p:txBody>
          <a:bodyPr/>
          <a:lstStyle/>
          <a:p>
            <a:pPr eaLnBrk="1" hangingPunct="1"/>
            <a:r>
              <a:rPr lang="en-US" smtClean="0"/>
              <a:t>What is a promotional channel?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69342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Specific medium used in reaching intended audience such as newspapers, radio stations, and television, etc.</a:t>
            </a:r>
          </a:p>
        </p:txBody>
      </p:sp>
      <p:pic>
        <p:nvPicPr>
          <p:cNvPr id="4100" name="Picture 2" descr="C:\Users\Angela\AppData\Local\Microsoft\Windows\Temporary Internet Files\Content.IE5\6CQQG5J4\MP90031426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495800"/>
            <a:ext cx="1905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 descr="C:\Users\Angela\AppData\Local\Microsoft\Windows\Temporary Internet Files\Content.IE5\EI8RX6DA\MC900441794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4958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4" descr="C:\Users\Angela\AppData\Local\Microsoft\Windows\Temporary Internet Files\Content.IE5\6CQQG5J4\MC900432517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343400"/>
            <a:ext cx="1762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858000" cy="1676400"/>
          </a:xfrm>
        </p:spPr>
        <p:txBody>
          <a:bodyPr/>
          <a:lstStyle/>
          <a:p>
            <a:pPr algn="ctr" eaLnBrk="1" hangingPunct="1"/>
            <a:r>
              <a:rPr lang="en-US" sz="4400" dirty="0" smtClean="0"/>
              <a:t>Advertising includes: (</a:t>
            </a:r>
            <a:r>
              <a:rPr lang="en-US" sz="4400" dirty="0" err="1" smtClean="0"/>
              <a:t>con’t</a:t>
            </a:r>
            <a:r>
              <a:rPr lang="en-US" sz="4400" dirty="0" smtClean="0"/>
              <a:t>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6934200" cy="23622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Specialty Media</a:t>
            </a:r>
          </a:p>
          <a:p>
            <a:pPr algn="ctr" eaLnBrk="1" hangingPunct="1"/>
            <a:r>
              <a:rPr lang="en-US" sz="4000" dirty="0" smtClean="0"/>
              <a:t>Giveaways</a:t>
            </a:r>
          </a:p>
          <a:p>
            <a:pPr algn="ctr" eaLnBrk="1" hangingPunct="1"/>
            <a:r>
              <a:rPr lang="en-US" sz="4000" dirty="0" smtClean="0"/>
              <a:t>Contests</a:t>
            </a:r>
          </a:p>
          <a:p>
            <a:pPr algn="ctr" eaLnBrk="1" hangingPunct="1"/>
            <a:r>
              <a:rPr lang="en-US" sz="4000" dirty="0" smtClean="0"/>
              <a:t>Rebates</a:t>
            </a:r>
          </a:p>
        </p:txBody>
      </p:sp>
      <p:pic>
        <p:nvPicPr>
          <p:cNvPr id="22532" name="Picture 9" descr="j010475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581525"/>
            <a:ext cx="21875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086600" cy="1143000"/>
          </a:xfrm>
        </p:spPr>
        <p:txBody>
          <a:bodyPr/>
          <a:lstStyle/>
          <a:p>
            <a:r>
              <a:rPr lang="en-US" dirty="0" smtClean="0"/>
              <a:t>Specialty Media</a:t>
            </a:r>
            <a:r>
              <a:rPr lang="en-US" sz="2400" dirty="0" smtClean="0"/>
              <a:t>-Inexpensive, useful items with company’s name and/or logo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3555" name="Text Placeholder 3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4040188" cy="639762"/>
          </a:xfrm>
        </p:spPr>
        <p:txBody>
          <a:bodyPr/>
          <a:lstStyle/>
          <a:p>
            <a:r>
              <a:rPr lang="en-US" dirty="0" smtClean="0"/>
              <a:t>Advantages 	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sz="half" idx="2"/>
          </p:nvPr>
        </p:nvSpPr>
        <p:spPr>
          <a:xfrm>
            <a:off x="685800" y="2209800"/>
            <a:ext cx="4040188" cy="3951288"/>
          </a:xfrm>
        </p:spPr>
        <p:txBody>
          <a:bodyPr/>
          <a:lstStyle/>
          <a:p>
            <a:r>
              <a:rPr lang="en-US" dirty="0" smtClean="0"/>
              <a:t>Company’s name is visible</a:t>
            </a:r>
          </a:p>
          <a:p>
            <a:r>
              <a:rPr lang="en-US" dirty="0" smtClean="0"/>
              <a:t>Customers enjoy freebies</a:t>
            </a:r>
          </a:p>
        </p:txBody>
      </p:sp>
      <p:sp>
        <p:nvSpPr>
          <p:cNvPr id="23557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Disadvantages</a:t>
            </a:r>
          </a:p>
        </p:txBody>
      </p:sp>
      <p:sp>
        <p:nvSpPr>
          <p:cNvPr id="2355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2974975" cy="3951288"/>
          </a:xfrm>
        </p:spPr>
        <p:txBody>
          <a:bodyPr/>
          <a:lstStyle/>
          <a:p>
            <a:r>
              <a:rPr lang="en-US" dirty="0" smtClean="0"/>
              <a:t>Limited distribution</a:t>
            </a:r>
          </a:p>
          <a:p>
            <a:r>
              <a:rPr lang="en-US" dirty="0" smtClean="0"/>
              <a:t>Some recipients never become customers (wasted)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4724400" cy="1143000"/>
          </a:xfrm>
        </p:spPr>
        <p:txBody>
          <a:bodyPr/>
          <a:lstStyle/>
          <a:p>
            <a:r>
              <a:rPr lang="en-US" dirty="0" smtClean="0"/>
              <a:t>Contests and Rebates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887788" cy="639762"/>
          </a:xfrm>
        </p:spPr>
        <p:txBody>
          <a:bodyPr/>
          <a:lstStyle/>
          <a:p>
            <a:r>
              <a:rPr lang="en-US" dirty="0" smtClean="0"/>
              <a:t>Contests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3811588" cy="3951288"/>
          </a:xfrm>
        </p:spPr>
        <p:txBody>
          <a:bodyPr/>
          <a:lstStyle/>
          <a:p>
            <a:r>
              <a:rPr lang="en-US" dirty="0" smtClean="0"/>
              <a:t>Promotional scheme in which (unlike in a sweepstake) participants compete for prizes by accomplishing something that requires skill. </a:t>
            </a:r>
          </a:p>
          <a:p>
            <a:r>
              <a:rPr lang="en-US" dirty="0" smtClean="0"/>
              <a:t>No fee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051175" cy="639762"/>
          </a:xfrm>
        </p:spPr>
        <p:txBody>
          <a:bodyPr/>
          <a:lstStyle/>
          <a:p>
            <a:r>
              <a:rPr lang="en-US" dirty="0" smtClean="0"/>
              <a:t>Rebates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051175" cy="3951288"/>
          </a:xfrm>
        </p:spPr>
        <p:txBody>
          <a:bodyPr/>
          <a:lstStyle/>
          <a:p>
            <a:r>
              <a:rPr lang="en-US" sz="2000" dirty="0" smtClean="0"/>
              <a:t>amount paid by way of reduction, return, or refund on what has already been paid or contributed. It is a type of sales promotion marketers use primarily as incentives to product sales.</a:t>
            </a:r>
            <a:endParaRPr lang="en-US" sz="2000" dirty="0"/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95400"/>
            <a:ext cx="7315200" cy="1600200"/>
          </a:xfrm>
        </p:spPr>
        <p:txBody>
          <a:bodyPr/>
          <a:lstStyle/>
          <a:p>
            <a:pPr algn="ctr" eaLnBrk="1" hangingPunct="1"/>
            <a:r>
              <a:rPr lang="en-US" sz="4400" smtClean="0"/>
              <a:t>Advertising Agencies </a:t>
            </a:r>
            <a:br>
              <a:rPr lang="en-US" sz="4400" smtClean="0"/>
            </a:br>
            <a:r>
              <a:rPr lang="en-US" sz="4400" smtClean="0"/>
              <a:t>help to…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124200"/>
            <a:ext cx="6934200" cy="19050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Design ads and ad campaigns </a:t>
            </a:r>
          </a:p>
          <a:p>
            <a:pPr eaLnBrk="1" hangingPunct="1">
              <a:buFontTx/>
              <a:buNone/>
            </a:pPr>
            <a:endParaRPr lang="en-US" sz="3600" smtClean="0"/>
          </a:p>
        </p:txBody>
      </p:sp>
      <p:pic>
        <p:nvPicPr>
          <p:cNvPr id="24580" name="Picture 5" descr="j013669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267200"/>
            <a:ext cx="25146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Direct-Response: Customer responds to an advertisement</a:t>
            </a:r>
          </a:p>
          <a:p>
            <a:r>
              <a:rPr lang="en-US" dirty="0" smtClean="0"/>
              <a:t>Intended to motivate the consumer to take action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Word-of-Mouth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One of the most influential marketing techniques used in business</a:t>
            </a:r>
          </a:p>
          <a:p>
            <a:r>
              <a:rPr lang="en-US" dirty="0" smtClean="0"/>
              <a:t>Positive: Increases Sales</a:t>
            </a:r>
          </a:p>
          <a:p>
            <a:r>
              <a:rPr lang="en-US" dirty="0" smtClean="0"/>
              <a:t>Negative: Decreases Sales</a:t>
            </a:r>
          </a:p>
          <a:p>
            <a:r>
              <a:rPr lang="en-US" dirty="0" smtClean="0"/>
              <a:t>Amplified WOM: Providing information to activists to share with others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endParaRPr lang="en-US" dirty="0" smtClean="0"/>
          </a:p>
          <a:p>
            <a:pPr marL="342900" lvl="1" indent="-342900">
              <a:buFontTx/>
              <a:buChar char="•"/>
            </a:pPr>
            <a:endParaRPr lang="en-US" dirty="0" smtClean="0"/>
          </a:p>
          <a:p>
            <a:pPr marL="342900" lvl="1" indent="-342900">
              <a:buFontTx/>
              <a:buChar char="•"/>
            </a:pPr>
            <a:r>
              <a:rPr lang="en-US" dirty="0" smtClean="0"/>
              <a:t>Building goodwill among an organization’s target market through communication with the public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Press releases, company newsletters, annual reports, and companies web sites all are examples of PR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Crisis Management</a:t>
            </a:r>
          </a:p>
          <a:p>
            <a:pPr marL="342900" lvl="1" indent="-34290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6858000" cy="762000"/>
          </a:xfrm>
        </p:spPr>
        <p:txBody>
          <a:bodyPr/>
          <a:lstStyle/>
          <a:p>
            <a:pPr eaLnBrk="1" hangingPunct="1"/>
            <a:r>
              <a:rPr lang="en-US" smtClean="0"/>
              <a:t>Promotional Channels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6934200" cy="5105400"/>
          </a:xfrm>
        </p:spPr>
        <p:txBody>
          <a:bodyPr/>
          <a:lstStyle/>
          <a:p>
            <a:pPr eaLnBrk="1" hangingPunct="1"/>
            <a:r>
              <a:rPr lang="en-US" smtClean="0"/>
              <a:t>Advertising is a promotional channel used to communicate with targeted audiences. </a:t>
            </a:r>
          </a:p>
          <a:p>
            <a:pPr eaLnBrk="1" hangingPunct="1"/>
            <a:r>
              <a:rPr lang="en-US" smtClean="0"/>
              <a:t>There are many forms of advertising </a:t>
            </a:r>
          </a:p>
          <a:p>
            <a:pPr eaLnBrk="1" hangingPunct="1"/>
            <a:r>
              <a:rPr lang="en-US" smtClean="0"/>
              <a:t>The media is one channel of advertising.   </a:t>
            </a:r>
          </a:p>
          <a:p>
            <a:pPr eaLnBrk="1" hangingPunct="1"/>
            <a:endParaRPr lang="en-US" smtClean="0"/>
          </a:p>
        </p:txBody>
      </p:sp>
      <p:pic>
        <p:nvPicPr>
          <p:cNvPr id="5124" name="Picture 3" descr="promotional channe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800600"/>
            <a:ext cx="32289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143000"/>
            <a:ext cx="6858000" cy="609600"/>
          </a:xfrm>
        </p:spPr>
        <p:txBody>
          <a:bodyPr/>
          <a:lstStyle/>
          <a:p>
            <a:pPr algn="ctr" eaLnBrk="1" hangingPunct="1"/>
            <a:r>
              <a:rPr lang="en-US" sz="4400" smtClean="0"/>
              <a:t>What is advertising?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6934200" cy="34290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Any non-personal paid form of communication designed to inform, persuade, or remind customers about a good or service </a:t>
            </a:r>
          </a:p>
          <a:p>
            <a:pPr eaLnBrk="1" hangingPunct="1"/>
            <a:endParaRPr lang="en-US" sz="3600" smtClean="0"/>
          </a:p>
        </p:txBody>
      </p:sp>
      <p:pic>
        <p:nvPicPr>
          <p:cNvPr id="6148" name="Picture 4" descr="j009055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800600"/>
            <a:ext cx="227647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371600"/>
            <a:ext cx="6858000" cy="609600"/>
          </a:xfrm>
        </p:spPr>
        <p:txBody>
          <a:bodyPr/>
          <a:lstStyle/>
          <a:p>
            <a:pPr algn="ctr" eaLnBrk="1" hangingPunct="1"/>
            <a:r>
              <a:rPr lang="en-US" sz="4400" smtClean="0"/>
              <a:t>What is media?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6934200" cy="31242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The agencies or means used by a company to convey an advertising message </a:t>
            </a:r>
          </a:p>
        </p:txBody>
      </p:sp>
      <p:pic>
        <p:nvPicPr>
          <p:cNvPr id="7172" name="Picture 4" descr="j023308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419600"/>
            <a:ext cx="15335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7086600" cy="1295400"/>
          </a:xfrm>
        </p:spPr>
        <p:txBody>
          <a:bodyPr/>
          <a:lstStyle/>
          <a:p>
            <a:pPr algn="ctr" eaLnBrk="1" hangingPunct="1"/>
            <a:r>
              <a:rPr lang="en-US" sz="4400" smtClean="0"/>
              <a:t>What is cooperative advertising 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6934200" cy="37338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Occurs when a manufacturer helps a retailer pay for advertising costs </a:t>
            </a:r>
          </a:p>
          <a:p>
            <a:pPr algn="ctr" eaLnBrk="1" hangingPunct="1">
              <a:buFontTx/>
              <a:buNone/>
            </a:pPr>
            <a:r>
              <a:rPr lang="en-US" sz="3200" dirty="0" smtClean="0"/>
              <a:t>		For example: Kellogg’s gives Harris Teeter money to help them advertise Kellogg’s cereals </a:t>
            </a:r>
          </a:p>
        </p:txBody>
      </p:sp>
      <p:pic>
        <p:nvPicPr>
          <p:cNvPr id="8196" name="Picture 4" descr="j023424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5246688"/>
            <a:ext cx="167640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6858000" cy="1143000"/>
          </a:xfrm>
        </p:spPr>
        <p:txBody>
          <a:bodyPr/>
          <a:lstStyle/>
          <a:p>
            <a:pPr algn="ctr" eaLnBrk="1" hangingPunct="1"/>
            <a:r>
              <a:rPr lang="en-US" sz="4400" smtClean="0"/>
              <a:t>Advertising includes: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6934200" cy="4572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smtClean="0"/>
              <a:t>Print Media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en-US" sz="3600" smtClean="0"/>
              <a:t>Newspapers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en-US" sz="3600" smtClean="0"/>
              <a:t>Magazines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en-US" sz="3600" smtClean="0"/>
              <a:t>Direct Mail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en-US" sz="3600" smtClean="0"/>
              <a:t>Outdoor Advertising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en-US" sz="3600" smtClean="0"/>
              <a:t>Directory Advertising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en-US" sz="3600" smtClean="0"/>
              <a:t>Transit advertisements </a:t>
            </a:r>
          </a:p>
          <a:p>
            <a:pPr lvl="1" algn="ctr" eaLnBrk="1" hangingPunct="1">
              <a:lnSpc>
                <a:spcPct val="90000"/>
              </a:lnSpc>
            </a:pPr>
            <a:endParaRPr lang="en-US" sz="360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Magazines</a:t>
            </a:r>
          </a:p>
        </p:txBody>
      </p:sp>
      <p:sp>
        <p:nvSpPr>
          <p:cNvPr id="10243" name="Text Placeholder 4"/>
          <p:cNvSpPr>
            <a:spLocks noGrp="1"/>
          </p:cNvSpPr>
          <p:nvPr>
            <p:ph type="body" idx="1"/>
          </p:nvPr>
        </p:nvSpPr>
        <p:spPr>
          <a:xfrm>
            <a:off x="762000" y="1524000"/>
            <a:ext cx="4040188" cy="639762"/>
          </a:xfrm>
        </p:spPr>
        <p:txBody>
          <a:bodyPr/>
          <a:lstStyle/>
          <a:p>
            <a:r>
              <a:rPr lang="en-US" dirty="0" smtClean="0"/>
              <a:t>Advantages	</a:t>
            </a:r>
          </a:p>
        </p:txBody>
      </p:sp>
      <p:sp>
        <p:nvSpPr>
          <p:cNvPr id="10244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Color printing is visually appealing</a:t>
            </a:r>
          </a:p>
          <a:p>
            <a:r>
              <a:rPr lang="en-US" dirty="0" smtClean="0"/>
              <a:t>Ability to target the desired audience</a:t>
            </a:r>
          </a:p>
          <a:p>
            <a:r>
              <a:rPr lang="en-US" dirty="0" smtClean="0"/>
              <a:t>Higher quality medium than newspapers</a:t>
            </a:r>
          </a:p>
        </p:txBody>
      </p:sp>
      <p:sp>
        <p:nvSpPr>
          <p:cNvPr id="10245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Disadvantage</a:t>
            </a:r>
          </a:p>
        </p:txBody>
      </p:sp>
      <p:sp>
        <p:nvSpPr>
          <p:cNvPr id="10246" name="Content Placeholder 7"/>
          <p:cNvSpPr>
            <a:spLocks noGrp="1"/>
          </p:cNvSpPr>
          <p:nvPr>
            <p:ph sz="quarter" idx="4"/>
          </p:nvPr>
        </p:nvSpPr>
        <p:spPr>
          <a:xfrm>
            <a:off x="4114800" y="2133600"/>
            <a:ext cx="4041775" cy="3951288"/>
          </a:xfrm>
        </p:spPr>
        <p:txBody>
          <a:bodyPr/>
          <a:lstStyle/>
          <a:p>
            <a:r>
              <a:rPr lang="en-US" dirty="0" smtClean="0"/>
              <a:t>Higher cost to create and produce</a:t>
            </a:r>
          </a:p>
          <a:p>
            <a:r>
              <a:rPr lang="en-US" dirty="0" smtClean="0"/>
              <a:t>More lead time required than for newspapers  </a:t>
            </a:r>
          </a:p>
        </p:txBody>
      </p:sp>
      <p:pic>
        <p:nvPicPr>
          <p:cNvPr id="10247" name="Picture 3" descr="C:\Documents and Settings\ricetua\Local Settings\Temporary Internet Files\Content.IE5\EU8KVB06\MC90036571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43434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Direct Mail 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47800"/>
            <a:ext cx="4040188" cy="639762"/>
          </a:xfrm>
        </p:spPr>
        <p:txBody>
          <a:bodyPr/>
          <a:lstStyle/>
          <a:p>
            <a:r>
              <a:rPr lang="en-US" dirty="0" smtClean="0"/>
              <a:t>Advantages	</a:t>
            </a:r>
          </a:p>
        </p:txBody>
      </p:sp>
      <p:sp>
        <p:nvSpPr>
          <p:cNvPr id="1126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Can be highly selective and flexible with the format and timing</a:t>
            </a:r>
          </a:p>
          <a:p>
            <a:r>
              <a:rPr lang="en-US" smtClean="0"/>
              <a:t>Inexpensive to create and produce</a:t>
            </a:r>
          </a:p>
        </p:txBody>
      </p:sp>
      <p:sp>
        <p:nvSpPr>
          <p:cNvPr id="1126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3886200"/>
            <a:ext cx="4041775" cy="639762"/>
          </a:xfrm>
        </p:spPr>
        <p:txBody>
          <a:bodyPr/>
          <a:lstStyle/>
          <a:p>
            <a:r>
              <a:rPr lang="en-US" dirty="0" smtClean="0"/>
              <a:t>Disadvantages</a:t>
            </a:r>
          </a:p>
        </p:txBody>
      </p:sp>
      <p:sp>
        <p:nvSpPr>
          <p:cNvPr id="11270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495800"/>
            <a:ext cx="4041775" cy="2362200"/>
          </a:xfrm>
        </p:spPr>
        <p:txBody>
          <a:bodyPr/>
          <a:lstStyle/>
          <a:p>
            <a:r>
              <a:rPr lang="en-US" dirty="0" smtClean="0"/>
              <a:t>Low response rates</a:t>
            </a:r>
          </a:p>
          <a:p>
            <a:r>
              <a:rPr lang="en-US" dirty="0" smtClean="0"/>
              <a:t>Expensive  to distribute </a:t>
            </a:r>
          </a:p>
          <a:p>
            <a:r>
              <a:rPr lang="en-US" dirty="0" smtClean="0"/>
              <a:t>Often viewed as “junk mail”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rylishious design template [1]">
  <a:themeElements>
    <a:clrScheme name="Berrylishious design template [1]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errylishious design template [1]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errylishious design template 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rylishious design template 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rylishious design template 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rylishious design template 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rylishious design template 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rylishious design template 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rylishious design template 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rylishious design template 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rylishious design template 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rylishious design template 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rylishious design template 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rylishious design template 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Berrylishious design template [1]</Template>
  <TotalTime>297</TotalTime>
  <Words>624</Words>
  <Application>Microsoft Office PowerPoint</Application>
  <PresentationFormat>On-screen Show (4:3)</PresentationFormat>
  <Paragraphs>147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Berrylishious design template [1]</vt:lpstr>
      <vt:lpstr>4.04 Understand promotional channels used to communicate with targeted audiences</vt:lpstr>
      <vt:lpstr>What is a promotional channel? </vt:lpstr>
      <vt:lpstr>Promotional Channels</vt:lpstr>
      <vt:lpstr>What is advertising?</vt:lpstr>
      <vt:lpstr>What is media?</vt:lpstr>
      <vt:lpstr>What is cooperative advertising ?</vt:lpstr>
      <vt:lpstr>Advertising includes:</vt:lpstr>
      <vt:lpstr>Magazines</vt:lpstr>
      <vt:lpstr>Direct Mail </vt:lpstr>
      <vt:lpstr>Newspaper</vt:lpstr>
      <vt:lpstr>Directory- telephone books</vt:lpstr>
      <vt:lpstr>Outdoor- signs/billboards</vt:lpstr>
      <vt:lpstr>Transit- Buses, Trains, etc.</vt:lpstr>
      <vt:lpstr>Advertising includes: (con’t)</vt:lpstr>
      <vt:lpstr>Television</vt:lpstr>
      <vt:lpstr>Radio Advertisements</vt:lpstr>
      <vt:lpstr>Advertising includes: (con’t)</vt:lpstr>
      <vt:lpstr>Online Ads- banner and pop-ups</vt:lpstr>
      <vt:lpstr>Electronic Direct Mail- ad messages via email.</vt:lpstr>
      <vt:lpstr>Advertising includes: (con’t)</vt:lpstr>
      <vt:lpstr>Specialty Media-Inexpensive, useful items with company’s name and/or logo </vt:lpstr>
      <vt:lpstr>Contests and Rebates</vt:lpstr>
      <vt:lpstr>Advertising Agencies  help to…</vt:lpstr>
      <vt:lpstr>Direct Advertising</vt:lpstr>
      <vt:lpstr>Word-of-Mouth</vt:lpstr>
      <vt:lpstr>Public Relations</vt:lpstr>
    </vt:vector>
  </TitlesOfParts>
  <Company>Charlotte-Mecklenburg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6.02 Exemplify advertising</dc:title>
  <dc:creator>elizabeth.boggs</dc:creator>
  <cp:lastModifiedBy>Administrator</cp:lastModifiedBy>
  <cp:revision>31</cp:revision>
  <cp:lastPrinted>1601-01-01T00:00:00Z</cp:lastPrinted>
  <dcterms:created xsi:type="dcterms:W3CDTF">2006-06-07T19:53:15Z</dcterms:created>
  <dcterms:modified xsi:type="dcterms:W3CDTF">2013-04-10T12:45:04Z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TC010900171033</vt:lpwstr>
  </property>
</Properties>
</file>