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83" r:id="rId6"/>
    <p:sldId id="279" r:id="rId7"/>
    <p:sldId id="281" r:id="rId8"/>
    <p:sldId id="280" r:id="rId9"/>
    <p:sldId id="264" r:id="rId10"/>
    <p:sldId id="265" r:id="rId11"/>
    <p:sldId id="266" r:id="rId12"/>
    <p:sldId id="267" r:id="rId13"/>
    <p:sldId id="268" r:id="rId14"/>
    <p:sldId id="284"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F6110F8-8BDC-43BD-A3E2-91CE0B1B52CC}"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FD4B2-5262-4947-AEBD-5A679EF61407}"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110F8-8BDC-43BD-A3E2-91CE0B1B52CC}"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FD4B2-5262-4947-AEBD-5A679EF614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110F8-8BDC-43BD-A3E2-91CE0B1B52CC}"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FD4B2-5262-4947-AEBD-5A679EF614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110F8-8BDC-43BD-A3E2-91CE0B1B52CC}" type="datetimeFigureOut">
              <a:rPr lang="en-US" smtClean="0"/>
              <a:pPr/>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FD4B2-5262-4947-AEBD-5A679EF614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2F6110F8-8BDC-43BD-A3E2-91CE0B1B52CC}" type="datetimeFigureOut">
              <a:rPr lang="en-US" smtClean="0"/>
              <a:pPr/>
              <a:t>4/9/2013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E35FD4B2-5262-4947-AEBD-5A679EF614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6110F8-8BDC-43BD-A3E2-91CE0B1B52CC}" type="datetimeFigureOut">
              <a:rPr lang="en-US" smtClean="0"/>
              <a:pPr/>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FD4B2-5262-4947-AEBD-5A679EF614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6110F8-8BDC-43BD-A3E2-91CE0B1B52CC}" type="datetimeFigureOut">
              <a:rPr lang="en-US" smtClean="0"/>
              <a:pPr/>
              <a:t>4/9/2013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FD4B2-5262-4947-AEBD-5A679EF614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6110F8-8BDC-43BD-A3E2-91CE0B1B52CC}" type="datetimeFigureOut">
              <a:rPr lang="en-US" smtClean="0"/>
              <a:pPr/>
              <a:t>4/9/2013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FD4B2-5262-4947-AEBD-5A679EF614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110F8-8BDC-43BD-A3E2-91CE0B1B52CC}" type="datetimeFigureOut">
              <a:rPr lang="en-US" smtClean="0"/>
              <a:pPr/>
              <a:t>4/9/2013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FD4B2-5262-4947-AEBD-5A679EF614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6110F8-8BDC-43BD-A3E2-91CE0B1B52CC}" type="datetimeFigureOut">
              <a:rPr lang="en-US" smtClean="0"/>
              <a:pPr/>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FD4B2-5262-4947-AEBD-5A679EF61407}"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2F6110F8-8BDC-43BD-A3E2-91CE0B1B52CC}" type="datetimeFigureOut">
              <a:rPr lang="en-US" smtClean="0"/>
              <a:pPr/>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FD4B2-5262-4947-AEBD-5A679EF61407}"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F6110F8-8BDC-43BD-A3E2-91CE0B1B52CC}" type="datetimeFigureOut">
              <a:rPr lang="en-US" smtClean="0"/>
              <a:pPr/>
              <a:t>4/9/2013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35FD4B2-5262-4947-AEBD-5A679EF6140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Marketing 4.04</a:t>
            </a:r>
            <a:endParaRPr lang="en-US" dirty="0"/>
          </a:p>
        </p:txBody>
      </p:sp>
      <p:sp>
        <p:nvSpPr>
          <p:cNvPr id="3" name="Subtitle 2"/>
          <p:cNvSpPr>
            <a:spLocks noGrp="1"/>
          </p:cNvSpPr>
          <p:nvPr>
            <p:ph type="subTitle" idx="1"/>
          </p:nvPr>
        </p:nvSpPr>
        <p:spPr/>
        <p:txBody>
          <a:bodyPr>
            <a:normAutofit lnSpcReduction="10000"/>
          </a:bodyPr>
          <a:lstStyle/>
          <a:p>
            <a:r>
              <a:rPr lang="en-US" dirty="0" smtClean="0"/>
              <a:t>Understand promotional channels used to communicate with targeted audiences.</a:t>
            </a:r>
            <a:endParaRPr lang="en-US" dirty="0"/>
          </a:p>
        </p:txBody>
      </p:sp>
    </p:spTree>
    <p:extLst>
      <p:ext uri="{BB962C8B-B14F-4D97-AF65-F5344CB8AC3E}">
        <p14:creationId xmlns:p14="http://schemas.microsoft.com/office/powerpoint/2010/main" xmlns="" val="3579244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Compare the similarities </a:t>
            </a:r>
            <a:r>
              <a:rPr lang="en-US" dirty="0"/>
              <a:t>and differences between coupons and </a:t>
            </a:r>
            <a:r>
              <a:rPr lang="en-US" dirty="0" smtClean="0"/>
              <a:t>rebates</a:t>
            </a:r>
          </a:p>
          <a:p>
            <a:pPr lvl="1"/>
            <a:r>
              <a:rPr lang="en-US" dirty="0" smtClean="0"/>
              <a:t>Both </a:t>
            </a:r>
            <a:r>
              <a:rPr lang="en-US" dirty="0"/>
              <a:t>provide a discount to customers</a:t>
            </a:r>
            <a:endParaRPr lang="en-US" sz="2400" dirty="0"/>
          </a:p>
          <a:p>
            <a:pPr lvl="1"/>
            <a:r>
              <a:rPr lang="en-US" dirty="0"/>
              <a:t>May reward customers for their loyalty</a:t>
            </a:r>
            <a:endParaRPr lang="en-US" sz="2400" dirty="0"/>
          </a:p>
          <a:p>
            <a:pPr lvl="1"/>
            <a:r>
              <a:rPr lang="en-US" dirty="0"/>
              <a:t>Coupons are redeemed at the point of purchase, while rebates must be submitted and sent to the </a:t>
            </a:r>
            <a:r>
              <a:rPr lang="en-US" dirty="0" smtClean="0"/>
              <a:t>customer</a:t>
            </a:r>
          </a:p>
          <a:p>
            <a:pPr lvl="1"/>
            <a:endParaRPr lang="en-US" sz="2400" dirty="0"/>
          </a:p>
          <a:p>
            <a:endParaRPr lang="en-US" dirty="0"/>
          </a:p>
        </p:txBody>
      </p:sp>
    </p:spTree>
    <p:extLst>
      <p:ext uri="{BB962C8B-B14F-4D97-AF65-F5344CB8AC3E}">
        <p14:creationId xmlns:p14="http://schemas.microsoft.com/office/powerpoint/2010/main" xmlns="" val="723430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Distinguish between push </a:t>
            </a:r>
            <a:r>
              <a:rPr lang="en-US" dirty="0"/>
              <a:t>and pull sales promotion </a:t>
            </a:r>
            <a:r>
              <a:rPr lang="en-US" dirty="0" smtClean="0"/>
              <a:t>strategies.</a:t>
            </a:r>
          </a:p>
          <a:p>
            <a:pPr lvl="1"/>
            <a:r>
              <a:rPr lang="en-US" dirty="0" smtClean="0"/>
              <a:t>Push </a:t>
            </a:r>
            <a:r>
              <a:rPr lang="en-US" dirty="0"/>
              <a:t>sales promotions:  </a:t>
            </a:r>
            <a:r>
              <a:rPr lang="en-US" dirty="0" smtClean="0"/>
              <a:t>used </a:t>
            </a:r>
            <a:r>
              <a:rPr lang="en-US" dirty="0"/>
              <a:t>by a manufacturer to convince or “push” retailers to carry and promote products in their retail establishments.  Relies heavily on personal selling and sales promotion</a:t>
            </a:r>
          </a:p>
          <a:p>
            <a:pPr lvl="2"/>
            <a:r>
              <a:rPr lang="en-US" dirty="0" smtClean="0"/>
              <a:t>allowances, buy-back guarantees, free trials, contests, specialty advertising  items, discounts, displays, premiums</a:t>
            </a:r>
            <a:endParaRPr lang="en-US" sz="2400" dirty="0" smtClean="0"/>
          </a:p>
          <a:p>
            <a:pPr lvl="1"/>
            <a:r>
              <a:rPr lang="en-US" dirty="0"/>
              <a:t>Pull sales promotions:  directed towards customers to increase their interest and demand for products.  Customers will “pull” or convince retailers to carry the products. Relies heavily on advertising.</a:t>
            </a:r>
          </a:p>
          <a:p>
            <a:pPr lvl="2"/>
            <a:r>
              <a:rPr lang="en-US" dirty="0" smtClean="0"/>
              <a:t>samples, coupons, cash refunds, rebates, loyalty programs, contests, sweepstakes, POP</a:t>
            </a:r>
            <a:endParaRPr lang="en-US" sz="2400" dirty="0"/>
          </a:p>
        </p:txBody>
      </p:sp>
    </p:spTree>
    <p:extLst>
      <p:ext uri="{BB962C8B-B14F-4D97-AF65-F5344CB8AC3E}">
        <p14:creationId xmlns:p14="http://schemas.microsoft.com/office/powerpoint/2010/main" xmlns="" val="1451943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Compare contests, sweepstakes, games</a:t>
            </a:r>
            <a:r>
              <a:rPr lang="en-US" sz="4000" dirty="0"/>
              <a:t/>
            </a:r>
            <a:br>
              <a:rPr lang="en-US" sz="4000" dirty="0"/>
            </a:br>
            <a:endParaRPr lang="en-US" dirty="0"/>
          </a:p>
        </p:txBody>
      </p:sp>
      <p:sp>
        <p:nvSpPr>
          <p:cNvPr id="3" name="Content Placeholder 2"/>
          <p:cNvSpPr>
            <a:spLocks noGrp="1"/>
          </p:cNvSpPr>
          <p:nvPr>
            <p:ph idx="1"/>
          </p:nvPr>
        </p:nvSpPr>
        <p:spPr/>
        <p:txBody>
          <a:bodyPr>
            <a:normAutofit/>
          </a:bodyPr>
          <a:lstStyle/>
          <a:p>
            <a:r>
              <a:rPr lang="en-US" dirty="0" smtClean="0"/>
              <a:t>Explain how contests</a:t>
            </a:r>
            <a:r>
              <a:rPr lang="en-US" dirty="0"/>
              <a:t>, sweepstakes, </a:t>
            </a:r>
            <a:r>
              <a:rPr lang="en-US" dirty="0" smtClean="0"/>
              <a:t>and games differ.</a:t>
            </a:r>
          </a:p>
          <a:p>
            <a:pPr lvl="1"/>
            <a:r>
              <a:rPr lang="en-US" u="sng" dirty="0" smtClean="0"/>
              <a:t>Contests</a:t>
            </a:r>
            <a:r>
              <a:rPr lang="en-US" dirty="0" smtClean="0"/>
              <a:t> </a:t>
            </a:r>
            <a:r>
              <a:rPr lang="en-US" dirty="0"/>
              <a:t>are special promotions awarding value to winners based on skill they demonstrate compared to others</a:t>
            </a:r>
            <a:endParaRPr lang="en-US" sz="2400" dirty="0"/>
          </a:p>
          <a:p>
            <a:pPr lvl="1"/>
            <a:r>
              <a:rPr lang="en-US" u="sng" dirty="0"/>
              <a:t>Sweepstakes</a:t>
            </a:r>
            <a:r>
              <a:rPr lang="en-US" dirty="0"/>
              <a:t> are not skill based, but based on luck.  Winners are determined by random selection</a:t>
            </a:r>
            <a:endParaRPr lang="en-US" sz="2400" dirty="0"/>
          </a:p>
          <a:p>
            <a:pPr lvl="1"/>
            <a:r>
              <a:rPr lang="en-US" u="sng" dirty="0"/>
              <a:t>Games</a:t>
            </a:r>
            <a:r>
              <a:rPr lang="en-US" dirty="0"/>
              <a:t> come in a variety of formats, such as scratch-off cards and collection of game pieces.  To participate in games, customers may be required to make a purchase</a:t>
            </a:r>
            <a:endParaRPr lang="en-US" sz="2400" dirty="0"/>
          </a:p>
          <a:p>
            <a:endParaRPr lang="en-US" dirty="0"/>
          </a:p>
        </p:txBody>
      </p:sp>
    </p:spTree>
    <p:extLst>
      <p:ext uri="{BB962C8B-B14F-4D97-AF65-F5344CB8AC3E}">
        <p14:creationId xmlns:p14="http://schemas.microsoft.com/office/powerpoint/2010/main" xmlns="" val="590656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dirty="0"/>
              <a:t/>
            </a:r>
            <a:br>
              <a:rPr lang="en-US" sz="4000" dirty="0"/>
            </a:br>
            <a:endParaRPr lang="en-US" dirty="0"/>
          </a:p>
        </p:txBody>
      </p:sp>
      <p:sp>
        <p:nvSpPr>
          <p:cNvPr id="3" name="Content Placeholder 2"/>
          <p:cNvSpPr>
            <a:spLocks noGrp="1"/>
          </p:cNvSpPr>
          <p:nvPr>
            <p:ph idx="1"/>
          </p:nvPr>
        </p:nvSpPr>
        <p:spPr>
          <a:xfrm>
            <a:off x="457200" y="457200"/>
            <a:ext cx="8229600" cy="5867400"/>
          </a:xfrm>
        </p:spPr>
        <p:txBody>
          <a:bodyPr>
            <a:normAutofit fontScale="85000" lnSpcReduction="20000"/>
          </a:bodyPr>
          <a:lstStyle/>
          <a:p>
            <a:r>
              <a:rPr lang="en-US" sz="3600" dirty="0" smtClean="0"/>
              <a:t>Describe trends </a:t>
            </a:r>
            <a:r>
              <a:rPr lang="en-US" sz="3600" dirty="0"/>
              <a:t>in sales promotions</a:t>
            </a:r>
          </a:p>
          <a:p>
            <a:pPr lvl="1"/>
            <a:r>
              <a:rPr lang="en-US" sz="2600" dirty="0" smtClean="0"/>
              <a:t>Marketers </a:t>
            </a:r>
            <a:r>
              <a:rPr lang="en-US" sz="2600" dirty="0"/>
              <a:t>need to balance the advantages short-term promotions offer versus the potential to erode loyalty to the </a:t>
            </a:r>
            <a:r>
              <a:rPr lang="en-US" sz="2600" dirty="0" smtClean="0"/>
              <a:t>product</a:t>
            </a:r>
          </a:p>
          <a:p>
            <a:pPr lvl="2"/>
            <a:r>
              <a:rPr lang="en-US" sz="2400" u="sng" dirty="0" smtClean="0"/>
              <a:t>Customer </a:t>
            </a:r>
            <a:r>
              <a:rPr lang="en-US" sz="2400" u="sng" dirty="0"/>
              <a:t>E</a:t>
            </a:r>
            <a:r>
              <a:rPr lang="en-US" sz="2400" u="sng" dirty="0" smtClean="0"/>
              <a:t>xpectations</a:t>
            </a:r>
            <a:r>
              <a:rPr lang="en-US" sz="2400" dirty="0" smtClean="0"/>
              <a:t>: </a:t>
            </a:r>
            <a:r>
              <a:rPr lang="en-US" sz="2400" dirty="0"/>
              <a:t>Many customers are conditioned to expect a promotion at the time of purchase otherwise they may withhold or even alter their purchase if a promotion is not </a:t>
            </a:r>
            <a:r>
              <a:rPr lang="en-US" sz="2400" dirty="0" smtClean="0"/>
              <a:t>present.</a:t>
            </a:r>
          </a:p>
          <a:p>
            <a:pPr lvl="2"/>
            <a:r>
              <a:rPr lang="en-US" sz="2400" u="sng" dirty="0" smtClean="0"/>
              <a:t>Electronic Delivery</a:t>
            </a:r>
            <a:r>
              <a:rPr lang="en-US" sz="2400" dirty="0" smtClean="0"/>
              <a:t>: The </a:t>
            </a:r>
            <a:r>
              <a:rPr lang="en-US" sz="2400" dirty="0"/>
              <a:t>Internet and mobile technologies, such as cellphones, present marketers with a number of new delivery </a:t>
            </a:r>
            <a:r>
              <a:rPr lang="en-US" sz="2400" dirty="0" smtClean="0"/>
              <a:t>options.</a:t>
            </a:r>
          </a:p>
          <a:p>
            <a:pPr lvl="2"/>
            <a:r>
              <a:rPr lang="en-US" sz="2400" u="sng" dirty="0"/>
              <a:t>Tracking</a:t>
            </a:r>
            <a:r>
              <a:rPr lang="en-US" sz="2400" dirty="0"/>
              <a:t>: For instance, grocery retailers, whose customers are in possession of loyalty cards, have the ability to match customer sales data to coupon use. This information can then be sold to coupon marketers who may use the information to get a better picture of the buying patterns of those responding to the </a:t>
            </a:r>
            <a:r>
              <a:rPr lang="en-US" sz="2400" dirty="0" smtClean="0"/>
              <a:t>coupon.</a:t>
            </a:r>
          </a:p>
          <a:p>
            <a:pPr lvl="2"/>
            <a:r>
              <a:rPr lang="en-US" sz="2400" u="sng" dirty="0" smtClean="0"/>
              <a:t>Internet Communication</a:t>
            </a:r>
            <a:r>
              <a:rPr lang="en-US" sz="2400" dirty="0"/>
              <a:t>: In addition to websites that offer access to coupons, there are a large number of community forum sites where members share details about how to obtain good deals which often include information on how or where to find a sales </a:t>
            </a:r>
            <a:r>
              <a:rPr lang="en-US" sz="2400" dirty="0" smtClean="0"/>
              <a:t>promotion.</a:t>
            </a:r>
          </a:p>
          <a:p>
            <a:pPr lvl="2"/>
            <a:r>
              <a:rPr lang="en-US" sz="2400" u="sng" dirty="0" smtClean="0"/>
              <a:t>Clutter</a:t>
            </a:r>
            <a:r>
              <a:rPr lang="en-US" sz="2400" dirty="0"/>
              <a:t>: C</a:t>
            </a:r>
            <a:r>
              <a:rPr lang="en-US" sz="2400" dirty="0" smtClean="0"/>
              <a:t>ompeting </a:t>
            </a:r>
            <a:r>
              <a:rPr lang="en-US" sz="2400" dirty="0"/>
              <a:t>with other </a:t>
            </a:r>
            <a:r>
              <a:rPr lang="en-US" sz="2400" dirty="0" smtClean="0"/>
              <a:t>promotions for </a:t>
            </a:r>
            <a:r>
              <a:rPr lang="en-US" sz="2400" dirty="0"/>
              <a:t>customers’ </a:t>
            </a:r>
            <a:r>
              <a:rPr lang="en-US" sz="2400" dirty="0" smtClean="0"/>
              <a:t>attention. This </a:t>
            </a:r>
            <a:r>
              <a:rPr lang="en-US" sz="2400" dirty="0"/>
              <a:t>is particularly an issue with inserted coupon promotions that may be included in mailing or printed media along with numerous other </a:t>
            </a:r>
            <a:r>
              <a:rPr lang="en-US" sz="2400" dirty="0" smtClean="0"/>
              <a:t>offerings.</a:t>
            </a:r>
          </a:p>
        </p:txBody>
      </p:sp>
    </p:spTree>
    <p:extLst>
      <p:ext uri="{BB962C8B-B14F-4D97-AF65-F5344CB8AC3E}">
        <p14:creationId xmlns:p14="http://schemas.microsoft.com/office/powerpoint/2010/main" xmlns="" val="2600975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4.04 B  Explain communications channels used in public-relations </a:t>
            </a:r>
            <a:r>
              <a:rPr lang="en-US" dirty="0" smtClean="0"/>
              <a:t>activities.</a:t>
            </a:r>
            <a:endParaRPr lang="en-US" dirty="0"/>
          </a:p>
        </p:txBody>
      </p:sp>
    </p:spTree>
    <p:extLst>
      <p:ext uri="{BB962C8B-B14F-4D97-AF65-F5344CB8AC3E}">
        <p14:creationId xmlns:p14="http://schemas.microsoft.com/office/powerpoint/2010/main" xmlns="" val="76712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sz="4000" dirty="0"/>
              <a:t/>
            </a:r>
            <a:br>
              <a:rPr lang="en-US" sz="4000" dirty="0"/>
            </a:br>
            <a:endParaRPr lang="en-US" dirty="0"/>
          </a:p>
        </p:txBody>
      </p:sp>
      <p:sp>
        <p:nvSpPr>
          <p:cNvPr id="3" name="Content Placeholder 2"/>
          <p:cNvSpPr>
            <a:spLocks noGrp="1"/>
          </p:cNvSpPr>
          <p:nvPr>
            <p:ph idx="1"/>
          </p:nvPr>
        </p:nvSpPr>
        <p:spPr/>
        <p:txBody>
          <a:bodyPr>
            <a:normAutofit/>
          </a:bodyPr>
          <a:lstStyle/>
          <a:p>
            <a:r>
              <a:rPr lang="en-US" dirty="0" smtClean="0"/>
              <a:t> Explain the </a:t>
            </a:r>
            <a:r>
              <a:rPr lang="en-US" dirty="0"/>
              <a:t>role of public relations in </a:t>
            </a:r>
            <a:r>
              <a:rPr lang="en-US" dirty="0" smtClean="0"/>
              <a:t>business.</a:t>
            </a:r>
            <a:endParaRPr lang="en-US" sz="2800" dirty="0"/>
          </a:p>
          <a:p>
            <a:pPr lvl="1"/>
            <a:r>
              <a:rPr lang="en-US" dirty="0" smtClean="0"/>
              <a:t>building </a:t>
            </a:r>
            <a:r>
              <a:rPr lang="en-US" dirty="0"/>
              <a:t>awareness and a favorable image for a company or client within stories and articles found in relevant media outlets </a:t>
            </a:r>
            <a:endParaRPr lang="en-US" sz="2400" dirty="0"/>
          </a:p>
          <a:p>
            <a:pPr lvl="1"/>
            <a:r>
              <a:rPr lang="en-US" dirty="0" smtClean="0"/>
              <a:t>closely </a:t>
            </a:r>
            <a:r>
              <a:rPr lang="en-US" dirty="0"/>
              <a:t>monitoring numerous media channels for public comment about a company and its products </a:t>
            </a:r>
            <a:endParaRPr lang="en-US" sz="2400" dirty="0"/>
          </a:p>
          <a:p>
            <a:pPr lvl="1"/>
            <a:r>
              <a:rPr lang="en-US" dirty="0" smtClean="0"/>
              <a:t>managing </a:t>
            </a:r>
            <a:r>
              <a:rPr lang="en-US" dirty="0"/>
              <a:t>crises that threaten company or product image </a:t>
            </a:r>
            <a:endParaRPr lang="en-US" sz="2400" dirty="0"/>
          </a:p>
          <a:p>
            <a:pPr lvl="1"/>
            <a:r>
              <a:rPr lang="en-US" dirty="0" smtClean="0"/>
              <a:t>building </a:t>
            </a:r>
            <a:r>
              <a:rPr lang="en-US" dirty="0"/>
              <a:t>goodwill among an organization’s target market through community, philanthropic and special programs and events</a:t>
            </a:r>
            <a:endParaRPr lang="en-US" sz="2400" dirty="0"/>
          </a:p>
          <a:p>
            <a:endParaRPr lang="en-US" dirty="0"/>
          </a:p>
        </p:txBody>
      </p:sp>
    </p:spTree>
    <p:extLst>
      <p:ext uri="{BB962C8B-B14F-4D97-AF65-F5344CB8AC3E}">
        <p14:creationId xmlns:p14="http://schemas.microsoft.com/office/powerpoint/2010/main" xmlns="" val="1721879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Discuss </a:t>
            </a:r>
            <a:r>
              <a:rPr lang="en-US" dirty="0" smtClean="0"/>
              <a:t>advantages/disadvantages </a:t>
            </a:r>
            <a:r>
              <a:rPr lang="en-US" dirty="0"/>
              <a:t>associated with public </a:t>
            </a:r>
            <a:r>
              <a:rPr lang="en-US" dirty="0" smtClean="0"/>
              <a:t>relations.</a:t>
            </a:r>
            <a:endParaRPr lang="en-US" dirty="0"/>
          </a:p>
          <a:p>
            <a:pPr lvl="1"/>
            <a:r>
              <a:rPr lang="en-US" dirty="0" smtClean="0"/>
              <a:t>Advantages</a:t>
            </a:r>
            <a:endParaRPr lang="en-US" sz="2400" dirty="0"/>
          </a:p>
          <a:p>
            <a:pPr lvl="2"/>
            <a:r>
              <a:rPr lang="en-US" dirty="0"/>
              <a:t>Considered a highly credible form of promotion</a:t>
            </a:r>
            <a:endParaRPr lang="en-US" sz="2000" dirty="0"/>
          </a:p>
          <a:p>
            <a:pPr lvl="2"/>
            <a:r>
              <a:rPr lang="en-US" dirty="0"/>
              <a:t>Can result in the target market being exposed to more detailed information than they receive with other forms of promotion</a:t>
            </a:r>
            <a:endParaRPr lang="en-US" sz="2000" dirty="0"/>
          </a:p>
          <a:p>
            <a:pPr lvl="2"/>
            <a:r>
              <a:rPr lang="en-US" dirty="0"/>
              <a:t>Can be widely spread</a:t>
            </a:r>
            <a:endParaRPr lang="en-US" sz="2000" dirty="0"/>
          </a:p>
          <a:p>
            <a:pPr lvl="2"/>
            <a:r>
              <a:rPr lang="en-US" dirty="0"/>
              <a:t>Very low cost</a:t>
            </a:r>
            <a:endParaRPr lang="en-US" sz="2000" dirty="0"/>
          </a:p>
          <a:p>
            <a:pPr lvl="1"/>
            <a:r>
              <a:rPr lang="en-US" dirty="0"/>
              <a:t> Disadvantages</a:t>
            </a:r>
            <a:endParaRPr lang="en-US" sz="2400" dirty="0"/>
          </a:p>
          <a:p>
            <a:pPr lvl="2"/>
            <a:r>
              <a:rPr lang="en-US" dirty="0"/>
              <a:t>Marketers do not have direct control over whether a message is delivered and where it is placed  for delivery</a:t>
            </a:r>
            <a:endParaRPr lang="en-US" sz="2000" dirty="0"/>
          </a:p>
          <a:p>
            <a:pPr lvl="2"/>
            <a:r>
              <a:rPr lang="en-US" dirty="0"/>
              <a:t>The news media may not give the exact message as planned by the marketer</a:t>
            </a:r>
            <a:endParaRPr lang="en-US" sz="2000" dirty="0"/>
          </a:p>
          <a:p>
            <a:pPr lvl="2"/>
            <a:r>
              <a:rPr lang="en-US" dirty="0"/>
              <a:t>May not yield a high return on promotional expense if the news media feels there is little value to the story</a:t>
            </a:r>
            <a:endParaRPr lang="en-US" sz="2000" dirty="0"/>
          </a:p>
          <a:p>
            <a:pPr lvl="2"/>
            <a:r>
              <a:rPr lang="en-US" dirty="0"/>
              <a:t>Could get “bumped” from media coverage for a more critical breaking news story </a:t>
            </a:r>
            <a:endParaRPr lang="en-US" sz="2000" dirty="0"/>
          </a:p>
          <a:p>
            <a:endParaRPr lang="en-US" dirty="0"/>
          </a:p>
        </p:txBody>
      </p:sp>
    </p:spTree>
    <p:extLst>
      <p:ext uri="{BB962C8B-B14F-4D97-AF65-F5344CB8AC3E}">
        <p14:creationId xmlns:p14="http://schemas.microsoft.com/office/powerpoint/2010/main" xmlns="" val="3690381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Describe the main tools used in public relations to communicate with targeted audiences</a:t>
            </a:r>
            <a:r>
              <a:rPr lang="en-US" dirty="0" smtClean="0"/>
              <a:t>.</a:t>
            </a:r>
          </a:p>
          <a:p>
            <a:pPr marL="365760" lvl="1" indent="0">
              <a:buNone/>
            </a:pPr>
            <a:r>
              <a:rPr lang="en-US" dirty="0" smtClean="0"/>
              <a:t>Tools: (will be defined later)</a:t>
            </a:r>
            <a:endParaRPr lang="en-US" dirty="0"/>
          </a:p>
          <a:p>
            <a:pPr lvl="1"/>
            <a:r>
              <a:rPr lang="en-US" dirty="0" smtClean="0"/>
              <a:t>Media </a:t>
            </a:r>
            <a:r>
              <a:rPr lang="en-US" dirty="0"/>
              <a:t>relations</a:t>
            </a:r>
            <a:endParaRPr lang="en-US" sz="2400" dirty="0"/>
          </a:p>
          <a:p>
            <a:pPr lvl="1"/>
            <a:r>
              <a:rPr lang="en-US" dirty="0"/>
              <a:t>Media tours</a:t>
            </a:r>
            <a:endParaRPr lang="en-US" sz="2400" dirty="0"/>
          </a:p>
          <a:p>
            <a:pPr lvl="1"/>
            <a:r>
              <a:rPr lang="en-US" dirty="0"/>
              <a:t>Newsletters</a:t>
            </a:r>
            <a:endParaRPr lang="en-US" sz="2400" dirty="0"/>
          </a:p>
          <a:p>
            <a:pPr lvl="1"/>
            <a:r>
              <a:rPr lang="en-US" dirty="0"/>
              <a:t>Special events</a:t>
            </a:r>
            <a:endParaRPr lang="en-US" sz="2400" dirty="0"/>
          </a:p>
          <a:p>
            <a:pPr lvl="1"/>
            <a:r>
              <a:rPr lang="en-US" dirty="0"/>
              <a:t>Speaking engagements</a:t>
            </a:r>
            <a:endParaRPr lang="en-US" sz="2400" dirty="0"/>
          </a:p>
          <a:p>
            <a:pPr lvl="1"/>
            <a:r>
              <a:rPr lang="en-US" dirty="0"/>
              <a:t>Sponsorships</a:t>
            </a:r>
            <a:endParaRPr lang="en-US" sz="2400" dirty="0"/>
          </a:p>
          <a:p>
            <a:pPr lvl="1"/>
            <a:r>
              <a:rPr lang="en-US" dirty="0"/>
              <a:t>Employee relations</a:t>
            </a:r>
            <a:endParaRPr lang="en-US" sz="2400" dirty="0"/>
          </a:p>
          <a:p>
            <a:pPr lvl="1"/>
            <a:r>
              <a:rPr lang="en-US" dirty="0"/>
              <a:t>Community relations and </a:t>
            </a:r>
            <a:r>
              <a:rPr lang="en-US" dirty="0" smtClean="0"/>
              <a:t>philanthropy</a:t>
            </a:r>
            <a:endParaRPr lang="en-US" sz="2400" dirty="0"/>
          </a:p>
          <a:p>
            <a:endParaRPr lang="en-US" dirty="0"/>
          </a:p>
        </p:txBody>
      </p:sp>
    </p:spTree>
    <p:extLst>
      <p:ext uri="{BB962C8B-B14F-4D97-AF65-F5344CB8AC3E}">
        <p14:creationId xmlns:p14="http://schemas.microsoft.com/office/powerpoint/2010/main" xmlns="" val="2903532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Explain tools </a:t>
            </a:r>
            <a:r>
              <a:rPr lang="en-US" dirty="0"/>
              <a:t>used to communicate public relations messages to the </a:t>
            </a:r>
            <a:r>
              <a:rPr lang="en-US" dirty="0" smtClean="0"/>
              <a:t>media.</a:t>
            </a:r>
          </a:p>
          <a:p>
            <a:pPr marL="365760" lvl="1" indent="0">
              <a:buNone/>
            </a:pPr>
            <a:r>
              <a:rPr lang="en-US" dirty="0" smtClean="0"/>
              <a:t>Tools: (will be defined later)</a:t>
            </a:r>
            <a:endParaRPr lang="en-US" dirty="0"/>
          </a:p>
          <a:p>
            <a:pPr lvl="1"/>
            <a:r>
              <a:rPr lang="en-US" dirty="0" smtClean="0"/>
              <a:t>Press Kits</a:t>
            </a:r>
          </a:p>
          <a:p>
            <a:pPr lvl="1"/>
            <a:r>
              <a:rPr lang="en-US" dirty="0" smtClean="0"/>
              <a:t>Audio/Video Releases</a:t>
            </a:r>
          </a:p>
          <a:p>
            <a:pPr lvl="1"/>
            <a:r>
              <a:rPr lang="en-US" dirty="0" smtClean="0"/>
              <a:t>Matte Releases</a:t>
            </a:r>
          </a:p>
          <a:p>
            <a:pPr lvl="1"/>
            <a:r>
              <a:rPr lang="en-US" dirty="0" smtClean="0"/>
              <a:t>Website Press Room</a:t>
            </a:r>
            <a:endParaRPr lang="en-US" dirty="0"/>
          </a:p>
          <a:p>
            <a:endParaRPr lang="en-US" dirty="0"/>
          </a:p>
        </p:txBody>
      </p:sp>
    </p:spTree>
    <p:extLst>
      <p:ext uri="{BB962C8B-B14F-4D97-AF65-F5344CB8AC3E}">
        <p14:creationId xmlns:p14="http://schemas.microsoft.com/office/powerpoint/2010/main" xmlns="" val="1928830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pPr lvl="0"/>
            <a:r>
              <a:rPr lang="en-US" sz="4000" dirty="0"/>
              <a:t/>
            </a:r>
            <a:br>
              <a:rPr lang="en-US" sz="4000" dirty="0"/>
            </a:br>
            <a:endParaRPr lang="en-US" dirty="0"/>
          </a:p>
        </p:txBody>
      </p:sp>
      <p:sp>
        <p:nvSpPr>
          <p:cNvPr id="3" name="Content Placeholder 2"/>
          <p:cNvSpPr>
            <a:spLocks noGrp="1"/>
          </p:cNvSpPr>
          <p:nvPr>
            <p:ph idx="1"/>
          </p:nvPr>
        </p:nvSpPr>
        <p:spPr/>
        <p:txBody>
          <a:bodyPr>
            <a:normAutofit/>
          </a:bodyPr>
          <a:lstStyle/>
          <a:p>
            <a:r>
              <a:rPr lang="en-US" dirty="0" smtClean="0"/>
              <a:t>Discuss reasons </a:t>
            </a:r>
            <a:r>
              <a:rPr lang="en-US" dirty="0"/>
              <a:t>that public relations specialists monitor </a:t>
            </a:r>
            <a:r>
              <a:rPr lang="en-US" dirty="0" smtClean="0"/>
              <a:t>markets.</a:t>
            </a:r>
            <a:endParaRPr lang="en-US" dirty="0"/>
          </a:p>
          <a:p>
            <a:pPr lvl="1"/>
            <a:r>
              <a:rPr lang="en-US" dirty="0"/>
              <a:t>W</a:t>
            </a:r>
            <a:r>
              <a:rPr lang="en-US" dirty="0" smtClean="0"/>
              <a:t>atching </a:t>
            </a:r>
            <a:r>
              <a:rPr lang="en-US" dirty="0"/>
              <a:t>what is written and reported in traditional print and broadcast media </a:t>
            </a:r>
            <a:endParaRPr lang="en-US" sz="2400" dirty="0"/>
          </a:p>
          <a:p>
            <a:pPr lvl="1"/>
            <a:r>
              <a:rPr lang="en-US" dirty="0"/>
              <a:t>K</a:t>
            </a:r>
            <a:r>
              <a:rPr lang="en-US" dirty="0" smtClean="0"/>
              <a:t>eeping </a:t>
            </a:r>
            <a:r>
              <a:rPr lang="en-US" dirty="0"/>
              <a:t>an eye on discussions occurring through various Internet outlets such as forums, </a:t>
            </a:r>
            <a:r>
              <a:rPr lang="en-US" dirty="0" smtClean="0"/>
              <a:t>chat rooms</a:t>
            </a:r>
            <a:r>
              <a:rPr lang="en-US" dirty="0"/>
              <a:t>, blogs and other public messaging areas. </a:t>
            </a:r>
            <a:endParaRPr lang="en-US" sz="2400" dirty="0"/>
          </a:p>
          <a:p>
            <a:pPr lvl="1"/>
            <a:r>
              <a:rPr lang="en-US" dirty="0"/>
              <a:t>Marketers must be prepared to respond quickly to erroneous information and negative opinions about products as it can spin out of control very quickly through the new technology channels. </a:t>
            </a:r>
            <a:endParaRPr lang="en-US" sz="2400" dirty="0"/>
          </a:p>
          <a:p>
            <a:pPr lvl="1"/>
            <a:r>
              <a:rPr lang="en-US" dirty="0"/>
              <a:t>Failure to correct misinformation can be devastating to a product or company’s reputation. </a:t>
            </a:r>
            <a:endParaRPr lang="en-US" sz="2400" dirty="0"/>
          </a:p>
          <a:p>
            <a:endParaRPr lang="en-US" dirty="0"/>
          </a:p>
        </p:txBody>
      </p:sp>
    </p:spTree>
    <p:extLst>
      <p:ext uri="{BB962C8B-B14F-4D97-AF65-F5344CB8AC3E}">
        <p14:creationId xmlns:p14="http://schemas.microsoft.com/office/powerpoint/2010/main" xmlns="" val="165680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4.04 A  </a:t>
            </a:r>
            <a:r>
              <a:rPr lang="en-US" dirty="0"/>
              <a:t>Identify communications channels used in sales </a:t>
            </a:r>
            <a:r>
              <a:rPr lang="en-US" dirty="0" smtClean="0"/>
              <a:t>promotion.</a:t>
            </a:r>
            <a:endParaRPr lang="en-US" dirty="0"/>
          </a:p>
        </p:txBody>
      </p:sp>
    </p:spTree>
    <p:extLst>
      <p:ext uri="{BB962C8B-B14F-4D97-AF65-F5344CB8AC3E}">
        <p14:creationId xmlns:p14="http://schemas.microsoft.com/office/powerpoint/2010/main" xmlns="" val="3465259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pPr lvl="0"/>
            <a:r>
              <a:rPr lang="en-US" sz="4000" dirty="0"/>
              <a:t/>
            </a:r>
            <a:br>
              <a:rPr lang="en-US" sz="4000" dirty="0"/>
            </a:br>
            <a:endParaRPr lang="en-US" dirty="0"/>
          </a:p>
        </p:txBody>
      </p:sp>
      <p:sp>
        <p:nvSpPr>
          <p:cNvPr id="3" name="Content Placeholder 2"/>
          <p:cNvSpPr>
            <a:spLocks noGrp="1"/>
          </p:cNvSpPr>
          <p:nvPr>
            <p:ph idx="1"/>
          </p:nvPr>
        </p:nvSpPr>
        <p:spPr/>
        <p:txBody>
          <a:bodyPr>
            <a:normAutofit/>
          </a:bodyPr>
          <a:lstStyle/>
          <a:p>
            <a:r>
              <a:rPr lang="en-US" dirty="0" smtClean="0"/>
              <a:t>Describe the purpose </a:t>
            </a:r>
            <a:r>
              <a:rPr lang="en-US" dirty="0"/>
              <a:t>of crisis management in public </a:t>
            </a:r>
            <a:r>
              <a:rPr lang="en-US" dirty="0" smtClean="0"/>
              <a:t>relations.</a:t>
            </a:r>
            <a:endParaRPr lang="en-US" dirty="0"/>
          </a:p>
          <a:p>
            <a:pPr lvl="1"/>
            <a:r>
              <a:rPr lang="en-US" dirty="0" smtClean="0"/>
              <a:t>Crisis Management: </a:t>
            </a:r>
            <a:r>
              <a:rPr lang="en-US" dirty="0"/>
              <a:t>the process by which an organization deals with a major event that threatens to harm the organization, its stakeholders, or the general public</a:t>
            </a:r>
            <a:endParaRPr lang="en-US" dirty="0" smtClean="0"/>
          </a:p>
          <a:p>
            <a:pPr lvl="2"/>
            <a:r>
              <a:rPr lang="en-US" dirty="0" smtClean="0"/>
              <a:t>To </a:t>
            </a:r>
            <a:r>
              <a:rPr lang="en-US" dirty="0"/>
              <a:t>respond quickly to negative information about the company. </a:t>
            </a:r>
            <a:endParaRPr lang="en-US" sz="2400" dirty="0"/>
          </a:p>
          <a:p>
            <a:pPr lvl="2"/>
            <a:r>
              <a:rPr lang="en-US" dirty="0"/>
              <a:t>M</a:t>
            </a:r>
            <a:r>
              <a:rPr lang="en-US" dirty="0" smtClean="0"/>
              <a:t>arketers </a:t>
            </a:r>
            <a:r>
              <a:rPr lang="en-US" dirty="0"/>
              <a:t>can track the issues and respond in a timely fashion. </a:t>
            </a:r>
            <a:endParaRPr lang="en-US" sz="2400" dirty="0"/>
          </a:p>
          <a:p>
            <a:pPr lvl="2"/>
            <a:r>
              <a:rPr lang="en-US" dirty="0"/>
              <a:t>To manage response effectively, many companies have </a:t>
            </a:r>
            <a:r>
              <a:rPr lang="en-US" dirty="0" smtClean="0"/>
              <a:t>crisis </a:t>
            </a:r>
            <a:r>
              <a:rPr lang="en-US" dirty="0"/>
              <a:t>management plans in place that outline steps to take and company spokespeople to speak on behalf of the company should an event occur.</a:t>
            </a:r>
            <a:endParaRPr lang="en-US" sz="2400" dirty="0"/>
          </a:p>
          <a:p>
            <a:endParaRPr lang="en-US" dirty="0"/>
          </a:p>
        </p:txBody>
      </p:sp>
    </p:spTree>
    <p:extLst>
      <p:ext uri="{BB962C8B-B14F-4D97-AF65-F5344CB8AC3E}">
        <p14:creationId xmlns:p14="http://schemas.microsoft.com/office/powerpoint/2010/main" xmlns="" val="3433789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dirty="0"/>
              <a:t/>
            </a:r>
            <a:br>
              <a:rPr lang="en-US" sz="4000" dirty="0"/>
            </a:br>
            <a:endParaRPr lang="en-US" dirty="0"/>
          </a:p>
        </p:txBody>
      </p:sp>
      <p:sp>
        <p:nvSpPr>
          <p:cNvPr id="3" name="Content Placeholder 2"/>
          <p:cNvSpPr>
            <a:spLocks noGrp="1"/>
          </p:cNvSpPr>
          <p:nvPr>
            <p:ph idx="1"/>
          </p:nvPr>
        </p:nvSpPr>
        <p:spPr/>
        <p:txBody>
          <a:bodyPr>
            <a:normAutofit/>
          </a:bodyPr>
          <a:lstStyle/>
          <a:p>
            <a:r>
              <a:rPr lang="en-US" dirty="0" smtClean="0"/>
              <a:t>Explain trends in public relations.</a:t>
            </a:r>
          </a:p>
          <a:p>
            <a:pPr lvl="1"/>
            <a:r>
              <a:rPr lang="en-US" dirty="0" smtClean="0"/>
              <a:t>Blogs</a:t>
            </a:r>
            <a:endParaRPr lang="en-US" sz="2400" dirty="0"/>
          </a:p>
          <a:p>
            <a:pPr lvl="1"/>
            <a:r>
              <a:rPr lang="en-US" dirty="0"/>
              <a:t>Podcasting</a:t>
            </a:r>
            <a:endParaRPr lang="en-US" sz="2400" dirty="0"/>
          </a:p>
          <a:p>
            <a:pPr lvl="1"/>
            <a:r>
              <a:rPr lang="en-US" dirty="0"/>
              <a:t>Search engine </a:t>
            </a:r>
            <a:r>
              <a:rPr lang="en-US" dirty="0" smtClean="0"/>
              <a:t>optimization</a:t>
            </a:r>
            <a:endParaRPr lang="en-US" sz="2800" dirty="0"/>
          </a:p>
          <a:p>
            <a:pPr lvl="0"/>
            <a:r>
              <a:rPr lang="en-US" dirty="0" smtClean="0"/>
              <a:t>Describe the use </a:t>
            </a:r>
            <a:r>
              <a:rPr lang="en-US" dirty="0"/>
              <a:t>of blogs for public relations </a:t>
            </a:r>
            <a:r>
              <a:rPr lang="en-US" dirty="0" smtClean="0"/>
              <a:t>activities.</a:t>
            </a:r>
            <a:endParaRPr lang="en-US" sz="2800" dirty="0"/>
          </a:p>
          <a:p>
            <a:pPr lvl="1"/>
            <a:r>
              <a:rPr lang="en-US" dirty="0"/>
              <a:t>Report in-house blogs that report the happenings at the company</a:t>
            </a:r>
            <a:endParaRPr lang="en-US" sz="2400" dirty="0"/>
          </a:p>
          <a:p>
            <a:pPr lvl="1"/>
            <a:r>
              <a:rPr lang="en-US" dirty="0"/>
              <a:t>Allows company employees to post messages updating the company </a:t>
            </a:r>
            <a:r>
              <a:rPr lang="en-US" dirty="0" smtClean="0"/>
              <a:t>developments</a:t>
            </a:r>
            <a:endParaRPr lang="en-US" sz="2400" dirty="0"/>
          </a:p>
        </p:txBody>
      </p:sp>
    </p:spTree>
    <p:extLst>
      <p:ext uri="{BB962C8B-B14F-4D97-AF65-F5344CB8AC3E}">
        <p14:creationId xmlns:p14="http://schemas.microsoft.com/office/powerpoint/2010/main" xmlns="" val="2604249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pPr lvl="0"/>
            <a:r>
              <a:rPr lang="en-US" sz="4000" dirty="0"/>
              <a:t/>
            </a:r>
            <a:br>
              <a:rPr lang="en-US" sz="4000" dirty="0"/>
            </a:br>
            <a:endParaRPr lang="en-US" dirty="0"/>
          </a:p>
        </p:txBody>
      </p:sp>
      <p:sp>
        <p:nvSpPr>
          <p:cNvPr id="3" name="Content Placeholder 2"/>
          <p:cNvSpPr>
            <a:spLocks noGrp="1"/>
          </p:cNvSpPr>
          <p:nvPr>
            <p:ph idx="1"/>
          </p:nvPr>
        </p:nvSpPr>
        <p:spPr/>
        <p:txBody>
          <a:bodyPr/>
          <a:lstStyle/>
          <a:p>
            <a:r>
              <a:rPr lang="en-US" dirty="0" smtClean="0"/>
              <a:t>Describe the use </a:t>
            </a:r>
            <a:r>
              <a:rPr lang="en-US" dirty="0"/>
              <a:t>of web forums in public relations </a:t>
            </a:r>
            <a:r>
              <a:rPr lang="en-US" dirty="0" smtClean="0"/>
              <a:t>activities.</a:t>
            </a:r>
            <a:endParaRPr lang="en-US" dirty="0"/>
          </a:p>
          <a:p>
            <a:pPr lvl="1"/>
            <a:r>
              <a:rPr lang="en-US" dirty="0" smtClean="0"/>
              <a:t>Web Forums: where </a:t>
            </a:r>
            <a:r>
              <a:rPr lang="en-US" dirty="0"/>
              <a:t>people can post their opinion often anonymously. </a:t>
            </a:r>
            <a:endParaRPr lang="en-US" sz="2400" dirty="0"/>
          </a:p>
          <a:p>
            <a:pPr lvl="2"/>
            <a:r>
              <a:rPr lang="en-US" dirty="0"/>
              <a:t>Helps build credibility for an organization as forum members recognize a company’s effort to reach out to the public. </a:t>
            </a:r>
            <a:endParaRPr lang="en-US" sz="2400" dirty="0"/>
          </a:p>
          <a:p>
            <a:pPr lvl="2"/>
            <a:r>
              <a:rPr lang="en-US" dirty="0"/>
              <a:t>Forums can cause major problems as a breeding ground for rumor and accusation. </a:t>
            </a:r>
            <a:endParaRPr lang="en-US" sz="2400" dirty="0"/>
          </a:p>
          <a:p>
            <a:endParaRPr lang="en-US" dirty="0"/>
          </a:p>
        </p:txBody>
      </p:sp>
    </p:spTree>
    <p:extLst>
      <p:ext uri="{BB962C8B-B14F-4D97-AF65-F5344CB8AC3E}">
        <p14:creationId xmlns:p14="http://schemas.microsoft.com/office/powerpoint/2010/main" xmlns="" val="3587713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pPr lvl="0"/>
            <a:r>
              <a:rPr lang="en-US" sz="4000" dirty="0"/>
              <a:t/>
            </a:r>
            <a:br>
              <a:rPr lang="en-US" sz="4000" dirty="0"/>
            </a:br>
            <a:endParaRPr lang="en-US" dirty="0"/>
          </a:p>
        </p:txBody>
      </p:sp>
      <p:sp>
        <p:nvSpPr>
          <p:cNvPr id="3" name="Content Placeholder 2"/>
          <p:cNvSpPr>
            <a:spLocks noGrp="1"/>
          </p:cNvSpPr>
          <p:nvPr>
            <p:ph idx="1"/>
          </p:nvPr>
        </p:nvSpPr>
        <p:spPr/>
        <p:txBody>
          <a:bodyPr>
            <a:normAutofit/>
          </a:bodyPr>
          <a:lstStyle/>
          <a:p>
            <a:r>
              <a:rPr lang="en-US" dirty="0" smtClean="0"/>
              <a:t>Explain how </a:t>
            </a:r>
            <a:r>
              <a:rPr lang="en-US" dirty="0"/>
              <a:t>RSS feed can be used for public relations </a:t>
            </a:r>
            <a:r>
              <a:rPr lang="en-US" dirty="0" smtClean="0"/>
              <a:t>activities.</a:t>
            </a:r>
            <a:endParaRPr lang="en-US" dirty="0"/>
          </a:p>
          <a:p>
            <a:pPr lvl="1"/>
            <a:r>
              <a:rPr lang="en-US" dirty="0" smtClean="0"/>
              <a:t>Really </a:t>
            </a:r>
            <a:r>
              <a:rPr lang="en-US" dirty="0"/>
              <a:t>Simple </a:t>
            </a:r>
            <a:r>
              <a:rPr lang="en-US" dirty="0" smtClean="0"/>
              <a:t>Syndication: this </a:t>
            </a:r>
            <a:r>
              <a:rPr lang="en-US" dirty="0"/>
              <a:t>technology makes it easy for people to know when new content is posted to a website. </a:t>
            </a:r>
            <a:endParaRPr lang="en-US" sz="2400" dirty="0"/>
          </a:p>
          <a:p>
            <a:pPr lvl="2"/>
            <a:r>
              <a:rPr lang="en-US" dirty="0"/>
              <a:t>The nature of the technology allows anyone who links to the RSS feed to instantly receive details of the content. </a:t>
            </a:r>
            <a:endParaRPr lang="en-US" sz="2400" dirty="0"/>
          </a:p>
          <a:p>
            <a:pPr lvl="2"/>
            <a:r>
              <a:rPr lang="en-US" dirty="0"/>
              <a:t>Many journalists and other media members are finding this to be a more convenient way to acquire information, particularly if they follow a specific industry and can identify specific information websites to monitor. </a:t>
            </a:r>
            <a:endParaRPr lang="en-US" sz="2400" dirty="0"/>
          </a:p>
          <a:p>
            <a:pPr lvl="2"/>
            <a:r>
              <a:rPr lang="en-US" dirty="0"/>
              <a:t>By subscribing to relevant RSS feeds they have information delivered rather than spending time searching</a:t>
            </a:r>
            <a:endParaRPr lang="en-US" sz="2400" dirty="0"/>
          </a:p>
          <a:p>
            <a:endParaRPr lang="en-US" dirty="0"/>
          </a:p>
        </p:txBody>
      </p:sp>
    </p:spTree>
    <p:extLst>
      <p:ext uri="{BB962C8B-B14F-4D97-AF65-F5344CB8AC3E}">
        <p14:creationId xmlns:p14="http://schemas.microsoft.com/office/powerpoint/2010/main" xmlns="" val="1645544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pPr lvl="0"/>
            <a:r>
              <a:rPr lang="en-US" sz="4000" dirty="0"/>
              <a:t/>
            </a:r>
            <a:br>
              <a:rPr lang="en-US" sz="4000" dirty="0"/>
            </a:br>
            <a:endParaRPr lang="en-US" dirty="0"/>
          </a:p>
        </p:txBody>
      </p:sp>
      <p:sp>
        <p:nvSpPr>
          <p:cNvPr id="3" name="Content Placeholder 2"/>
          <p:cNvSpPr>
            <a:spLocks noGrp="1"/>
          </p:cNvSpPr>
          <p:nvPr>
            <p:ph idx="1"/>
          </p:nvPr>
        </p:nvSpPr>
        <p:spPr/>
        <p:txBody>
          <a:bodyPr>
            <a:normAutofit/>
          </a:bodyPr>
          <a:lstStyle/>
          <a:p>
            <a:r>
              <a:rPr lang="en-US" dirty="0" smtClean="0"/>
              <a:t>Describe the use </a:t>
            </a:r>
            <a:r>
              <a:rPr lang="en-US" dirty="0"/>
              <a:t>of podcasting for public relations </a:t>
            </a:r>
            <a:r>
              <a:rPr lang="en-US" dirty="0" smtClean="0"/>
              <a:t>activities.</a:t>
            </a:r>
            <a:endParaRPr lang="en-US" dirty="0"/>
          </a:p>
          <a:p>
            <a:pPr lvl="1"/>
            <a:r>
              <a:rPr lang="en-US" dirty="0" smtClean="0"/>
              <a:t>Quick </a:t>
            </a:r>
            <a:r>
              <a:rPr lang="en-US" dirty="0"/>
              <a:t>and easy way to send out </a:t>
            </a:r>
            <a:r>
              <a:rPr lang="en-US" dirty="0" smtClean="0"/>
              <a:t>audio/video </a:t>
            </a:r>
            <a:r>
              <a:rPr lang="en-US" dirty="0"/>
              <a:t>news releases and other promotional material</a:t>
            </a:r>
            <a:endParaRPr lang="en-US" sz="2400" dirty="0"/>
          </a:p>
          <a:p>
            <a:pPr lvl="0"/>
            <a:r>
              <a:rPr lang="en-US" dirty="0" smtClean="0"/>
              <a:t>Explain how </a:t>
            </a:r>
            <a:r>
              <a:rPr lang="en-US" dirty="0"/>
              <a:t>search engine optimization </a:t>
            </a:r>
            <a:r>
              <a:rPr lang="en-US" dirty="0" smtClean="0"/>
              <a:t>(SEO) can </a:t>
            </a:r>
            <a:r>
              <a:rPr lang="en-US" dirty="0"/>
              <a:t>be used for public relations </a:t>
            </a:r>
            <a:r>
              <a:rPr lang="en-US" dirty="0" smtClean="0"/>
              <a:t>activities.</a:t>
            </a:r>
            <a:endParaRPr lang="en-US" sz="2800" dirty="0"/>
          </a:p>
          <a:p>
            <a:pPr lvl="1"/>
            <a:r>
              <a:rPr lang="en-US" dirty="0"/>
              <a:t>Helps third party media outlets (search engines) to mention the company at no direct cost to the company</a:t>
            </a:r>
            <a:endParaRPr lang="en-US" sz="2400" dirty="0"/>
          </a:p>
          <a:p>
            <a:pPr lvl="1"/>
            <a:r>
              <a:rPr lang="en-US" dirty="0"/>
              <a:t>Can work to influence results in search engines </a:t>
            </a:r>
            <a:endParaRPr lang="en-US" sz="2400" dirty="0"/>
          </a:p>
          <a:p>
            <a:endParaRPr lang="en-US" sz="2800" dirty="0"/>
          </a:p>
          <a:p>
            <a:endParaRPr lang="en-US" dirty="0"/>
          </a:p>
        </p:txBody>
      </p:sp>
    </p:spTree>
    <p:extLst>
      <p:ext uri="{BB962C8B-B14F-4D97-AF65-F5344CB8AC3E}">
        <p14:creationId xmlns:p14="http://schemas.microsoft.com/office/powerpoint/2010/main" xmlns="" val="3915984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dirty="0" smtClean="0"/>
              <a:t>Discuss differences </a:t>
            </a:r>
            <a:r>
              <a:rPr lang="en-US" dirty="0"/>
              <a:t>between advertising and sales promotions.</a:t>
            </a:r>
            <a:endParaRPr lang="en-US" dirty="0" smtClean="0"/>
          </a:p>
          <a:p>
            <a:pPr lvl="1"/>
            <a:r>
              <a:rPr lang="en-US" dirty="0" smtClean="0"/>
              <a:t>Advertising </a:t>
            </a:r>
            <a:r>
              <a:rPr lang="en-US" dirty="0"/>
              <a:t>is a non-personal form of promotion that is delivered through selected media outlets that, under most circumstances, require the marketer to pay for message placement.</a:t>
            </a:r>
            <a:endParaRPr lang="en-US" sz="2400" dirty="0"/>
          </a:p>
          <a:p>
            <a:pPr lvl="1"/>
            <a:r>
              <a:rPr lang="en-US" dirty="0"/>
              <a:t>Sales Promotions are short-term incentives to encourage the purchase or sale of a product or </a:t>
            </a:r>
            <a:r>
              <a:rPr lang="en-US" dirty="0" smtClean="0"/>
              <a:t>service</a:t>
            </a:r>
          </a:p>
          <a:p>
            <a:pPr marL="365760" lvl="1" indent="0">
              <a:buNone/>
            </a:pPr>
            <a:endParaRPr lang="en-US" sz="2400" dirty="0"/>
          </a:p>
          <a:p>
            <a:pPr lvl="0"/>
            <a:r>
              <a:rPr lang="en-US" dirty="0"/>
              <a:t>Explain reasons that businesses use sales </a:t>
            </a:r>
            <a:r>
              <a:rPr lang="en-US" dirty="0" smtClean="0"/>
              <a:t>promotions.</a:t>
            </a:r>
            <a:endParaRPr lang="en-US" sz="2800" dirty="0"/>
          </a:p>
          <a:p>
            <a:pPr lvl="1"/>
            <a:r>
              <a:rPr lang="en-US" dirty="0"/>
              <a:t>Attempts to provide added value or incentives as well as stimulate sales</a:t>
            </a:r>
            <a:endParaRPr lang="en-US" sz="2400" dirty="0"/>
          </a:p>
          <a:p>
            <a:endParaRPr lang="en-US" dirty="0"/>
          </a:p>
        </p:txBody>
      </p:sp>
    </p:spTree>
    <p:extLst>
      <p:ext uri="{BB962C8B-B14F-4D97-AF65-F5344CB8AC3E}">
        <p14:creationId xmlns:p14="http://schemas.microsoft.com/office/powerpoint/2010/main" xmlns="" val="99212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dirty="0"/>
              <a:t>Describe types of consumer sales </a:t>
            </a:r>
            <a:r>
              <a:rPr lang="en-US" dirty="0" smtClean="0"/>
              <a:t>promotions.</a:t>
            </a:r>
          </a:p>
          <a:p>
            <a:pPr marL="365760" lvl="1" indent="0">
              <a:buNone/>
            </a:pPr>
            <a:r>
              <a:rPr lang="en-US" dirty="0" smtClean="0"/>
              <a:t>Types: (will be defined later)</a:t>
            </a:r>
          </a:p>
          <a:p>
            <a:pPr lvl="1"/>
            <a:r>
              <a:rPr lang="en-US" dirty="0" smtClean="0"/>
              <a:t>Coupons</a:t>
            </a:r>
            <a:endParaRPr lang="en-US" sz="2400" dirty="0"/>
          </a:p>
          <a:p>
            <a:pPr lvl="1"/>
            <a:r>
              <a:rPr lang="en-US" dirty="0"/>
              <a:t>Rebates</a:t>
            </a:r>
            <a:endParaRPr lang="en-US" sz="2400" dirty="0"/>
          </a:p>
          <a:p>
            <a:pPr lvl="1"/>
            <a:r>
              <a:rPr lang="en-US" dirty="0"/>
              <a:t>Promotional pricing</a:t>
            </a:r>
            <a:endParaRPr lang="en-US" sz="2400" dirty="0"/>
          </a:p>
          <a:p>
            <a:pPr lvl="1"/>
            <a:r>
              <a:rPr lang="en-US" dirty="0"/>
              <a:t>Trade-in</a:t>
            </a:r>
            <a:endParaRPr lang="en-US" sz="2400" dirty="0"/>
          </a:p>
          <a:p>
            <a:pPr lvl="1"/>
            <a:r>
              <a:rPr lang="en-US" dirty="0"/>
              <a:t>Loyalty programs</a:t>
            </a:r>
            <a:endParaRPr lang="en-US" sz="2400" dirty="0"/>
          </a:p>
          <a:p>
            <a:pPr lvl="1"/>
            <a:r>
              <a:rPr lang="en-US" dirty="0"/>
              <a:t>Sampling/free trials</a:t>
            </a:r>
            <a:endParaRPr lang="en-US" sz="2400" dirty="0"/>
          </a:p>
          <a:p>
            <a:pPr lvl="1"/>
            <a:r>
              <a:rPr lang="en-US" dirty="0"/>
              <a:t>Free products</a:t>
            </a:r>
            <a:endParaRPr lang="en-US" sz="2400" dirty="0"/>
          </a:p>
          <a:p>
            <a:pPr lvl="1"/>
            <a:r>
              <a:rPr lang="en-US" dirty="0"/>
              <a:t>Premiums</a:t>
            </a:r>
            <a:endParaRPr lang="en-US" sz="2400" dirty="0"/>
          </a:p>
          <a:p>
            <a:pPr lvl="1"/>
            <a:r>
              <a:rPr lang="en-US" dirty="0"/>
              <a:t>Contest and </a:t>
            </a:r>
            <a:r>
              <a:rPr lang="en-US" dirty="0" smtClean="0"/>
              <a:t>sweepstakes</a:t>
            </a:r>
          </a:p>
          <a:p>
            <a:pPr lvl="1"/>
            <a:r>
              <a:rPr lang="en-US" dirty="0" smtClean="0"/>
              <a:t>Demonstrations</a:t>
            </a:r>
            <a:endParaRPr lang="en-US" sz="2400" dirty="0"/>
          </a:p>
          <a:p>
            <a:pPr lvl="1"/>
            <a:r>
              <a:rPr lang="en-US" dirty="0"/>
              <a:t>Personal appearances</a:t>
            </a:r>
          </a:p>
        </p:txBody>
      </p:sp>
    </p:spTree>
    <p:extLst>
      <p:ext uri="{BB962C8B-B14F-4D97-AF65-F5344CB8AC3E}">
        <p14:creationId xmlns:p14="http://schemas.microsoft.com/office/powerpoint/2010/main" xmlns="" val="3505676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dirty="0" smtClean="0"/>
              <a:t>Discuss/explain types </a:t>
            </a:r>
            <a:r>
              <a:rPr lang="en-US" dirty="0"/>
              <a:t>of trade sales </a:t>
            </a:r>
            <a:r>
              <a:rPr lang="en-US" dirty="0" smtClean="0"/>
              <a:t>and business-to-business sales promotions.</a:t>
            </a:r>
          </a:p>
          <a:p>
            <a:pPr marL="365760" lvl="1" indent="0">
              <a:buNone/>
            </a:pPr>
            <a:r>
              <a:rPr lang="en-US" dirty="0" smtClean="0"/>
              <a:t>Types: (will be defined later)</a:t>
            </a:r>
          </a:p>
          <a:p>
            <a:pPr lvl="1"/>
            <a:r>
              <a:rPr lang="en-US" dirty="0"/>
              <a:t>Point-of-Purchase Displays </a:t>
            </a:r>
          </a:p>
          <a:p>
            <a:pPr lvl="1"/>
            <a:r>
              <a:rPr lang="en-US" dirty="0"/>
              <a:t>Advertising Support Programs </a:t>
            </a:r>
          </a:p>
          <a:p>
            <a:pPr lvl="1"/>
            <a:r>
              <a:rPr lang="en-US" dirty="0"/>
              <a:t>Short Term Allowances </a:t>
            </a:r>
          </a:p>
          <a:p>
            <a:pPr lvl="1"/>
            <a:r>
              <a:rPr lang="en-US" dirty="0"/>
              <a:t>Sales Incentives or Push Money </a:t>
            </a:r>
          </a:p>
          <a:p>
            <a:pPr lvl="1"/>
            <a:r>
              <a:rPr lang="en-US" dirty="0"/>
              <a:t>Promotional Products </a:t>
            </a:r>
          </a:p>
          <a:p>
            <a:pPr lvl="1"/>
            <a:r>
              <a:rPr lang="en-US" dirty="0"/>
              <a:t>Trade Shows</a:t>
            </a:r>
          </a:p>
          <a:p>
            <a:endParaRPr lang="en-US" dirty="0"/>
          </a:p>
        </p:txBody>
      </p:sp>
    </p:spTree>
    <p:extLst>
      <p:ext uri="{BB962C8B-B14F-4D97-AF65-F5344CB8AC3E}">
        <p14:creationId xmlns:p14="http://schemas.microsoft.com/office/powerpoint/2010/main" xmlns="" val="4204734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smtClean="0"/>
              <a:t>Examples of </a:t>
            </a:r>
            <a:r>
              <a:rPr lang="en-US" dirty="0"/>
              <a:t>popular sales promotions activities:</a:t>
            </a:r>
            <a:br>
              <a:rPr lang="en-US" dirty="0"/>
            </a:br>
            <a:endParaRPr lang="en-US" dirty="0"/>
          </a:p>
        </p:txBody>
      </p:sp>
      <p:sp>
        <p:nvSpPr>
          <p:cNvPr id="3" name="Content Placeholder 2"/>
          <p:cNvSpPr>
            <a:spLocks noGrp="1"/>
          </p:cNvSpPr>
          <p:nvPr>
            <p:ph idx="1"/>
          </p:nvPr>
        </p:nvSpPr>
        <p:spPr>
          <a:xfrm>
            <a:off x="152400" y="1295400"/>
            <a:ext cx="8839200" cy="5334000"/>
          </a:xfrm>
        </p:spPr>
        <p:txBody>
          <a:bodyPr>
            <a:normAutofit lnSpcReduction="10000"/>
          </a:bodyPr>
          <a:lstStyle/>
          <a:p>
            <a:r>
              <a:rPr lang="en-US" b="1" dirty="0" smtClean="0"/>
              <a:t>Buy-One-Get-One-Free </a:t>
            </a:r>
            <a:r>
              <a:rPr lang="en-US" b="1" dirty="0"/>
              <a:t>(BOGOF)</a:t>
            </a:r>
            <a:r>
              <a:rPr lang="en-US" dirty="0"/>
              <a:t> - which is an example of a self-liquidating promotion. For example if a loaf of bread is priced at $1, and cost 10 cents to manufacture, if you sell two for $1, you are still in profit - especially if there is a corresponding increase in sales. This is known as a PREMIUM sales promotion tactic.</a:t>
            </a:r>
          </a:p>
          <a:p>
            <a:r>
              <a:rPr lang="en-US" b="1" dirty="0" smtClean="0"/>
              <a:t>Customer </a:t>
            </a:r>
            <a:r>
              <a:rPr lang="en-US" b="1" dirty="0"/>
              <a:t>Relationship Management (CRM)</a:t>
            </a:r>
            <a:r>
              <a:rPr lang="en-US" dirty="0"/>
              <a:t> incentives such as bonus points or money off coupons. There are many examples of CRM, from banks to supermarkets.</a:t>
            </a:r>
          </a:p>
          <a:p>
            <a:r>
              <a:rPr lang="en-US" b="1" dirty="0" smtClean="0"/>
              <a:t>New </a:t>
            </a:r>
            <a:r>
              <a:rPr lang="en-US" b="1" dirty="0"/>
              <a:t>media </a:t>
            </a:r>
            <a:r>
              <a:rPr lang="en-US" dirty="0"/>
              <a:t>- Websites and mobile phones that support a sales promotion. For example, in the United Kingdom, Nestle printed individual codes on KIT-KAT packaging, whereby a consumer would enter the code into a dynamic website to see if they had won a prize. Consumers could also text codes via their mobile phones to the same effect</a:t>
            </a:r>
            <a:r>
              <a:rPr lang="en-US" dirty="0" smtClean="0"/>
              <a:t>.</a:t>
            </a:r>
            <a:endParaRPr lang="en-US" dirty="0"/>
          </a:p>
        </p:txBody>
      </p:sp>
    </p:spTree>
    <p:extLst>
      <p:ext uri="{BB962C8B-B14F-4D97-AF65-F5344CB8AC3E}">
        <p14:creationId xmlns:p14="http://schemas.microsoft.com/office/powerpoint/2010/main" xmlns="" val="930173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a:t>E</a:t>
            </a:r>
            <a:r>
              <a:rPr lang="en-US" dirty="0" smtClean="0"/>
              <a:t>xamples </a:t>
            </a:r>
            <a:r>
              <a:rPr lang="en-US" dirty="0"/>
              <a:t>of popular sales promotions activities:</a:t>
            </a:r>
            <a:br>
              <a:rPr lang="en-US" dirty="0"/>
            </a:br>
            <a:endParaRPr lang="en-US" dirty="0"/>
          </a:p>
        </p:txBody>
      </p:sp>
      <p:sp>
        <p:nvSpPr>
          <p:cNvPr id="3" name="Content Placeholder 2"/>
          <p:cNvSpPr>
            <a:spLocks noGrp="1"/>
          </p:cNvSpPr>
          <p:nvPr>
            <p:ph idx="1"/>
          </p:nvPr>
        </p:nvSpPr>
        <p:spPr>
          <a:xfrm>
            <a:off x="152400" y="1295400"/>
            <a:ext cx="8839200" cy="5562600"/>
          </a:xfrm>
        </p:spPr>
        <p:txBody>
          <a:bodyPr>
            <a:normAutofit/>
          </a:bodyPr>
          <a:lstStyle/>
          <a:p>
            <a:r>
              <a:rPr lang="en-US" b="1" dirty="0" smtClean="0"/>
              <a:t>Merchandising </a:t>
            </a:r>
            <a:r>
              <a:rPr lang="en-US" dirty="0"/>
              <a:t>additions such as dump bins, point-of-sale materials and product demonstrations</a:t>
            </a:r>
            <a:r>
              <a:rPr lang="en-US" dirty="0" smtClean="0"/>
              <a:t>.</a:t>
            </a:r>
          </a:p>
          <a:p>
            <a:r>
              <a:rPr lang="en-US" b="1" dirty="0" smtClean="0"/>
              <a:t>Free </a:t>
            </a:r>
            <a:r>
              <a:rPr lang="en-US" b="1" dirty="0"/>
              <a:t>gifts</a:t>
            </a:r>
            <a:r>
              <a:rPr lang="en-US" dirty="0"/>
              <a:t> e.g. Subway gave away a card with six spaces for stickers with each sandwich purchase. Once the card was full the consumer was given a free sandwich. </a:t>
            </a:r>
          </a:p>
          <a:p>
            <a:r>
              <a:rPr lang="en-US" b="1" dirty="0" smtClean="0"/>
              <a:t>Discounted </a:t>
            </a:r>
            <a:r>
              <a:rPr lang="en-US" b="1" dirty="0"/>
              <a:t>prices</a:t>
            </a:r>
            <a:r>
              <a:rPr lang="en-US" dirty="0"/>
              <a:t> e.g. Budget airline such as </a:t>
            </a:r>
            <a:r>
              <a:rPr lang="en-US" dirty="0" err="1"/>
              <a:t>EasyJet</a:t>
            </a:r>
            <a:r>
              <a:rPr lang="en-US" dirty="0"/>
              <a:t> and </a:t>
            </a:r>
            <a:r>
              <a:rPr lang="en-US" dirty="0" err="1"/>
              <a:t>Ryanair</a:t>
            </a:r>
            <a:r>
              <a:rPr lang="en-US" dirty="0"/>
              <a:t>, e-mail their customers with the latest low-price deals once new flights are released, or additional destinations are announced.</a:t>
            </a:r>
          </a:p>
          <a:p>
            <a:r>
              <a:rPr lang="en-US" b="1" dirty="0" smtClean="0"/>
              <a:t>Joint </a:t>
            </a:r>
            <a:r>
              <a:rPr lang="en-US" b="1" dirty="0"/>
              <a:t>promotions</a:t>
            </a:r>
            <a:r>
              <a:rPr lang="en-US" dirty="0"/>
              <a:t> between brands owned by a company, or with another company's brands. For example fast food restaurants often run sales promotions where toys, relating to a specific movie release, are given away with promoted meals</a:t>
            </a:r>
            <a:r>
              <a:rPr lang="en-US" dirty="0" smtClean="0"/>
              <a:t>.</a:t>
            </a:r>
            <a:endParaRPr lang="en-US" dirty="0"/>
          </a:p>
        </p:txBody>
      </p:sp>
    </p:spTree>
    <p:extLst>
      <p:ext uri="{BB962C8B-B14F-4D97-AF65-F5344CB8AC3E}">
        <p14:creationId xmlns:p14="http://schemas.microsoft.com/office/powerpoint/2010/main" xmlns="" val="930173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a:t>E</a:t>
            </a:r>
            <a:r>
              <a:rPr lang="en-US" dirty="0" smtClean="0"/>
              <a:t>xamples </a:t>
            </a:r>
            <a:r>
              <a:rPr lang="en-US" dirty="0"/>
              <a:t>of popular sales promotions activities:</a:t>
            </a:r>
            <a:br>
              <a:rPr lang="en-US" dirty="0"/>
            </a:br>
            <a:endParaRPr lang="en-US" dirty="0"/>
          </a:p>
        </p:txBody>
      </p:sp>
      <p:sp>
        <p:nvSpPr>
          <p:cNvPr id="3" name="Content Placeholder 2"/>
          <p:cNvSpPr>
            <a:spLocks noGrp="1"/>
          </p:cNvSpPr>
          <p:nvPr>
            <p:ph idx="1"/>
          </p:nvPr>
        </p:nvSpPr>
        <p:spPr>
          <a:xfrm>
            <a:off x="152400" y="1295400"/>
            <a:ext cx="8839200" cy="5410200"/>
          </a:xfrm>
        </p:spPr>
        <p:txBody>
          <a:bodyPr>
            <a:normAutofit lnSpcReduction="10000"/>
          </a:bodyPr>
          <a:lstStyle/>
          <a:p>
            <a:r>
              <a:rPr lang="en-US" b="1" dirty="0" smtClean="0"/>
              <a:t>Free </a:t>
            </a:r>
            <a:r>
              <a:rPr lang="en-US" b="1" dirty="0"/>
              <a:t>samples</a:t>
            </a:r>
            <a:r>
              <a:rPr lang="en-US" dirty="0"/>
              <a:t> (aka. sampling) e.g. tasting of food and drink at sampling points in supermarkets. For example Red Bull (a caffeinated fizzy drink) was given away to potential consumers at supermarkets, in high streets and at petrol stations (by a promotions team).</a:t>
            </a:r>
          </a:p>
          <a:p>
            <a:r>
              <a:rPr lang="en-US" b="1" dirty="0" smtClean="0"/>
              <a:t>Vouchers </a:t>
            </a:r>
            <a:r>
              <a:rPr lang="en-US" b="1" dirty="0"/>
              <a:t>and coupons</a:t>
            </a:r>
            <a:r>
              <a:rPr lang="en-US" dirty="0"/>
              <a:t>, often seen in newspapers and magazines, on packs.</a:t>
            </a:r>
          </a:p>
          <a:p>
            <a:r>
              <a:rPr lang="en-US" b="1" dirty="0" smtClean="0"/>
              <a:t>Competitions </a:t>
            </a:r>
            <a:r>
              <a:rPr lang="en-US" b="1" dirty="0"/>
              <a:t>and prize draws</a:t>
            </a:r>
            <a:r>
              <a:rPr lang="en-US" dirty="0"/>
              <a:t>, in newspapers, magazines, on the TV and radio, on The Internet, and on packs.</a:t>
            </a:r>
          </a:p>
          <a:p>
            <a:r>
              <a:rPr lang="en-US" b="1" dirty="0" smtClean="0"/>
              <a:t>Cause-related </a:t>
            </a:r>
            <a:r>
              <a:rPr lang="en-US" b="1" dirty="0"/>
              <a:t>and fair-trade</a:t>
            </a:r>
            <a:r>
              <a:rPr lang="en-US" dirty="0"/>
              <a:t> products that raise money for charities, and the less well off farmers and producers, are becoming more popular.</a:t>
            </a:r>
          </a:p>
          <a:p>
            <a:r>
              <a:rPr lang="en-US" b="1" dirty="0" smtClean="0"/>
              <a:t>Finance </a:t>
            </a:r>
            <a:r>
              <a:rPr lang="en-US" b="1" dirty="0"/>
              <a:t>deals </a:t>
            </a:r>
            <a:r>
              <a:rPr lang="en-US" dirty="0"/>
              <a:t>- for example, 0% finance over 3 years on selected vehicles</a:t>
            </a:r>
          </a:p>
          <a:p>
            <a:endParaRPr lang="en-US" dirty="0" smtClean="0"/>
          </a:p>
          <a:p>
            <a:endParaRPr lang="en-US" dirty="0"/>
          </a:p>
        </p:txBody>
      </p:sp>
    </p:spTree>
    <p:extLst>
      <p:ext uri="{BB962C8B-B14F-4D97-AF65-F5344CB8AC3E}">
        <p14:creationId xmlns:p14="http://schemas.microsoft.com/office/powerpoint/2010/main" xmlns="" val="930173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Describe types </a:t>
            </a:r>
            <a:r>
              <a:rPr lang="en-US" dirty="0"/>
              <a:t>of point-of-purchase displays that are used </a:t>
            </a:r>
            <a:r>
              <a:rPr lang="en-US" dirty="0" smtClean="0"/>
              <a:t>for sales promotion</a:t>
            </a:r>
          </a:p>
          <a:p>
            <a:pPr lvl="1"/>
            <a:r>
              <a:rPr lang="en-US" dirty="0" smtClean="0"/>
              <a:t>Allow </a:t>
            </a:r>
            <a:r>
              <a:rPr lang="en-US" dirty="0"/>
              <a:t>products to be prominently presented, often in high traffic areas, increasing the probability it will stand out</a:t>
            </a:r>
            <a:endParaRPr lang="en-US" sz="2400" dirty="0"/>
          </a:p>
          <a:p>
            <a:pPr lvl="1"/>
            <a:r>
              <a:rPr lang="en-US" dirty="0"/>
              <a:t>Stand alone displays</a:t>
            </a:r>
            <a:endParaRPr lang="en-US" sz="2400" dirty="0"/>
          </a:p>
          <a:p>
            <a:endParaRPr lang="en-US" dirty="0"/>
          </a:p>
        </p:txBody>
      </p:sp>
    </p:spTree>
    <p:extLst>
      <p:ext uri="{BB962C8B-B14F-4D97-AF65-F5344CB8AC3E}">
        <p14:creationId xmlns:p14="http://schemas.microsoft.com/office/powerpoint/2010/main" xmlns="" val="553041942"/>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352</TotalTime>
  <Words>1785</Words>
  <Application>Microsoft Office PowerPoint</Application>
  <PresentationFormat>On-screen Show (4:3)</PresentationFormat>
  <Paragraphs>141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Thatch</vt:lpstr>
      <vt:lpstr>Marketing 4.04</vt:lpstr>
      <vt:lpstr>4.04 A  Identify communications channels used in sales promotion.</vt:lpstr>
      <vt:lpstr>Slide 3</vt:lpstr>
      <vt:lpstr>Slide 4</vt:lpstr>
      <vt:lpstr>Slide 5</vt:lpstr>
      <vt:lpstr>Examples of popular sales promotions activities: </vt:lpstr>
      <vt:lpstr>Examples of popular sales promotions activities: </vt:lpstr>
      <vt:lpstr>Examples of popular sales promotions activities: </vt:lpstr>
      <vt:lpstr>Slide 9</vt:lpstr>
      <vt:lpstr>Slide 10</vt:lpstr>
      <vt:lpstr>Slide 11</vt:lpstr>
      <vt:lpstr>Compare contests, sweepstakes, games </vt:lpstr>
      <vt:lpstr> </vt:lpstr>
      <vt:lpstr>4.04 B  Explain communications channels used in public-relations activities.</vt:lpstr>
      <vt:lpstr> </vt:lpstr>
      <vt:lpstr>Slide 16</vt:lpstr>
      <vt:lpstr>Slide 17</vt:lpstr>
      <vt:lpstr>Slide 18</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4.02</dc:title>
  <dc:creator>Lisa Garrett</dc:creator>
  <cp:lastModifiedBy>Cassidy Brauns</cp:lastModifiedBy>
  <cp:revision>13</cp:revision>
  <dcterms:created xsi:type="dcterms:W3CDTF">2011-12-15T21:32:44Z</dcterms:created>
  <dcterms:modified xsi:type="dcterms:W3CDTF">2013-04-09T10:33:26Z</dcterms:modified>
</cp:coreProperties>
</file>