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58" r:id="rId5"/>
    <p:sldId id="259" r:id="rId6"/>
    <p:sldId id="277" r:id="rId7"/>
    <p:sldId id="260" r:id="rId8"/>
    <p:sldId id="276" r:id="rId9"/>
    <p:sldId id="261" r:id="rId10"/>
    <p:sldId id="262" r:id="rId11"/>
    <p:sldId id="266" r:id="rId12"/>
    <p:sldId id="263" r:id="rId13"/>
    <p:sldId id="264" r:id="rId14"/>
    <p:sldId id="265" r:id="rId15"/>
    <p:sldId id="267" r:id="rId16"/>
    <p:sldId id="268" r:id="rId17"/>
    <p:sldId id="274" r:id="rId18"/>
    <p:sldId id="269" r:id="rId19"/>
    <p:sldId id="275" r:id="rId20"/>
    <p:sldId id="271" r:id="rId21"/>
    <p:sldId id="279" r:id="rId22"/>
    <p:sldId id="270" r:id="rId23"/>
    <p:sldId id="27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C57E5-AB93-4555-BAD0-DB8662A3076E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40781-7340-4FCC-8B55-3C158D406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CB7D-AF5F-448C-9F17-17E97DD3BE78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57953-2FB9-4072-97DD-15AA398C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7511A-A9C4-43C8-91F4-303EA21535B9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FDF6-2A10-47BD-98C1-DFE09F06E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F3E882-B994-40BA-B099-DF5BB77E102B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648371-9EDC-4207-8EA6-E22DBBCC1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24A3E-E0EA-428E-BCB7-B3970F73AA70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43687-1CEA-4D96-8002-83C715DC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1ADB-D577-402B-8FA4-5FBD7863B55B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F11E7-898E-4822-A5A4-D45FFA49E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A5BEE-98D7-4FFC-8342-6C72D5405B7C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5F1E9-577E-40AC-A96E-3619BBF1C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84F7FB-746D-4C10-9FB8-55668358D942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2DEECA-912F-472D-B954-498B07EEB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212D-3D0F-40C2-B6DC-0A5C7E52892B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BA3F0-DC9C-4F3F-AFE1-D49EEEECA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F9E6C26-8D49-45B3-A984-BB564A9228A7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C6B48C-9F1D-491E-A648-68DC904F5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5BDE25-A829-485D-9D63-7C30DC23AC3E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4DDF90-C8C3-49DB-9EF4-AA02B5E2D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8DC95ED-22D2-48D9-B27C-30DD774FED6A}" type="datetimeFigureOut">
              <a:rPr lang="en-US"/>
              <a:pPr>
                <a:defRPr/>
              </a:pPr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9224000-A76F-42C3-86D9-1E0B996DB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8610600" cy="3200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cap="none" smtClean="0"/>
              <a:t>4.12 &amp; 4.13  </a:t>
            </a:r>
            <a:br>
              <a:rPr lang="en-US" sz="4000" cap="none" smtClean="0"/>
            </a:br>
            <a:r>
              <a:rPr lang="en-US" sz="4000" cap="none" smtClean="0"/>
              <a:t>UNDERSTAND DATA-COLLECTION METHODS TO EVALUATE THEIR APPROPRIATENESS FOR THE RESEARCH PROBLEM/ISSUE.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en-US" smtClean="0"/>
              <a:t>4.00  Understand promotion and intermediate uses of marketing-information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500" cap="none" smtClean="0"/>
              <a:t>Explain why data-collection instruments must be carefully designed and administered.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10600" cy="4873625"/>
          </a:xfrm>
        </p:spPr>
        <p:txBody>
          <a:bodyPr/>
          <a:lstStyle/>
          <a:p>
            <a:endParaRPr lang="en-US" smtClean="0"/>
          </a:p>
          <a:p>
            <a:pPr lvl="1"/>
            <a:r>
              <a:rPr lang="en-US" sz="2600" smtClean="0"/>
              <a:t>Must be designed to find the required information</a:t>
            </a:r>
          </a:p>
          <a:p>
            <a:pPr lvl="1"/>
            <a:endParaRPr lang="en-US" sz="2600" smtClean="0"/>
          </a:p>
          <a:p>
            <a:pPr lvl="1"/>
            <a:r>
              <a:rPr lang="en-US" sz="2600" smtClean="0"/>
              <a:t>Must engage the responder so s/he takes the time to read and thoughtfully answer</a:t>
            </a:r>
          </a:p>
          <a:p>
            <a:pPr lvl="1"/>
            <a:endParaRPr lang="en-US" sz="2600" smtClean="0"/>
          </a:p>
          <a:p>
            <a:pPr lvl="1"/>
            <a:r>
              <a:rPr lang="en-US" sz="2600" smtClean="0"/>
              <a:t>Must be clear as to what is being asked, easy to understand</a:t>
            </a:r>
          </a:p>
          <a:p>
            <a:pPr lvl="1"/>
            <a:endParaRPr lang="en-US" sz="2600" smtClean="0"/>
          </a:p>
          <a:p>
            <a:pPr lvl="1"/>
            <a:r>
              <a:rPr lang="en-US" sz="2600" smtClean="0"/>
              <a:t>Easy to answer so there aren’t any transcription errors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cap="none" smtClean="0"/>
              <a:t>Challenges in developing effective data-collection instruments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742950" lvl="1" indent="-285750"/>
            <a:r>
              <a:rPr lang="en-US" sz="3000" smtClean="0">
                <a:solidFill>
                  <a:srgbClr val="862110"/>
                </a:solidFill>
              </a:rPr>
              <a:t>cultural differences between researcher and source</a:t>
            </a:r>
            <a:r>
              <a:rPr lang="en-US" sz="3000" smtClean="0"/>
              <a:t>, </a:t>
            </a:r>
          </a:p>
          <a:p>
            <a:pPr marL="742950" lvl="1" indent="-285750"/>
            <a:endParaRPr lang="en-US" sz="3000" smtClean="0">
              <a:solidFill>
                <a:srgbClr val="E75C01"/>
              </a:solidFill>
            </a:endParaRPr>
          </a:p>
          <a:p>
            <a:pPr marL="742950" lvl="1" indent="-285750"/>
            <a:r>
              <a:rPr lang="en-US" sz="3000" smtClean="0">
                <a:solidFill>
                  <a:srgbClr val="E75C01"/>
                </a:solidFill>
              </a:rPr>
              <a:t>resources required for the study</a:t>
            </a:r>
            <a:r>
              <a:rPr lang="en-US" sz="3000" smtClean="0"/>
              <a:t>, </a:t>
            </a:r>
          </a:p>
          <a:p>
            <a:pPr marL="742950" lvl="1" indent="-285750"/>
            <a:endParaRPr lang="en-US" sz="3000" smtClean="0">
              <a:solidFill>
                <a:srgbClr val="00B050"/>
              </a:solidFill>
            </a:endParaRPr>
          </a:p>
          <a:p>
            <a:pPr marL="742950" lvl="1" indent="-285750"/>
            <a:r>
              <a:rPr lang="en-US" sz="3000" smtClean="0">
                <a:solidFill>
                  <a:srgbClr val="00B050"/>
                </a:solidFill>
              </a:rPr>
              <a:t>intangible nature of some types of information</a:t>
            </a:r>
            <a:r>
              <a:rPr lang="en-US" sz="3000" smtClean="0"/>
              <a:t>, </a:t>
            </a:r>
          </a:p>
          <a:p>
            <a:pPr marL="742950" lvl="1" indent="-285750"/>
            <a:endParaRPr lang="en-US" sz="3000" smtClean="0">
              <a:solidFill>
                <a:srgbClr val="7030A0"/>
              </a:solidFill>
            </a:endParaRPr>
          </a:p>
          <a:p>
            <a:pPr marL="742950" lvl="1" indent="-285750"/>
            <a:r>
              <a:rPr lang="en-US" sz="3000" smtClean="0">
                <a:solidFill>
                  <a:srgbClr val="7030A0"/>
                </a:solidFill>
              </a:rPr>
              <a:t>difficulty accessing some sources of information</a:t>
            </a:r>
            <a:r>
              <a:rPr lang="en-US" sz="3000" smtClean="0"/>
              <a:t>.</a:t>
            </a:r>
          </a:p>
          <a:p>
            <a:endParaRPr lang="en-US" sz="32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900" cap="none" smtClean="0"/>
              <a:t>Explain elements of 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statement to respondents about how information will be used and why it is valuable</a:t>
            </a:r>
            <a:r>
              <a:rPr lang="en-US" smtClean="0"/>
              <a:t>;</a:t>
            </a:r>
          </a:p>
          <a:p>
            <a:endParaRPr lang="en-US" smtClean="0">
              <a:solidFill>
                <a:srgbClr val="3668C4"/>
              </a:solidFill>
            </a:endParaRPr>
          </a:p>
          <a:p>
            <a:r>
              <a:rPr lang="en-US" smtClean="0">
                <a:solidFill>
                  <a:srgbClr val="3668C4"/>
                </a:solidFill>
              </a:rPr>
              <a:t>Clear instructions, including for any skip patterns</a:t>
            </a:r>
            <a:r>
              <a:rPr lang="en-US" smtClean="0"/>
              <a:t>; </a:t>
            </a:r>
          </a:p>
          <a:p>
            <a:endParaRPr lang="en-US" smtClean="0">
              <a:solidFill>
                <a:srgbClr val="E75C01"/>
              </a:solidFill>
            </a:endParaRPr>
          </a:p>
          <a:p>
            <a:r>
              <a:rPr lang="en-US" smtClean="0">
                <a:solidFill>
                  <a:srgbClr val="E75C01"/>
                </a:solidFill>
              </a:rPr>
              <a:t>Appealing format</a:t>
            </a:r>
            <a:r>
              <a:rPr lang="en-US" smtClean="0"/>
              <a:t>; </a:t>
            </a:r>
          </a:p>
          <a:p>
            <a:endParaRPr lang="en-US" smtClean="0">
              <a:solidFill>
                <a:srgbClr val="862110"/>
              </a:solidFill>
            </a:endParaRPr>
          </a:p>
          <a:p>
            <a:r>
              <a:rPr lang="en-US" smtClean="0">
                <a:solidFill>
                  <a:srgbClr val="862110"/>
                </a:solidFill>
              </a:rPr>
              <a:t>Logical sequence of questions</a:t>
            </a:r>
            <a:r>
              <a:rPr lang="en-US" smtClean="0"/>
              <a:t>; </a:t>
            </a:r>
          </a:p>
          <a:p>
            <a:endParaRPr lang="en-US" smtClean="0">
              <a:solidFill>
                <a:srgbClr val="7030A0"/>
              </a:solidFill>
            </a:endParaRPr>
          </a:p>
          <a:p>
            <a:r>
              <a:rPr lang="en-US" smtClean="0">
                <a:solidFill>
                  <a:srgbClr val="7030A0"/>
                </a:solidFill>
              </a:rPr>
              <a:t>Consideration of how answers to previous items might affect later items</a:t>
            </a:r>
            <a:r>
              <a:rPr lang="en-US" smtClean="0"/>
              <a:t>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500" cap="none" smtClean="0"/>
              <a:t>Describe qualities of a good survey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rgbClr val="7030A0"/>
                </a:solidFill>
              </a:rPr>
              <a:t>Clear questions</a:t>
            </a:r>
            <a:r>
              <a:rPr lang="en-US" smtClean="0"/>
              <a:t>, </a:t>
            </a:r>
          </a:p>
          <a:p>
            <a:endParaRPr lang="en-US" smtClean="0">
              <a:solidFill>
                <a:srgbClr val="E75C01"/>
              </a:solidFill>
            </a:endParaRPr>
          </a:p>
          <a:p>
            <a:r>
              <a:rPr lang="en-US" smtClean="0">
                <a:solidFill>
                  <a:srgbClr val="E75C01"/>
                </a:solidFill>
              </a:rPr>
              <a:t>Single focus for each question</a:t>
            </a:r>
            <a:r>
              <a:rPr lang="en-US" smtClean="0"/>
              <a:t>, </a:t>
            </a:r>
          </a:p>
          <a:p>
            <a:endParaRPr lang="en-US" smtClean="0">
              <a:solidFill>
                <a:srgbClr val="D0A80A"/>
              </a:solidFill>
            </a:endParaRPr>
          </a:p>
          <a:p>
            <a:r>
              <a:rPr lang="en-US" smtClean="0">
                <a:solidFill>
                  <a:srgbClr val="D0A80A"/>
                </a:solidFill>
              </a:rPr>
              <a:t>Neutral questions</a:t>
            </a:r>
            <a:r>
              <a:rPr lang="en-US" smtClean="0"/>
              <a:t>, </a:t>
            </a:r>
          </a:p>
          <a:p>
            <a:endParaRPr lang="en-US" smtClean="0">
              <a:solidFill>
                <a:srgbClr val="3668C4"/>
              </a:solidFill>
            </a:endParaRPr>
          </a:p>
          <a:p>
            <a:r>
              <a:rPr lang="en-US" smtClean="0">
                <a:solidFill>
                  <a:srgbClr val="3668C4"/>
                </a:solidFill>
              </a:rPr>
              <a:t>Balanced questions</a:t>
            </a:r>
            <a:r>
              <a:rPr lang="en-US" smtClean="0"/>
              <a:t>, </a:t>
            </a:r>
          </a:p>
          <a:p>
            <a:endParaRPr lang="en-US" smtClean="0">
              <a:solidFill>
                <a:srgbClr val="C00000"/>
              </a:solidFill>
            </a:endParaRPr>
          </a:p>
          <a:p>
            <a:r>
              <a:rPr lang="en-US" smtClean="0">
                <a:solidFill>
                  <a:srgbClr val="C00000"/>
                </a:solidFill>
              </a:rPr>
              <a:t>Appropriate language for the intended respondent</a:t>
            </a:r>
            <a:r>
              <a:rPr lang="en-US" smtClean="0"/>
              <a:t>, </a:t>
            </a:r>
          </a:p>
          <a:p>
            <a:endParaRPr lang="en-US" smtClean="0">
              <a:solidFill>
                <a:srgbClr val="00B050"/>
              </a:solidFill>
            </a:endParaRPr>
          </a:p>
          <a:p>
            <a:r>
              <a:rPr lang="en-US" smtClean="0">
                <a:solidFill>
                  <a:srgbClr val="00B050"/>
                </a:solidFill>
              </a:rPr>
              <a:t>Appropriately broad or narrow in scope</a:t>
            </a:r>
            <a:r>
              <a:rPr lang="en-US" smtClean="0"/>
              <a:t>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3200" smtClean="0"/>
              <a:t>Explain how to ensure the quality of observations.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Set the parameters for what is included and excluded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Clear view without interfering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Training and practice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z="3200" smtClean="0"/>
              <a:t>Discuss considerations for collecting data online.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Security, supplemental information, collating and analyzing the data</a:t>
            </a:r>
          </a:p>
          <a:p>
            <a:pPr>
              <a:lnSpc>
                <a:spcPct val="90000"/>
              </a:lnSpc>
            </a:pPr>
            <a:endParaRPr lang="en-US" sz="3200" smtClean="0"/>
          </a:p>
          <a:p>
            <a:pPr>
              <a:lnSpc>
                <a:spcPct val="90000"/>
              </a:lnSpc>
            </a:pPr>
            <a:r>
              <a:rPr lang="en-US" sz="3200" smtClean="0"/>
              <a:t>Describe considerations in using a pre-existing data collection instrument.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Does it address the information needed for your specific problem/issue?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Does it work with your customers?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10600" cy="6245225"/>
          </a:xfrm>
        </p:spPr>
        <p:txBody>
          <a:bodyPr/>
          <a:lstStyle/>
          <a:p>
            <a:r>
              <a:rPr lang="en-US" sz="3000" smtClean="0"/>
              <a:t>Explain the use of scaling in marketing research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How items are rated, ranked or scored</a:t>
            </a:r>
          </a:p>
          <a:p>
            <a:endParaRPr lang="en-US" smtClean="0"/>
          </a:p>
          <a:p>
            <a:r>
              <a:rPr lang="en-US" sz="3000" smtClean="0"/>
              <a:t>Distinguish between rating &amp; ranking scales.</a:t>
            </a:r>
          </a:p>
          <a:p>
            <a:pPr lvl="1"/>
            <a:r>
              <a:rPr lang="en-US" smtClean="0"/>
              <a:t>Rating sets a scale for an individual item</a:t>
            </a:r>
          </a:p>
          <a:p>
            <a:pPr lvl="1"/>
            <a:r>
              <a:rPr lang="en-US" smtClean="0"/>
              <a:t>Ranking compares different items</a:t>
            </a:r>
          </a:p>
          <a:p>
            <a:endParaRPr lang="en-US" smtClean="0"/>
          </a:p>
          <a:p>
            <a:r>
              <a:rPr lang="en-US" sz="3000" smtClean="0"/>
              <a:t>Distinguish between nominal data &amp; ordinal scales.</a:t>
            </a:r>
          </a:p>
          <a:p>
            <a:pPr lvl="1"/>
            <a:r>
              <a:rPr lang="en-US" smtClean="0"/>
              <a:t>Nominal – mutually exclusive answers with no implied ranking</a:t>
            </a:r>
          </a:p>
          <a:p>
            <a:pPr lvl="1"/>
            <a:r>
              <a:rPr lang="en-US" smtClean="0"/>
              <a:t>Ordinal – involve ranking of answers, relative position (not magnitude)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225"/>
          </a:xfrm>
        </p:spPr>
        <p:txBody>
          <a:bodyPr/>
          <a:lstStyle/>
          <a:p>
            <a:r>
              <a:rPr lang="en-US" sz="3000" smtClean="0"/>
              <a:t>Discuss when ordinal scales are used.</a:t>
            </a:r>
          </a:p>
          <a:p>
            <a:pPr lvl="1"/>
            <a:r>
              <a:rPr lang="en-US" smtClean="0"/>
              <a:t>Used to measure relative attitudes, opinions, perceptions and preferences</a:t>
            </a:r>
          </a:p>
          <a:p>
            <a:pPr lvl="1"/>
            <a:r>
              <a:rPr lang="en-US" smtClean="0"/>
              <a:t>“Which is more important to you?” Implied ordered sequence (e.g. the first item is greater than the second)</a:t>
            </a:r>
          </a:p>
          <a:p>
            <a:endParaRPr lang="en-US" smtClean="0"/>
          </a:p>
          <a:p>
            <a:r>
              <a:rPr lang="en-US" sz="3000" smtClean="0"/>
              <a:t>Describe characteristics of interval rating scales.</a:t>
            </a:r>
          </a:p>
          <a:p>
            <a:pPr lvl="1"/>
            <a:r>
              <a:rPr lang="en-US" smtClean="0"/>
              <a:t>Shows order and distance (how far apart are the two or more objects?)</a:t>
            </a:r>
          </a:p>
          <a:p>
            <a:pPr lvl="1"/>
            <a:r>
              <a:rPr lang="en-US" smtClean="0"/>
              <a:t>Do not allow comparisons of absolute magnitude</a:t>
            </a:r>
          </a:p>
          <a:p>
            <a:pPr lvl="1"/>
            <a:r>
              <a:rPr lang="en-US" smtClean="0"/>
              <a:t>Cannot say that an assigned 6 is twice an assigned 3 when using an interval scale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410200"/>
          </a:xfrm>
        </p:spPr>
        <p:txBody>
          <a:bodyPr/>
          <a:lstStyle/>
          <a:p>
            <a:r>
              <a:rPr lang="en-US" sz="3400" smtClean="0"/>
              <a:t>Distinguish between interval and ratio scales</a:t>
            </a:r>
            <a:r>
              <a:rPr lang="en-US" sz="2800" smtClean="0"/>
              <a:t>.</a:t>
            </a:r>
          </a:p>
          <a:p>
            <a:pPr lvl="1"/>
            <a:endParaRPr lang="en-US" sz="2400" smtClean="0"/>
          </a:p>
          <a:p>
            <a:pPr lvl="1"/>
            <a:r>
              <a:rPr lang="en-US" sz="2400" smtClean="0"/>
              <a:t>Ratio scales possess order, distance </a:t>
            </a:r>
            <a:r>
              <a:rPr lang="en-US" sz="2400" b="1" u="sng" smtClean="0"/>
              <a:t>and</a:t>
            </a:r>
            <a:r>
              <a:rPr lang="en-US" sz="2400" smtClean="0"/>
              <a:t> a unique origin (can be absolute - zero point or natural starting point)</a:t>
            </a:r>
          </a:p>
          <a:p>
            <a:pPr lvl="1"/>
            <a:endParaRPr lang="en-US" sz="2400" smtClean="0"/>
          </a:p>
          <a:p>
            <a:pPr lvl="1"/>
            <a:r>
              <a:rPr lang="en-US" sz="2400" smtClean="0"/>
              <a:t>Can say that an assigned 6 is twice an assigned 3 when working on a ratio scale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825"/>
          </a:xfrm>
        </p:spPr>
        <p:txBody>
          <a:bodyPr/>
          <a:lstStyle/>
          <a:p>
            <a:r>
              <a:rPr lang="en-US" sz="3400" smtClean="0"/>
              <a:t>Distinguish between continuous and itemized rating scales.</a:t>
            </a:r>
          </a:p>
          <a:p>
            <a:pPr lvl="1"/>
            <a:endParaRPr lang="en-US" sz="3400" smtClean="0"/>
          </a:p>
          <a:p>
            <a:pPr lvl="1"/>
            <a:r>
              <a:rPr lang="en-US" smtClean="0"/>
              <a:t>Continuous: Respondent makes a mark at the appropriate position on a line, no comparison standard it given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Itemized: scale has a number or brief description associated with each category. Categories are ordered and respondent is required to select the category that best describes the object being ranked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077200" cy="6092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smtClean="0"/>
              <a:t>Discuss types of itemized rating scales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b="1" smtClean="0"/>
              <a:t>Likert</a:t>
            </a:r>
          </a:p>
          <a:p>
            <a:pPr marL="742950" lvl="1" indent="-285750"/>
            <a:r>
              <a:rPr lang="en-US" sz="2400" smtClean="0"/>
              <a:t>numerical values associated with each possible answer</a:t>
            </a:r>
          </a:p>
          <a:p>
            <a:endParaRPr lang="en-US" smtClean="0"/>
          </a:p>
          <a:p>
            <a:r>
              <a:rPr lang="en-US" b="1" smtClean="0"/>
              <a:t>Semantic Differential Scale </a:t>
            </a:r>
          </a:p>
          <a:p>
            <a:pPr marL="742950" lvl="1" indent="-285750"/>
            <a:r>
              <a:rPr lang="en-US" sz="2400" smtClean="0"/>
              <a:t>uses bipolar adjectival phrases to describe a person’s beliefs. The respondent marks a category along the rating continuum (usually 1 to 7)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438400" y="762000"/>
            <a:ext cx="62484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5000">
                <a:solidFill>
                  <a:schemeClr val="tx2"/>
                </a:solidFill>
              </a:rPr>
              <a:t>DATA</a:t>
            </a:r>
            <a:br>
              <a:rPr lang="en-US" sz="5000">
                <a:solidFill>
                  <a:schemeClr val="tx2"/>
                </a:solidFill>
              </a:rPr>
            </a:br>
            <a:endParaRPr lang="en-US" sz="5000">
              <a:solidFill>
                <a:schemeClr val="tx2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5000">
                <a:solidFill>
                  <a:schemeClr val="tx2"/>
                </a:solidFill>
              </a:rPr>
              <a:t>OBSERVATION</a:t>
            </a:r>
            <a:br>
              <a:rPr lang="en-US" sz="5000">
                <a:solidFill>
                  <a:schemeClr val="tx2"/>
                </a:solidFill>
              </a:rPr>
            </a:br>
            <a:endParaRPr lang="en-US" sz="5000">
              <a:solidFill>
                <a:schemeClr val="tx2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5000">
                <a:solidFill>
                  <a:schemeClr val="tx2"/>
                </a:solidFill>
              </a:rPr>
              <a:t>RATING SCALES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7159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2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smtClean="0"/>
              <a:t>Stapel Scale</a:t>
            </a:r>
            <a:endParaRPr lang="en-US" smtClean="0"/>
          </a:p>
          <a:p>
            <a:pPr lvl="1">
              <a:lnSpc>
                <a:spcPct val="80000"/>
              </a:lnSpc>
            </a:pPr>
            <a:r>
              <a:rPr lang="en-US" sz="2400" smtClean="0"/>
              <a:t>differs from semantic by using just one term and then sets a scale for rating the appropriateness of that term (usually -5 to +5 with no zero)</a:t>
            </a:r>
          </a:p>
          <a:p>
            <a:pPr lvl="1"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b="1" smtClean="0"/>
              <a:t>Multi-Dimensional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used when difficult to measure attitude based on only one attribute. Used when it is impossible to capture the complete picture with one overall question.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7467600" cy="715963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800" b="1" cap="none" smtClean="0"/>
              <a:t>Multi-Dimensional </a:t>
            </a:r>
            <a:r>
              <a:rPr lang="en-US" cap="none" smtClean="0"/>
              <a:t>CONT.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914400"/>
            <a:ext cx="8839200" cy="6248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900" smtClean="0"/>
          </a:p>
          <a:p>
            <a:pPr>
              <a:lnSpc>
                <a:spcPct val="80000"/>
              </a:lnSpc>
            </a:pPr>
            <a:r>
              <a:rPr lang="en-US" smtClean="0"/>
              <a:t>The major attributes of a given class of products perceived by the consumers in considering the product and by which they compare the different ranks. 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To study which brand competes most directly with each other. 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To find out whether the consumers would like a new brand with a combination of characteristics not found in the market. 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What would be the consumers ideal combination of product attributes. 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What sales and advertising messages are compatible with consumers brand perceptions.</a:t>
            </a:r>
            <a:endParaRPr lang="en-US" sz="18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500" cap="none" smtClean="0"/>
              <a:t>Explain advantages/disadvantages of the types of itemized rating scales.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873625"/>
          </a:xfrm>
        </p:spPr>
        <p:txBody>
          <a:bodyPr/>
          <a:lstStyle/>
          <a:p>
            <a:pPr lvl="1"/>
            <a:r>
              <a:rPr lang="en-US" sz="2400" smtClean="0"/>
              <a:t>A: Itemized rating scales give the responders a choice of ranking. Allows the responder room to explain who much s/he feels positively or negatively.</a:t>
            </a:r>
          </a:p>
          <a:p>
            <a:pPr lvl="1"/>
            <a:endParaRPr lang="en-US" sz="2400" smtClean="0"/>
          </a:p>
          <a:p>
            <a:pPr lvl="1"/>
            <a:r>
              <a:rPr lang="en-US" sz="2400" smtClean="0"/>
              <a:t>D: Responders aren’t likely to be consistent in their ratings. A lot of room for interpretation on the part of the responder and the surveyor.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700" cap="none" smtClean="0"/>
              <a:t>Explain types of ranking scales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r>
              <a:rPr lang="en-US" smtClean="0"/>
              <a:t>Paired Comparison – respondents are asked to choose between two objects at a time (small number of objects) Too many will result in respondent fatigue.</a:t>
            </a:r>
          </a:p>
          <a:p>
            <a:endParaRPr lang="en-US" smtClean="0"/>
          </a:p>
          <a:p>
            <a:r>
              <a:rPr lang="en-US" smtClean="0"/>
              <a:t>Forced Choice – respondents rank objects relative to one another. Don’t offer too many choices.</a:t>
            </a:r>
          </a:p>
          <a:p>
            <a:endParaRPr lang="en-US" smtClean="0"/>
          </a:p>
          <a:p>
            <a:r>
              <a:rPr lang="en-US" smtClean="0"/>
              <a:t>Comparative Scale – provides a benchmark or point of reference to assess attitudes toward the object under study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cap="none" dirty="0" smtClean="0"/>
              <a:t>Explain reasons for having a variety of data-collection methods.</a:t>
            </a:r>
            <a:endParaRPr lang="en-US" sz="3200" cap="none" dirty="0" smtClean="0"/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225"/>
          </a:xfrm>
        </p:spPr>
        <p:txBody>
          <a:bodyPr/>
          <a:lstStyle/>
          <a:p>
            <a:pPr lvl="1"/>
            <a:r>
              <a:rPr lang="en-US" dirty="0" smtClean="0"/>
              <a:t>Some people are more likely to respond to specific formats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Some formats allow more in-depth questioning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Quantitative means we can count the results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Quantitative inquiries use numerical and statistical processes to answer specific questions.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EX:  surveys, tracking, experiments</a:t>
            </a:r>
            <a:r>
              <a:rPr lang="en-US" sz="2000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1"/>
          <p:cNvSpPr>
            <a:spLocks/>
          </p:cNvSpPr>
          <p:nvPr/>
        </p:nvSpPr>
        <p:spPr bwMode="auto">
          <a:xfrm>
            <a:off x="381000" y="2895600"/>
            <a:ext cx="906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dirty="0">
                <a:solidFill>
                  <a:schemeClr val="tx2"/>
                </a:solidFill>
                <a:latin typeface="Century Schoolbook" pitchFamily="18" charset="0"/>
              </a:rPr>
              <a:t>Describe forms of quantitative data collection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825"/>
          </a:xfrm>
        </p:spPr>
        <p:txBody>
          <a:bodyPr/>
          <a:lstStyle/>
          <a:p>
            <a:r>
              <a:rPr lang="en-US" sz="3200" smtClean="0"/>
              <a:t>Describe forms of qualitative data collection</a:t>
            </a:r>
            <a:endParaRPr lang="en-US" smtClean="0"/>
          </a:p>
          <a:p>
            <a:pPr lvl="1"/>
            <a:r>
              <a:rPr lang="en-US" smtClean="0"/>
              <a:t>Looking for opinions, judgment, feelings</a:t>
            </a:r>
          </a:p>
          <a:p>
            <a:pPr lvl="1"/>
            <a:endParaRPr lang="en-US" sz="2000" smtClean="0"/>
          </a:p>
          <a:p>
            <a:pPr lvl="1"/>
            <a:r>
              <a:rPr lang="en-US" sz="2000" smtClean="0"/>
              <a:t>EX:  personal interviews, focus groups, observational research).</a:t>
            </a:r>
            <a:endParaRPr lang="en-US" smtClean="0"/>
          </a:p>
          <a:p>
            <a:endParaRPr lang="en-US" sz="2100" smtClean="0"/>
          </a:p>
          <a:p>
            <a:r>
              <a:rPr lang="en-US" sz="3200" smtClean="0"/>
              <a:t>Explain limitations associated with qualitative research.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Qualitative is based on feelings and interpretations 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While numbers can be assigned, they tend to be estimates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smtClean="0"/>
              <a:t>Explain advantages/disadvantages with using observational techniques to collect marketing data.</a:t>
            </a:r>
          </a:p>
          <a:p>
            <a:pPr lvl="1">
              <a:lnSpc>
                <a:spcPct val="90000"/>
              </a:lnSpc>
            </a:pPr>
            <a:endParaRPr lang="en-US" sz="1000" smtClean="0"/>
          </a:p>
          <a:p>
            <a:pPr lvl="1">
              <a:lnSpc>
                <a:spcPct val="90000"/>
              </a:lnSpc>
            </a:pPr>
            <a:r>
              <a:rPr lang="en-US" smtClean="0"/>
              <a:t>Advantages (A): Limits introduction of bias, customer isn’t being interfered with by the observer</a:t>
            </a:r>
          </a:p>
          <a:p>
            <a:pPr lvl="1">
              <a:lnSpc>
                <a:spcPct val="90000"/>
              </a:lnSpc>
            </a:pPr>
            <a:endParaRPr lang="en-US" sz="1000" smtClean="0"/>
          </a:p>
          <a:p>
            <a:pPr lvl="1">
              <a:lnSpc>
                <a:spcPct val="90000"/>
              </a:lnSpc>
            </a:pPr>
            <a:r>
              <a:rPr lang="en-US" smtClean="0"/>
              <a:t>Disadvantages (D): The observer doesn’t know why the customer has made the choice, no option for clarification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z="3200" smtClean="0"/>
              <a:t>Describe advantages/disadvantages associated with using mail techniques to collect marketing data.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A: Cheap, cover lots of customers, can be thorough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D: Poor return rate, customer can’t ask for clarification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762000"/>
            <a:ext cx="7467600" cy="4873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smtClean="0"/>
              <a:t> Discuss advantages/disadvantages associated with using telephone data-collection methods.</a:t>
            </a:r>
          </a:p>
          <a:p>
            <a:pPr lvl="1">
              <a:lnSpc>
                <a:spcPct val="90000"/>
              </a:lnSpc>
            </a:pPr>
            <a:endParaRPr lang="en-US" sz="2900" smtClean="0"/>
          </a:p>
          <a:p>
            <a:pPr lvl="1">
              <a:lnSpc>
                <a:spcPct val="90000"/>
              </a:lnSpc>
            </a:pPr>
            <a:r>
              <a:rPr lang="en-US" sz="2900" smtClean="0"/>
              <a:t>A: Cheap, can ask for clarification to an answer</a:t>
            </a:r>
          </a:p>
          <a:p>
            <a:pPr lvl="1">
              <a:lnSpc>
                <a:spcPct val="90000"/>
              </a:lnSpc>
            </a:pPr>
            <a:endParaRPr lang="en-US" sz="2900" smtClean="0"/>
          </a:p>
          <a:p>
            <a:pPr lvl="1">
              <a:lnSpc>
                <a:spcPct val="90000"/>
              </a:lnSpc>
            </a:pPr>
            <a:r>
              <a:rPr lang="en-US" sz="2900" smtClean="0"/>
              <a:t>D: People often won’t participate, can’t read body language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825"/>
          </a:xfrm>
        </p:spPr>
        <p:txBody>
          <a:bodyPr/>
          <a:lstStyle/>
          <a:p>
            <a:r>
              <a:rPr lang="en-US" sz="3200" smtClean="0"/>
              <a:t>Describe ways to use the Internet to collect data.</a:t>
            </a:r>
          </a:p>
          <a:p>
            <a:pPr lvl="1"/>
            <a:endParaRPr lang="en-US" sz="1000" smtClean="0"/>
          </a:p>
          <a:p>
            <a:pPr lvl="1"/>
            <a:r>
              <a:rPr lang="en-US" smtClean="0"/>
              <a:t>Online surveys (send the customer a link)</a:t>
            </a:r>
          </a:p>
          <a:p>
            <a:pPr lvl="1"/>
            <a:endParaRPr lang="en-US" sz="1000" smtClean="0"/>
          </a:p>
          <a:p>
            <a:pPr lvl="1"/>
            <a:r>
              <a:rPr lang="en-US" smtClean="0"/>
              <a:t>Simulations (where the customer play s a game or works through a simulation)</a:t>
            </a:r>
          </a:p>
          <a:p>
            <a:endParaRPr lang="en-US" smtClean="0"/>
          </a:p>
          <a:p>
            <a:r>
              <a:rPr lang="en-US" sz="3200" smtClean="0"/>
              <a:t>Explain advantages/disadvantages associated with using the Internet as a data-collection method.</a:t>
            </a:r>
          </a:p>
          <a:p>
            <a:pPr lvl="1"/>
            <a:endParaRPr lang="en-US" sz="1000" smtClean="0"/>
          </a:p>
          <a:p>
            <a:pPr lvl="1"/>
            <a:r>
              <a:rPr lang="en-US" smtClean="0"/>
              <a:t>A: Engaging surveys (color, motion, video), online surveys eliminate interviewer bias or error </a:t>
            </a:r>
          </a:p>
          <a:p>
            <a:pPr lvl="1">
              <a:buFont typeface="Wingdings 2" pitchFamily="18" charset="2"/>
              <a:buNone/>
            </a:pPr>
            <a:endParaRPr lang="en-US" sz="1000" smtClean="0"/>
          </a:p>
          <a:p>
            <a:pPr lvl="1"/>
            <a:r>
              <a:rPr lang="en-US" smtClean="0"/>
              <a:t>D: Impersonal, can’t ready body language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500" cap="none" dirty="0" smtClean="0"/>
              <a:t>Describe advantages/disadvantages of using discussion groups to collect data.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90800"/>
            <a:ext cx="7467600" cy="4568825"/>
          </a:xfrm>
        </p:spPr>
        <p:txBody>
          <a:bodyPr/>
          <a:lstStyle/>
          <a:p>
            <a:pPr lvl="1"/>
            <a:r>
              <a:rPr lang="en-US" sz="2800" smtClean="0"/>
              <a:t>A: Multiple opinions can be collected at once, simultaneously test individual thoughts and group opinions</a:t>
            </a:r>
          </a:p>
          <a:p>
            <a:pPr lvl="1"/>
            <a:endParaRPr lang="en-US" sz="2800" smtClean="0"/>
          </a:p>
          <a:p>
            <a:pPr lvl="1"/>
            <a:r>
              <a:rPr lang="en-US" sz="2800" smtClean="0"/>
              <a:t>D: The group can influence the opinions and answers of individuals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0"/>
            <a:ext cx="8458200" cy="6473825"/>
          </a:xfrm>
        </p:spPr>
        <p:txBody>
          <a:bodyPr/>
          <a:lstStyle/>
          <a:p>
            <a:r>
              <a:rPr lang="en-US" sz="3200" smtClean="0"/>
              <a:t>Discuss advantages/disadvantages associated with using interviews to collect data.</a:t>
            </a:r>
          </a:p>
          <a:p>
            <a:pPr lvl="1"/>
            <a:endParaRPr lang="en-US" sz="1000" smtClean="0"/>
          </a:p>
          <a:p>
            <a:pPr lvl="1"/>
            <a:r>
              <a:rPr lang="en-US" smtClean="0"/>
              <a:t>A: Can clarify questions, read body language</a:t>
            </a:r>
          </a:p>
          <a:p>
            <a:pPr lvl="1"/>
            <a:endParaRPr lang="en-US" sz="1000" smtClean="0"/>
          </a:p>
          <a:p>
            <a:pPr lvl="1"/>
            <a:r>
              <a:rPr lang="en-US" smtClean="0"/>
              <a:t>D: Might influence the responder, time pressure</a:t>
            </a:r>
          </a:p>
          <a:p>
            <a:endParaRPr lang="en-US" smtClean="0"/>
          </a:p>
          <a:p>
            <a:r>
              <a:rPr lang="en-US" sz="3200" smtClean="0"/>
              <a:t>Explain advantages/disadvantages associated with using scanners to collect data.</a:t>
            </a:r>
          </a:p>
          <a:p>
            <a:pPr lvl="1"/>
            <a:endParaRPr lang="en-US" sz="1000" smtClean="0"/>
          </a:p>
          <a:p>
            <a:pPr lvl="1"/>
            <a:r>
              <a:rPr lang="en-US" smtClean="0"/>
              <a:t>A: Quick tabulation of responses, limited chance for transcription errors</a:t>
            </a:r>
          </a:p>
          <a:p>
            <a:pPr lvl="1"/>
            <a:endParaRPr lang="en-US" sz="1000" smtClean="0"/>
          </a:p>
          <a:p>
            <a:pPr lvl="1"/>
            <a:r>
              <a:rPr lang="en-US" smtClean="0"/>
              <a:t>D: Answers are limited to pre-selected options, miss-marked responses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299</TotalTime>
  <Words>1231</Words>
  <Application>Microsoft Office PowerPoint</Application>
  <PresentationFormat>On-screen Show (4:3)</PresentationFormat>
  <Paragraphs>185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Century Schoolbook</vt:lpstr>
      <vt:lpstr>Arial</vt:lpstr>
      <vt:lpstr>Wingdings</vt:lpstr>
      <vt:lpstr>Wingdings 2</vt:lpstr>
      <vt:lpstr>Calibri</vt:lpstr>
      <vt:lpstr>Oriel</vt:lpstr>
      <vt:lpstr>4.12 &amp; 4.13   UNDERSTAND DATA-COLLECTION METHODS TO EVALUATE THEIR APPROPRIATENESS FOR THE RESEARCH PROBLEM/ISSUE.</vt:lpstr>
      <vt:lpstr>Slide 2</vt:lpstr>
      <vt:lpstr>Explain reasons for having a variety of data-collection methods.</vt:lpstr>
      <vt:lpstr>Slide 4</vt:lpstr>
      <vt:lpstr>Slide 5</vt:lpstr>
      <vt:lpstr>Slide 6</vt:lpstr>
      <vt:lpstr>Slide 7</vt:lpstr>
      <vt:lpstr>Describe advantages/disadvantages of using discussion groups to collect data.</vt:lpstr>
      <vt:lpstr>Slide 9</vt:lpstr>
      <vt:lpstr>Explain why data-collection instruments must be carefully designed and administered.</vt:lpstr>
      <vt:lpstr>Challenges in developing effective data-collection instruments</vt:lpstr>
      <vt:lpstr>Explain elements of surveys</vt:lpstr>
      <vt:lpstr>Describe qualities of a good survey item</vt:lpstr>
      <vt:lpstr>Slide 14</vt:lpstr>
      <vt:lpstr>Slide 15</vt:lpstr>
      <vt:lpstr>Slide 16</vt:lpstr>
      <vt:lpstr>Slide 17</vt:lpstr>
      <vt:lpstr>Slide 18</vt:lpstr>
      <vt:lpstr>Slide 19</vt:lpstr>
      <vt:lpstr>CONT.</vt:lpstr>
      <vt:lpstr>Multi-Dimensional CONT.</vt:lpstr>
      <vt:lpstr>Explain advantages/disadvantages of the types of itemized rating scales.</vt:lpstr>
      <vt:lpstr>Explain types of ranking scales</vt:lpstr>
    </vt:vector>
  </TitlesOfParts>
  <Company>Guilford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4.06  Understand data-collection methods to evaluate their appropriateness for the research problem/issue.</dc:title>
  <dc:creator>art.close</dc:creator>
  <cp:lastModifiedBy>cassidyt.brauns</cp:lastModifiedBy>
  <cp:revision>40</cp:revision>
  <dcterms:created xsi:type="dcterms:W3CDTF">2011-12-09T13:25:04Z</dcterms:created>
  <dcterms:modified xsi:type="dcterms:W3CDTF">2013-04-30T11:36:49Z</dcterms:modified>
</cp:coreProperties>
</file>