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65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65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357C29-34BE-4647-90A1-0951FA840D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E222D3-53DC-4407-B483-E1D562CE4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8FC9-5C3F-4713-B880-3AAD6CC75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EF7F1-2F26-44B9-9A25-111E6BC9E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5790E-1E62-4CE4-81EB-83FC27DEB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49929-A695-4B6A-B6EC-4322209C9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D517-F51E-45BE-AEF6-2A9EC28A1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9DDD-B48A-43B8-A541-09F96CE51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2E6A-E421-4632-8E6C-71C10B34C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ADF55-D7F5-4120-BA94-AB1260092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EC11-5018-4C81-AC9F-3E65255C1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4F51E-7255-4EC7-A4A3-8F1A4D4D1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B09D11-DFE5-4948-8BB2-B8372496E2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74725"/>
            <a:ext cx="7678738" cy="1311275"/>
          </a:xfrm>
        </p:spPr>
        <p:txBody>
          <a:bodyPr/>
          <a:lstStyle/>
          <a:p>
            <a:pPr algn="ctr"/>
            <a:r>
              <a:rPr lang="en-US" sz="4000" b="1"/>
              <a:t>Sports and Entertainment Marketing</a:t>
            </a:r>
          </a:p>
        </p:txBody>
      </p:sp>
      <p:pic>
        <p:nvPicPr>
          <p:cNvPr id="86021" name="Picture 5" descr="C:\Program Files\Microsoft Office\Clipart\standard\stddir1\BD049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819400"/>
            <a:ext cx="3697288" cy="3722688"/>
          </a:xfrm>
          <a:prstGeom prst="rect">
            <a:avLst/>
          </a:prstGeom>
          <a:noFill/>
        </p:spPr>
      </p:pic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38200" y="2743200"/>
            <a:ext cx="3886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/>
              <a:t>2.01 Explain the concept of marketing.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Selling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110538" cy="297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Determining customer needs and wants through planned, personalized communication intended to influence purchase decisions and ensure satisfaction.</a:t>
            </a:r>
          </a:p>
        </p:txBody>
      </p:sp>
      <p:pic>
        <p:nvPicPr>
          <p:cNvPr id="95236" name="Picture 4" descr="C:\Program Files\Microsoft Office\Clipart\smbusbas\BD1056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228600"/>
            <a:ext cx="178435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Distribution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8110538" cy="3429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The transporting, storing and handling of goods on their way from the manufacturer to the consumer.  This includes the decisions about where to sell a product.</a:t>
            </a:r>
          </a:p>
        </p:txBody>
      </p:sp>
      <p:pic>
        <p:nvPicPr>
          <p:cNvPr id="96261" name="Picture 5" descr="C:\Program Files\Microsoft Office\Clipart\standard\stddir1\BD0516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04800"/>
            <a:ext cx="3454400" cy="3341688"/>
          </a:xfrm>
          <a:prstGeom prst="rect">
            <a:avLst/>
          </a:prstGeom>
          <a:noFill/>
        </p:spPr>
      </p:pic>
      <p:pic>
        <p:nvPicPr>
          <p:cNvPr id="96262" name="Picture 6" descr="C:\Program Files\Microsoft Office\Clipart\corpbas\BD1971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05000"/>
            <a:ext cx="3382963" cy="205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066800"/>
            <a:ext cx="7678738" cy="1431925"/>
          </a:xfrm>
        </p:spPr>
        <p:txBody>
          <a:bodyPr/>
          <a:lstStyle/>
          <a:p>
            <a:r>
              <a:rPr lang="en-US" b="1"/>
              <a:t>The Four P’s of Marketing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00400"/>
            <a:ext cx="5867400" cy="3114675"/>
          </a:xfrm>
        </p:spPr>
        <p:txBody>
          <a:bodyPr/>
          <a:lstStyle/>
          <a:p>
            <a:r>
              <a:rPr lang="en-US"/>
              <a:t>The marketing mix, known as the four P’s, is a combination of decisions a business must make in order to best reach its target market</a:t>
            </a:r>
          </a:p>
        </p:txBody>
      </p:sp>
      <p:pic>
        <p:nvPicPr>
          <p:cNvPr id="97287" name="Picture 7" descr="C:\Program Files\Microsoft Office\Clipart\standard\stddir2\BS0182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1458913" cy="1503363"/>
          </a:xfrm>
          <a:prstGeom prst="rect">
            <a:avLst/>
          </a:prstGeom>
          <a:noFill/>
        </p:spPr>
      </p:pic>
      <p:pic>
        <p:nvPicPr>
          <p:cNvPr id="97288" name="Picture 8" descr="C:\Program Files\Microsoft Office\Clipart\corpbas\j00788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133600"/>
            <a:ext cx="1676400" cy="1485900"/>
          </a:xfrm>
          <a:prstGeom prst="rect">
            <a:avLst/>
          </a:prstGeom>
          <a:noFill/>
        </p:spPr>
      </p:pic>
      <p:pic>
        <p:nvPicPr>
          <p:cNvPr id="97289" name="Picture 9" descr="C:\Program Files\Microsoft Office\Clipart\smbusbas\j007913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0"/>
            <a:ext cx="1524000" cy="1322388"/>
          </a:xfrm>
          <a:prstGeom prst="rect">
            <a:avLst/>
          </a:prstGeom>
          <a:noFill/>
        </p:spPr>
      </p:pic>
      <p:pic>
        <p:nvPicPr>
          <p:cNvPr id="97290" name="Picture 10" descr="C:\Program Files\Microsoft Office\Clipart\WebArt\BS00628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410200"/>
            <a:ext cx="1447800" cy="1157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PRODUCT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goods and services a business will offer to its customers</a:t>
            </a:r>
          </a:p>
          <a:p>
            <a:pPr lvl="1"/>
            <a:r>
              <a:rPr lang="en-US"/>
              <a:t>A. Choice of product: Will the business offer a variety of products?</a:t>
            </a:r>
          </a:p>
          <a:p>
            <a:pPr lvl="1"/>
            <a:r>
              <a:rPr lang="en-US"/>
              <a:t>B. Packaging: Does the packaging protect the product and provide necessary information about the product?</a:t>
            </a:r>
          </a:p>
        </p:txBody>
      </p:sp>
      <p:pic>
        <p:nvPicPr>
          <p:cNvPr id="98309" name="Picture 5" descr="C:\Program Files\Microsoft Office\Clipart\standard\stddir3\HH0106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04800"/>
            <a:ext cx="1763713" cy="1385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PRODUCT continued . . 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2286000"/>
            <a:ext cx="8110537" cy="4191000"/>
          </a:xfrm>
        </p:spPr>
        <p:txBody>
          <a:bodyPr/>
          <a:lstStyle/>
          <a:p>
            <a:pPr lvl="1"/>
            <a:r>
              <a:rPr lang="en-US"/>
              <a:t>C. Level of quality: What level of quality will the business ensure?</a:t>
            </a:r>
          </a:p>
          <a:p>
            <a:pPr lvl="1"/>
            <a:r>
              <a:rPr lang="en-US"/>
              <a:t>D. Brand name: What brand name products will the business offer?</a:t>
            </a:r>
          </a:p>
          <a:p>
            <a:pPr lvl="1"/>
            <a:r>
              <a:rPr lang="en-US"/>
              <a:t>E. Warranty: Will the business offer a warranty to its customers to ensure satisfaction?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  <p:bldP spid="993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PRICE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110538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The amount a business charges customers for their products</a:t>
            </a:r>
          </a:p>
          <a:p>
            <a:pPr lvl="1">
              <a:lnSpc>
                <a:spcPct val="90000"/>
              </a:lnSpc>
            </a:pPr>
            <a:r>
              <a:rPr lang="en-US"/>
              <a:t>A. Price setting.  Price will be set based on product demand, cost, and competitors’ actions.</a:t>
            </a:r>
          </a:p>
          <a:p>
            <a:pPr lvl="1">
              <a:lnSpc>
                <a:spcPct val="90000"/>
              </a:lnSpc>
            </a:pPr>
            <a:r>
              <a:rPr lang="en-US"/>
              <a:t>B. Terms.  Will the company only accept cash?  Will the company extend credit?  What type of credit will the company extend?</a:t>
            </a:r>
          </a:p>
        </p:txBody>
      </p:sp>
      <p:pic>
        <p:nvPicPr>
          <p:cNvPr id="100356" name="Picture 4" descr="C:\Program Files\Microsoft Office\Clipart\standard\stddir2\BS0031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646238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PRICE continued . . 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110538" cy="4191000"/>
          </a:xfrm>
        </p:spPr>
        <p:txBody>
          <a:bodyPr/>
          <a:lstStyle/>
          <a:p>
            <a:pPr lvl="1"/>
            <a:r>
              <a:rPr lang="en-US"/>
              <a:t>Discounts.  Will the business offer discounts to employees?  Locals?  Will the business discount merchandise at certain times of the year?</a:t>
            </a:r>
          </a:p>
        </p:txBody>
      </p:sp>
      <p:pic>
        <p:nvPicPr>
          <p:cNvPr id="101380" name="Picture 4" descr="c:\Program Files\Microsoft Office\Clipart\homeanim\j00761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"/>
            <a:ext cx="2332038" cy="1616075"/>
          </a:xfrm>
          <a:prstGeom prst="rect">
            <a:avLst/>
          </a:prstGeom>
          <a:noFill/>
        </p:spPr>
      </p:pic>
      <p:pic>
        <p:nvPicPr>
          <p:cNvPr id="101381" name="Picture 5" descr="C:\Program Files\Microsoft Office\Clipart\WebArt\BS00846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91000"/>
            <a:ext cx="3048000" cy="2344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162925" cy="762000"/>
          </a:xfrm>
        </p:spPr>
        <p:txBody>
          <a:bodyPr/>
          <a:lstStyle/>
          <a:p>
            <a:r>
              <a:rPr lang="en-US" b="1"/>
              <a:t>PLACE (distribution)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Making products available at the right time and location.</a:t>
            </a:r>
          </a:p>
          <a:p>
            <a:pPr lvl="1"/>
            <a:r>
              <a:rPr lang="en-US"/>
              <a:t>A. </a:t>
            </a:r>
            <a:r>
              <a:rPr lang="en-US" i="1"/>
              <a:t>Channels of Distribution: </a:t>
            </a:r>
            <a:r>
              <a:rPr lang="en-US"/>
              <a:t>the path a product takes to get from the producer to the consumer</a:t>
            </a:r>
          </a:p>
          <a:p>
            <a:pPr lvl="1"/>
            <a:r>
              <a:rPr lang="en-US"/>
              <a:t>B. What specific stores will offer the products? </a:t>
            </a:r>
            <a:r>
              <a:rPr lang="en-US" sz="2600"/>
              <a:t>(</a:t>
            </a:r>
            <a:r>
              <a:rPr lang="en-US" sz="2600" b="1"/>
              <a:t>wholesaler, retailer, department, discount, etc.</a:t>
            </a:r>
            <a:r>
              <a:rPr lang="en-US" sz="2600"/>
              <a:t>)</a:t>
            </a:r>
            <a:endParaRPr lang="en-US" sz="2600" b="1" i="1"/>
          </a:p>
        </p:txBody>
      </p:sp>
      <p:pic>
        <p:nvPicPr>
          <p:cNvPr id="102404" name="Picture 4" descr="c:\Program Files\Microsoft Office\Clipart\corpmm\motion\ag00162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"/>
            <a:ext cx="1450975" cy="1497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PLACE continued . . 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10538" cy="4191000"/>
          </a:xfrm>
        </p:spPr>
        <p:txBody>
          <a:bodyPr/>
          <a:lstStyle/>
          <a:p>
            <a:pPr lvl="1"/>
            <a:r>
              <a:rPr lang="en-US"/>
              <a:t>C. What method of transportation will be used to get the product from the producer to the consumer? </a:t>
            </a:r>
            <a:r>
              <a:rPr lang="en-US" sz="2600" b="1"/>
              <a:t>(truck, train, place, boat, pipeline)</a:t>
            </a:r>
          </a:p>
          <a:p>
            <a:pPr lvl="1"/>
            <a:r>
              <a:rPr lang="en-US"/>
              <a:t>D. How will inventory be handled and controlled? </a:t>
            </a:r>
            <a:r>
              <a:rPr lang="en-US" sz="2600" b="1"/>
              <a:t>(methods- physical, storing, checking, or receiving)</a:t>
            </a:r>
          </a:p>
        </p:txBody>
      </p:sp>
      <p:pic>
        <p:nvPicPr>
          <p:cNvPr id="103428" name="Picture 4" descr="C:\Program Files\Microsoft Office\Clipart\standard\stddir1\BD067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783138"/>
            <a:ext cx="2590800" cy="172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algn="ctr"/>
            <a:r>
              <a:rPr lang="en-US" b="1"/>
              <a:t>PROMOTION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Informing, reminding, and persuading customers of the goods and services available to them.</a:t>
            </a:r>
          </a:p>
          <a:p>
            <a:pPr lvl="1"/>
            <a:r>
              <a:rPr lang="en-US"/>
              <a:t>A. What will the message be?</a:t>
            </a:r>
          </a:p>
          <a:p>
            <a:pPr lvl="1"/>
            <a:r>
              <a:rPr lang="en-US"/>
              <a:t>B. When will the message be delivered?</a:t>
            </a:r>
          </a:p>
        </p:txBody>
      </p:sp>
      <p:pic>
        <p:nvPicPr>
          <p:cNvPr id="104452" name="Picture 4" descr="C:\Program Files\Microsoft Office\Clipart\standard\stddir1\BD0611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1835150" cy="203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3776662" cy="762000"/>
          </a:xfrm>
        </p:spPr>
        <p:txBody>
          <a:bodyPr/>
          <a:lstStyle/>
          <a:p>
            <a:r>
              <a:rPr lang="en-US" b="1"/>
              <a:t>Marketing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10538" cy="4191000"/>
          </a:xfrm>
        </p:spPr>
        <p:txBody>
          <a:bodyPr/>
          <a:lstStyle/>
          <a:p>
            <a:r>
              <a:rPr lang="en-US"/>
              <a:t>The process of developing, promoting, pricing and distributing products in order to satisfy customers’ needs and wants.  Marketing involves all the activities necessary in getting a product from the producer to the consumer.</a:t>
            </a:r>
          </a:p>
        </p:txBody>
      </p:sp>
      <p:pic>
        <p:nvPicPr>
          <p:cNvPr id="87046" name="Picture 6" descr="C:\Program Files\Microsoft Office\Clipart\standard\stddir1\BD0687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04800"/>
            <a:ext cx="2819400" cy="243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62013"/>
            <a:ext cx="8729663" cy="762000"/>
          </a:xfrm>
        </p:spPr>
        <p:txBody>
          <a:bodyPr/>
          <a:lstStyle/>
          <a:p>
            <a:r>
              <a:rPr lang="en-US" b="1"/>
              <a:t>PROMOTION continued . . 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C. Where will the message be delivered?</a:t>
            </a:r>
          </a:p>
          <a:p>
            <a:pPr lvl="1"/>
            <a:r>
              <a:rPr lang="en-US"/>
              <a:t>D. What inducements will be used to encourage customers to purchase the product?</a:t>
            </a:r>
          </a:p>
          <a:p>
            <a:pPr lvl="1"/>
            <a:r>
              <a:rPr lang="en-US"/>
              <a:t>E. How will the message be delivered?</a:t>
            </a:r>
          </a:p>
        </p:txBody>
      </p:sp>
      <p:pic>
        <p:nvPicPr>
          <p:cNvPr id="107524" name="Picture 4" descr="C:\Program Files\Microsoft Office\Clipart\standard\stddir2\BD0732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76800"/>
            <a:ext cx="5257800" cy="16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Program Files\Microsoft Office\Clipart\Popular\magnify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2413"/>
            <a:ext cx="4803775" cy="6605587"/>
          </a:xfrm>
          <a:prstGeom prst="rect">
            <a:avLst/>
          </a:prstGeom>
          <a:noFill/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95600" y="1143000"/>
            <a:ext cx="29718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2.02 Discuss the concept of</a:t>
            </a:r>
            <a:r>
              <a:rPr lang="en-US" sz="3200">
                <a:latin typeface="Arial" charset="0"/>
              </a:rPr>
              <a:t> </a:t>
            </a:r>
            <a:r>
              <a:rPr lang="en-US" sz="3200" b="1">
                <a:latin typeface="Arial" charset="0"/>
              </a:rPr>
              <a:t>market identification</a:t>
            </a:r>
            <a:r>
              <a:rPr lang="en-US" sz="36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752600"/>
          </a:xfrm>
        </p:spPr>
        <p:txBody>
          <a:bodyPr/>
          <a:lstStyle/>
          <a:p>
            <a:pPr algn="l"/>
            <a:r>
              <a:rPr lang="en-US" sz="6000">
                <a:latin typeface="Arial" charset="0"/>
              </a:rPr>
              <a:t>Target Market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116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11626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372600" y="1524000"/>
            <a:ext cx="6334125" cy="625475"/>
            <a:chOff x="0" y="0"/>
            <a:chExt cx="3990" cy="394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990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endParaRPr lang="en-US" sz="800">
                <a:solidFill>
                  <a:srgbClr val="666666"/>
                </a:solidFill>
                <a:latin typeface="Verdana" pitchFamily="34" charset="0"/>
              </a:endParaRPr>
            </a:p>
          </p:txBody>
        </p:sp>
      </p:grpSp>
      <p:pic>
        <p:nvPicPr>
          <p:cNvPr id="2063" name="Picture 15" descr="C:\Program Files\Microsoft Office\Clipart\Popular\darts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38400"/>
            <a:ext cx="3473450" cy="3473450"/>
          </a:xfrm>
          <a:prstGeom prst="rect">
            <a:avLst/>
          </a:prstGeom>
          <a:noFill/>
        </p:spPr>
      </p:pic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5562600" y="1371600"/>
            <a:ext cx="137160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Age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6096000" y="1981200"/>
            <a:ext cx="20288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Hobbies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6477000" y="2819400"/>
            <a:ext cx="21812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64" grpId="0" animBg="1"/>
      <p:bldP spid="2065" grpId="0" animBg="1"/>
      <p:bldP spid="206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Market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group of potential consumers who share common needs and wants.  </a:t>
            </a:r>
          </a:p>
          <a:p>
            <a:r>
              <a:rPr lang="en-US">
                <a:latin typeface="Arial" charset="0"/>
              </a:rPr>
              <a:t>The target market has the ability and willingness to buy the product.</a:t>
            </a:r>
          </a:p>
          <a:p>
            <a:r>
              <a:rPr lang="en-US">
                <a:latin typeface="Arial" charset="0"/>
              </a:rPr>
              <a:t>Businesses strive to meet the needs and wants of their customers.</a:t>
            </a:r>
          </a:p>
        </p:txBody>
      </p:sp>
      <p:pic>
        <p:nvPicPr>
          <p:cNvPr id="3077" name="Picture 5" descr="C:\Program Files\Microsoft Office\Clipart\corpbas\BD0586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04800"/>
            <a:ext cx="1676400" cy="1665288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Mass Marketing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single marketing plan used to reach all consumers.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pic>
        <p:nvPicPr>
          <p:cNvPr id="15364" name="Picture 1028" descr="C:\Program Files\Microsoft Office\Clipart\standard\stddir1\BD0552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971800"/>
            <a:ext cx="3671888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Target Market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group of consumers that a company desires to have as customers.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71600" y="2819400"/>
          <a:ext cx="6629400" cy="3352800"/>
        </p:xfrm>
        <a:graphic>
          <a:graphicData uri="http://schemas.openxmlformats.org/presentationml/2006/ole">
            <p:oleObj spid="_x0000_s108546" name="Clip" r:id="rId3" imgW="1456560" imgH="9144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Market Segmentation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Dividing the entire market into smaller groups (of people) who share similar characteristics.  </a:t>
            </a:r>
          </a:p>
          <a:p>
            <a:r>
              <a:rPr lang="en-US">
                <a:latin typeface="Arial" charset="0"/>
              </a:rPr>
              <a:t>Allows businesses to customize products and marketing strategies.</a:t>
            </a:r>
          </a:p>
        </p:txBody>
      </p:sp>
      <p:graphicFrame>
        <p:nvGraphicFramePr>
          <p:cNvPr id="16384" name="Object 0"/>
          <p:cNvGraphicFramePr>
            <a:graphicFrameLocks noChangeAspect="1"/>
          </p:cNvGraphicFramePr>
          <p:nvPr/>
        </p:nvGraphicFramePr>
        <p:xfrm>
          <a:off x="2209800" y="4800600"/>
          <a:ext cx="4540250" cy="1752600"/>
        </p:xfrm>
        <a:graphic>
          <a:graphicData uri="http://schemas.openxmlformats.org/presentationml/2006/ole">
            <p:oleObj spid="_x0000_s109570" name="Clip" r:id="rId3" imgW="4539600" imgH="34970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Demographics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Segmenting the market based on personal characteristics such as age, gender, income, ethnic background, education and occupation.</a:t>
            </a:r>
          </a:p>
          <a:p>
            <a:r>
              <a:rPr lang="en-US">
                <a:latin typeface="Arial" charset="0"/>
              </a:rPr>
              <a:t>Example:  middle class, males, ages 20-40, who are construction workers.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962400" y="5029200"/>
          <a:ext cx="1403350" cy="1828800"/>
        </p:xfrm>
        <a:graphic>
          <a:graphicData uri="http://schemas.openxmlformats.org/presentationml/2006/ole">
            <p:oleObj spid="_x0000_s110594" name="Clip" r:id="rId3" imgW="999360" imgH="13042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Psychographics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Segmenting the market based on values, attitudes and lifestyles.</a:t>
            </a:r>
          </a:p>
          <a:p>
            <a:r>
              <a:rPr lang="en-US">
                <a:latin typeface="Arial" charset="0"/>
              </a:rPr>
              <a:t>Example:  People interested in professional football.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400800" y="3276600"/>
          <a:ext cx="2381250" cy="3276600"/>
        </p:xfrm>
        <a:graphic>
          <a:graphicData uri="http://schemas.openxmlformats.org/presentationml/2006/ole">
            <p:oleObj spid="_x0000_s111618" name="Clip" r:id="rId3" imgW="1266120" imgH="17424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Geographics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Segmenting a market based on where a person lives.  Geographic segmentation can refer to local, regional, national or global markets.</a:t>
            </a:r>
          </a:p>
          <a:p>
            <a:r>
              <a:rPr lang="en-US">
                <a:latin typeface="Arial" charset="0"/>
              </a:rPr>
              <a:t>Example:  A small local store will segment to the surrounding area like a town, while big companies like Nike market Internationally.</a:t>
            </a:r>
          </a:p>
        </p:txBody>
      </p:sp>
      <p:pic>
        <p:nvPicPr>
          <p:cNvPr id="8197" name="Picture 5" descr="C:\Program Files\Microsoft Office\Clipart\standard\stddir1\BD0650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"/>
            <a:ext cx="2514600" cy="166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Marketing Concept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2057400"/>
            <a:ext cx="8110537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Businesses become successful by directing all of their efforts to satisfying the needs and wants of the customers.  </a:t>
            </a:r>
          </a:p>
          <a:p>
            <a:pPr>
              <a:lnSpc>
                <a:spcPct val="90000"/>
              </a:lnSpc>
            </a:pPr>
            <a:r>
              <a:rPr lang="en-US" sz="3000"/>
              <a:t>Businesses make a profit by offering the goods and services that the consumer wants.</a:t>
            </a:r>
          </a:p>
          <a:p>
            <a:pPr>
              <a:lnSpc>
                <a:spcPct val="90000"/>
              </a:lnSpc>
            </a:pPr>
            <a:r>
              <a:rPr lang="en-US" sz="3000"/>
              <a:t>Recognizes the importance of the consumer in the buying process.</a:t>
            </a:r>
            <a:r>
              <a:rPr lang="en-US" sz="2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Behavioral Segmentation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r>
              <a:rPr lang="en-US">
                <a:latin typeface="Arial" charset="0"/>
              </a:rPr>
              <a:t>Dividing consumers into groups according to their response to a product.  Behavioral segmentation divides markets into groups based on what they are looking for in a product and why they buy the product.</a:t>
            </a:r>
          </a:p>
          <a:p>
            <a:r>
              <a:rPr lang="en-US">
                <a:latin typeface="Arial" charset="0"/>
              </a:rPr>
              <a:t>Example: Purchasing Nike shoes because Michael Jordan wears them.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22588" y="1646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4" name="Picture 8" descr="C:\Program Files\Microsoft Office\Clipart\standard\stddir3\HH0174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371600"/>
            <a:ext cx="1516063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/>
              <a:t>The Seven Functions of Marketing</a:t>
            </a:r>
            <a:r>
              <a:rPr lang="en-US"/>
              <a:t>		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914400" y="2743200"/>
            <a:ext cx="7848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000" b="1"/>
              <a:t>1.Marketing Information Management</a:t>
            </a:r>
          </a:p>
          <a:p>
            <a:pPr algn="l"/>
            <a:r>
              <a:rPr lang="en-US" sz="3000" b="1"/>
              <a:t>2.Product/Service Management</a:t>
            </a:r>
          </a:p>
          <a:p>
            <a:pPr algn="l"/>
            <a:r>
              <a:rPr lang="en-US" sz="3000" b="1"/>
              <a:t>3.Financing</a:t>
            </a:r>
          </a:p>
          <a:p>
            <a:pPr algn="l"/>
            <a:r>
              <a:rPr lang="en-US" sz="3000" b="1"/>
              <a:t>4.Pricing</a:t>
            </a:r>
          </a:p>
          <a:p>
            <a:pPr algn="l"/>
            <a:r>
              <a:rPr lang="en-US" sz="3000" b="1"/>
              <a:t>5.Promotion</a:t>
            </a:r>
          </a:p>
          <a:p>
            <a:pPr algn="l"/>
            <a:r>
              <a:rPr lang="en-US" sz="3000" b="1"/>
              <a:t>6.Selling</a:t>
            </a:r>
          </a:p>
          <a:p>
            <a:pPr algn="l"/>
            <a:r>
              <a:rPr lang="en-US" sz="3000" b="1"/>
              <a:t>7.Distribution</a:t>
            </a:r>
          </a:p>
        </p:txBody>
      </p:sp>
      <p:pic>
        <p:nvPicPr>
          <p:cNvPr id="89095" name="Picture 7" descr="C:\Program Files\Microsoft Office\Clipart\standard\stddir1\BD0620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3886200"/>
            <a:ext cx="2297112" cy="239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890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890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89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89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Marketing-Information Management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0866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	</a:t>
            </a:r>
            <a:r>
              <a:rPr lang="en-US" sz="3200"/>
              <a:t>Obtaining information needed to make sound business decisions.  Example: Taste tests and surveys.</a:t>
            </a:r>
          </a:p>
        </p:txBody>
      </p:sp>
      <p:pic>
        <p:nvPicPr>
          <p:cNvPr id="90118" name="Picture 6" descr="C:\Program Files\Microsoft Office\Clipart\smbusbas\PE0274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010025"/>
            <a:ext cx="5640388" cy="256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Product/Service Management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978275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Concepts and procedures necessary to obtain, develop, maintain, and improve a product or service mix in response to market opportunities.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28800"/>
            <a:ext cx="3979863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i="1"/>
              <a:t>A. Risk Management:</a:t>
            </a:r>
            <a:r>
              <a:rPr lang="en-US" sz="2500"/>
              <a:t> preventing or reducing business loss.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5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500"/>
          </a:p>
          <a:p>
            <a:pPr>
              <a:lnSpc>
                <a:spcPct val="90000"/>
              </a:lnSpc>
            </a:pPr>
            <a:r>
              <a:rPr lang="en-US" sz="2500" i="1"/>
              <a:t>B. Purchasing:</a:t>
            </a:r>
            <a:r>
              <a:rPr lang="en-US" sz="2500"/>
              <a:t> Buying goods and services for use in the day-to-day about where a product is sold.</a:t>
            </a:r>
          </a:p>
        </p:txBody>
      </p:sp>
      <p:pic>
        <p:nvPicPr>
          <p:cNvPr id="91142" name="Picture 6" descr="C:\Program Files\Microsoft Office\Clipart\standard\stddir1\BD0671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81000"/>
            <a:ext cx="1800225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build="p" autoUpdateAnimBg="0"/>
      <p:bldP spid="9114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Financing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500" b="1"/>
          </a:p>
          <a:p>
            <a:pPr algn="ctr">
              <a:buFont typeface="Wingdings" pitchFamily="2" charset="2"/>
              <a:buNone/>
            </a:pPr>
            <a:r>
              <a:rPr lang="en-US"/>
              <a:t>Obtaining money needed to finance the operation of a business.  This includes bank loans and offering credit to customers.</a:t>
            </a:r>
          </a:p>
        </p:txBody>
      </p:sp>
      <p:pic>
        <p:nvPicPr>
          <p:cNvPr id="92164" name="Picture 4" descr="c:\Program Files\Microsoft Office\Clipart\smbusbas\bs0077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62400"/>
            <a:ext cx="2119313" cy="2649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Pricing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8110538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Determining a value to charge for goods and services.  It is important to consider competition and what consumers are willing and able to pay.</a:t>
            </a:r>
          </a:p>
        </p:txBody>
      </p:sp>
      <p:pic>
        <p:nvPicPr>
          <p:cNvPr id="93188" name="Picture 4" descr="c:\Program Files\Microsoft Office\Clipart\smbusbas\bd0703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4800"/>
            <a:ext cx="2665413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b="1"/>
              <a:t>Promotion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110538" cy="4191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Communication used to inform or remind people about a business’s products. </a:t>
            </a:r>
            <a:r>
              <a:rPr lang="en-US">
                <a:cs typeface="Arial" charset="0"/>
              </a:rPr>
              <a:t>Promotion also involves persuading customers to purchase a product.</a:t>
            </a:r>
            <a:r>
              <a:rPr lang="en-US"/>
              <a:t> </a:t>
            </a:r>
          </a:p>
        </p:txBody>
      </p:sp>
      <p:pic>
        <p:nvPicPr>
          <p:cNvPr id="94215" name="Picture 7" descr="C:\Program Files\Microsoft Office\Clipart\standard\stddir1\BD0610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52400"/>
            <a:ext cx="1938338" cy="2360613"/>
          </a:xfrm>
          <a:prstGeom prst="rect">
            <a:avLst/>
          </a:prstGeom>
          <a:noFill/>
        </p:spPr>
      </p:pic>
      <p:pic>
        <p:nvPicPr>
          <p:cNvPr id="94216" name="Picture 8" descr="C:\Program Files\Microsoft Office\Clipart\standard\stddir4\PE0220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343400"/>
            <a:ext cx="8458200" cy="2270125"/>
          </a:xfrm>
          <a:prstGeom prst="rect">
            <a:avLst/>
          </a:prstGeom>
          <a:noFill/>
        </p:spPr>
      </p:pic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5257800" y="5486400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Your AD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build="p" autoUpdateAnimBg="0"/>
      <p:bldP spid="94217" grpId="0" animBg="1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1052</TotalTime>
  <Words>955</Words>
  <Application>Microsoft PowerPoint</Application>
  <PresentationFormat>On-screen Show (4:3)</PresentationFormat>
  <Paragraphs>98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Verdana</vt:lpstr>
      <vt:lpstr>Wingdings</vt:lpstr>
      <vt:lpstr>Bold Stripes</vt:lpstr>
      <vt:lpstr>Microsoft Clip Gallery</vt:lpstr>
      <vt:lpstr>Sports and Entertainment Marketing</vt:lpstr>
      <vt:lpstr>Marketing</vt:lpstr>
      <vt:lpstr>Marketing Concept</vt:lpstr>
      <vt:lpstr>The Seven Functions of Marketing  </vt:lpstr>
      <vt:lpstr>Marketing-Information Management</vt:lpstr>
      <vt:lpstr>Product/Service Management</vt:lpstr>
      <vt:lpstr>Financing</vt:lpstr>
      <vt:lpstr>Pricing</vt:lpstr>
      <vt:lpstr>Promotion</vt:lpstr>
      <vt:lpstr>Selling</vt:lpstr>
      <vt:lpstr>Distribution</vt:lpstr>
      <vt:lpstr>The Four P’s of Marketing</vt:lpstr>
      <vt:lpstr>PRODUCT</vt:lpstr>
      <vt:lpstr>PRODUCT continued . . .</vt:lpstr>
      <vt:lpstr>PRICE</vt:lpstr>
      <vt:lpstr>PRICE continued . . .</vt:lpstr>
      <vt:lpstr>PLACE (distribution)</vt:lpstr>
      <vt:lpstr>PLACE continued . . .</vt:lpstr>
      <vt:lpstr>PROMOTION</vt:lpstr>
      <vt:lpstr>PROMOTION continued . . .</vt:lpstr>
      <vt:lpstr>Slide 21</vt:lpstr>
      <vt:lpstr>Target Market</vt:lpstr>
      <vt:lpstr>Market</vt:lpstr>
      <vt:lpstr>Mass Marketing</vt:lpstr>
      <vt:lpstr>Target Market</vt:lpstr>
      <vt:lpstr>Market Segmentation</vt:lpstr>
      <vt:lpstr>Demographics</vt:lpstr>
      <vt:lpstr>Psychographics</vt:lpstr>
      <vt:lpstr>Geographics</vt:lpstr>
      <vt:lpstr>Behavioral Segmentation</vt:lpstr>
    </vt:vector>
  </TitlesOfParts>
  <Company>CMS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Marketing</dc:title>
  <dc:creator>School</dc:creator>
  <cp:lastModifiedBy>Cassidy Brauns</cp:lastModifiedBy>
  <cp:revision>15</cp:revision>
  <cp:lastPrinted>1601-01-01T00:00:00Z</cp:lastPrinted>
  <dcterms:created xsi:type="dcterms:W3CDTF">2002-05-17T13:18:45Z</dcterms:created>
  <dcterms:modified xsi:type="dcterms:W3CDTF">2013-09-03T10:44:48Z</dcterms:modified>
</cp:coreProperties>
</file>