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0160000" cy="7620000"/>
  <p:notesSz cx="7086600" cy="93726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253" autoAdjust="0"/>
  </p:normalViewPr>
  <p:slideViewPr>
    <p:cSldViewPr>
      <p:cViewPr>
        <p:scale>
          <a:sx n="75" d="100"/>
          <a:sy n="75" d="100"/>
        </p:scale>
        <p:origin x="-996" y="198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70859" cy="468630"/>
          </a:xfrm>
          <a:prstGeom prst="rect">
            <a:avLst/>
          </a:prstGeom>
          <a:noFill/>
          <a:ln>
            <a:noFill/>
          </a:ln>
        </p:spPr>
        <p:txBody>
          <a:bodyPr lIns="94031" tIns="94031" rIns="94031" bIns="94031" anchor="t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4015741" y="0"/>
            <a:ext cx="3070859" cy="468630"/>
          </a:xfrm>
          <a:prstGeom prst="rect">
            <a:avLst/>
          </a:prstGeom>
          <a:noFill/>
          <a:ln>
            <a:noFill/>
          </a:ln>
        </p:spPr>
        <p:txBody>
          <a:bodyPr lIns="94031" tIns="94031" rIns="94031" bIns="94031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44881" y="4451985"/>
            <a:ext cx="5196839" cy="4217670"/>
          </a:xfrm>
          <a:prstGeom prst="rect">
            <a:avLst/>
          </a:prstGeom>
          <a:noFill/>
          <a:ln>
            <a:noFill/>
          </a:ln>
        </p:spPr>
        <p:txBody>
          <a:bodyPr lIns="94031" tIns="94031" rIns="94031" bIns="94031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1" y="8903970"/>
            <a:ext cx="3070859" cy="468630"/>
          </a:xfrm>
          <a:prstGeom prst="rect">
            <a:avLst/>
          </a:prstGeom>
          <a:noFill/>
          <a:ln>
            <a:noFill/>
          </a:ln>
        </p:spPr>
        <p:txBody>
          <a:bodyPr lIns="94031" tIns="94031" rIns="94031" bIns="94031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4015741" y="8903970"/>
            <a:ext cx="3070859" cy="468630"/>
          </a:xfrm>
          <a:prstGeom prst="rect">
            <a:avLst/>
          </a:prstGeom>
          <a:noFill/>
          <a:ln>
            <a:noFill/>
          </a:ln>
        </p:spPr>
        <p:txBody>
          <a:bodyPr lIns="94031" tIns="94031" rIns="94031" bIns="94031" anchor="b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31891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944881" y="4451985"/>
            <a:ext cx="5196839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944881" y="6115005"/>
            <a:ext cx="5196839" cy="891629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pPr lvl="0" rtl="0">
              <a:lnSpc>
                <a:spcPct val="95000"/>
              </a:lnSpc>
              <a:buClr>
                <a:srgbClr val="000000"/>
              </a:buClr>
              <a:buSzPct val="25000"/>
              <a:buFont typeface="Arial"/>
              <a:buNone/>
            </a:pPr>
            <a:r>
              <a:rPr lang="x-none" sz="1600"/>
              <a:t>Kaser, K. &amp; Oelkers, D.B., (2001). </a:t>
            </a:r>
            <a:r>
              <a:rPr lang="x-none" sz="1600" i="1"/>
              <a:t>Sports and entertainment marketing </a:t>
            </a:r>
            <a:r>
              <a:rPr lang="x-none" sz="1600"/>
              <a:t>[pp. 9,</a:t>
            </a:r>
          </a:p>
          <a:p>
            <a:pPr lvl="0" rtl="0">
              <a:lnSpc>
                <a:spcPct val="95000"/>
              </a:lnSpc>
              <a:buClr>
                <a:srgbClr val="000000"/>
              </a:buClr>
              <a:buSzPct val="25000"/>
              <a:buFont typeface="Arial"/>
              <a:buNone/>
            </a:pPr>
            <a:r>
              <a:rPr lang="x-none" sz="1600"/>
              <a:t>14-17, 18-22]. Mason, OH: South-Western</a:t>
            </a:r>
          </a:p>
        </p:txBody>
      </p:sp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944881" y="4451985"/>
            <a:ext cx="5196839" cy="11695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>
              <a:lnSpc>
                <a:spcPct val="95000"/>
              </a:lnSpc>
              <a:buSzPct val="25000"/>
            </a:pPr>
            <a:r>
              <a:rPr lang="x-none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Lindauer, Chris. "History and Evolution of SEM." </a:t>
            </a:r>
            <a:r>
              <a:rPr lang="x-none" sz="1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sportscareerconsulting.com</a:t>
            </a:r>
            <a:r>
              <a:rPr lang="x-none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Sports Career Consulting, 17 Dec 2005. Web. 20 Aug 2010. &lt;http://www.sportscareerconsulting.com/request.php?772&gt;.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44881" y="4451985"/>
            <a:ext cx="5196839" cy="299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>
              <a:lnSpc>
                <a:spcPct val="95000"/>
              </a:lnSpc>
              <a:buSzPct val="25000"/>
            </a:pPr>
            <a:r>
              <a:rPr lang="x-none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Kayhle, Lynn. "Sports And Special Events Marketing." </a:t>
            </a:r>
            <a:r>
              <a:rPr lang="x-none" sz="1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Marketing Power</a:t>
            </a:r>
            <a:r>
              <a:rPr lang="x-none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American Marketing Association, 2007. Web. 20 Aug 2010. &lt;http://www.marketingpower.com/Community/ARC/Pages/Connections/SIGs/SportsandSpecialEventsMarketing/Trends.aspx&gt;. </a:t>
            </a:r>
          </a:p>
          <a:p>
            <a:endParaRPr lang="x-none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5000"/>
              </a:lnSpc>
              <a:buSzPct val="25000"/>
            </a:pPr>
            <a:r>
              <a:rPr lang="x-none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Pics:  </a:t>
            </a:r>
            <a:r>
              <a:rPr lang="x-none" sz="1900"/>
              <a:t>http://www.strayboots.com/userfiles/image/espn_logo(1).jpg</a:t>
            </a:r>
          </a:p>
          <a:p>
            <a:pPr>
              <a:lnSpc>
                <a:spcPct val="95000"/>
              </a:lnSpc>
              <a:buSzPct val="25000"/>
            </a:pPr>
            <a:r>
              <a:rPr lang="x-none" sz="1900"/>
              <a:t>http://shanebaiotto.com/images/logos_images/logo_full/nfl.gif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944881" y="4451985"/>
            <a:ext cx="5196839" cy="26853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>
              <a:lnSpc>
                <a:spcPct val="95000"/>
              </a:lnSpc>
              <a:buSzPct val="25000"/>
            </a:pPr>
            <a:r>
              <a:rPr lang="x-none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Kaser, K. &amp; Oelkers, D.B. (2001). Sports and entertainment marketing</a:t>
            </a:r>
            <a:br>
              <a:rPr lang="x-none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[pp. 30, 36-37]. Mason, OH: South-Western. </a:t>
            </a:r>
          </a:p>
          <a:p>
            <a:endParaRPr lang="x-none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5000"/>
              </a:lnSpc>
              <a:buSzPct val="25000"/>
            </a:pPr>
            <a:r>
              <a:rPr lang="x-none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Kern, W.S. (2000). The economics of sports [chapter 1]. Retrieved Aug 23, 2010 from http://www.upjohninst.org/publications/ch1/kern-sports.pdf</a:t>
            </a:r>
          </a:p>
          <a:p>
            <a:endParaRPr lang="x-none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5000"/>
              </a:lnSpc>
              <a:buSzPct val="25000"/>
            </a:pPr>
            <a:r>
              <a:rPr lang="x-none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Pic:  </a:t>
            </a:r>
            <a:r>
              <a:rPr lang="x-none" sz="1900"/>
              <a:t>http://de.academic.ru/pictures/dewiki/67/CamdenYards_2005-05-08.jpg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944881" y="4451985"/>
            <a:ext cx="5196839" cy="679697"/>
          </a:xfrm>
          <a:prstGeom prst="rect">
            <a:avLst/>
          </a:prstGeom>
          <a:noFill/>
          <a:ln>
            <a:noFill/>
          </a:ln>
        </p:spPr>
        <p:txBody>
          <a:bodyPr lIns="94031" tIns="47002" rIns="94031" bIns="47002" anchor="t" anchorCtr="0">
            <a:spAutoFit/>
          </a:bodyPr>
          <a:lstStyle/>
          <a:p>
            <a:pPr>
              <a:buSzPct val="25000"/>
            </a:pPr>
            <a:r>
              <a:rPr lang="x-none" sz="1900"/>
              <a:t>http://www.chriscreamer.com/images/logos/6/256/full/3097.gif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944881" y="4451985"/>
            <a:ext cx="5196839" cy="12572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>
              <a:lnSpc>
                <a:spcPct val="95000"/>
              </a:lnSpc>
              <a:buSzPct val="25000"/>
            </a:pPr>
            <a:r>
              <a:rPr lang="x-none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Shank, M.D. (2002). Sports marketing: A strategic perspective [2nd ed.]</a:t>
            </a:r>
            <a:br>
              <a:rPr lang="x-none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(pp. 85-86). Upper Saddle River, NJ: Prentice Hall.</a:t>
            </a:r>
          </a:p>
          <a:p>
            <a:pPr>
              <a:lnSpc>
                <a:spcPct val="95000"/>
              </a:lnSpc>
              <a:buSzPct val="25000"/>
            </a:pPr>
            <a:r>
              <a:rPr lang="x-none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Pic:  </a:t>
            </a:r>
            <a:r>
              <a:rPr lang="x-none" sz="1900"/>
              <a:t>http://www.travelstripe.com/images/crowd-at-lyon-world-cup-rugby-match1.JPG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944881" y="6373538"/>
            <a:ext cx="5196839" cy="374564"/>
          </a:xfrm>
          <a:prstGeom prst="rect">
            <a:avLst/>
          </a:prstGeom>
        </p:spPr>
        <p:txBody>
          <a:bodyPr lIns="94031" tIns="94031" rIns="94031" bIns="94031" anchor="ctr" anchorCtr="0">
            <a:spAutoFit/>
          </a:bodyPr>
          <a:lstStyle/>
          <a:p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806450" y="2417761"/>
            <a:ext cx="8547100" cy="15319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9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 idx="2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762000" y="2200275"/>
            <a:ext cx="8635999" cy="4573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1778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/>
            </a:lvl2pPr>
            <a:lvl3pPr marL="1143000" indent="-136525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/>
            </a:lvl3pPr>
            <a:lvl4pPr marL="16002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4pPr>
            <a:lvl5pPr marL="20574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5pPr>
            <a:lvl6pPr marL="25146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47650" y="304800"/>
            <a:ext cx="96647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47650" y="1828800"/>
            <a:ext cx="96647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1778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/>
            </a:lvl2pPr>
            <a:lvl3pPr marL="1143000" indent="-136525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/>
            </a:lvl3pPr>
            <a:lvl4pPr marL="16002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4pPr>
            <a:lvl5pPr marL="20574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5pPr>
            <a:lvl6pPr marL="25146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762000" y="2200275"/>
            <a:ext cx="8635999" cy="4573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1206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 b="0" i="0" u="none" strike="noStrike" cap="none" baseline="0"/>
            </a:lvl2pPr>
            <a:lvl3pPr marL="1143000" marR="0" indent="-1365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 b="0" i="0" u="none" strike="noStrike" cap="none" baseline="0"/>
            </a:lvl3pPr>
            <a:lvl4pPr marL="16002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 b="0" i="0" u="none" strike="noStrike" cap="none" baseline="0"/>
            </a:lvl4pPr>
            <a:lvl5pPr marL="20574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 b="0" i="0" u="none" strike="noStrike" cap="none" baseline="0"/>
            </a:lvl5pPr>
            <a:lvl6pPr marL="2514600" marR="0" indent="-1079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indent="-1079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indent="-1079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indent="-1079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_L7RAWKr6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sWM9EG01iQ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zhlV6Dzvu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PeOMLxYbpPE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965200" y="838200"/>
            <a:ext cx="8547100" cy="12865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SEM1  </a:t>
            </a:r>
            <a:r>
              <a:rPr lang="x-none" sz="4400" b="1" i="0" u="none" strike="noStrike" cap="none" baseline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1.01</a:t>
            </a:r>
            <a:r>
              <a:rPr lang="en-US" sz="4400" b="1" i="0" u="none" strike="noStrike" cap="none" baseline="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baseline="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 - </a:t>
            </a:r>
            <a:r>
              <a:rPr lang="en-US" sz="4400" b="1" u="sng" dirty="0" smtClean="0">
                <a:solidFill>
                  <a:srgbClr val="0070C0"/>
                </a:solidFill>
              </a:rPr>
              <a:t>Professional </a:t>
            </a:r>
            <a:r>
              <a:rPr lang="en-US" sz="4400" b="1" i="0" u="sng" strike="noStrike" cap="none" baseline="0" dirty="0" smtClean="0">
                <a:solidFill>
                  <a:srgbClr val="0070C0"/>
                </a:solidFill>
                <a:sym typeface="Arial"/>
              </a:rPr>
              <a:t>Development</a:t>
            </a:r>
            <a:r>
              <a:rPr lang="x-none" sz="4400" b="1" i="0" u="sng" strike="noStrike" cap="none" baseline="0" smtClean="0">
                <a:solidFill>
                  <a:srgbClr val="0070C0"/>
                </a:solidFill>
                <a:sym typeface="Arial"/>
              </a:rPr>
              <a:t> </a:t>
            </a:r>
            <a:endParaRPr lang="x-none" sz="4400" b="1" i="0" u="sng" strike="noStrike" cap="none" baseline="0">
              <a:solidFill>
                <a:srgbClr val="0070C0"/>
              </a:solidFill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600" y="2895600"/>
            <a:ext cx="9144000" cy="202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5000"/>
              </a:lnSpc>
              <a:buClr>
                <a:srgbClr val="000000"/>
              </a:buClr>
              <a:buSzPct val="25000"/>
            </a:pPr>
            <a:r>
              <a:rPr lang="en-US" sz="4400" b="1" dirty="0" smtClean="0"/>
              <a:t>PE - </a:t>
            </a:r>
            <a:r>
              <a:rPr lang="x-none" sz="4400" b="1" smtClean="0"/>
              <a:t>Acquire </a:t>
            </a:r>
            <a:r>
              <a:rPr lang="x-none" sz="4400" b="1"/>
              <a:t>information about the sport/event industry to aid in making career choices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800" y="53340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PI - Discuss the nature of the sports/event industries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PI - Describe the impact of sports/events on communities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8771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6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Recreation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552450" y="1828800"/>
            <a:ext cx="9055099" cy="45027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Font typeface="Arial"/>
              <a:buChar char="•"/>
            </a:pPr>
            <a:r>
              <a:rPr lang="x-none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Aerobics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Font typeface="Arial"/>
              <a:buChar char="•"/>
            </a:pPr>
            <a:r>
              <a:rPr lang="x-none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Soccer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Font typeface="Arial"/>
              <a:buChar char="•"/>
            </a:pPr>
            <a:r>
              <a:rPr lang="x-none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Basketball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Font typeface="Arial"/>
              <a:buChar char="•"/>
            </a:pPr>
            <a:r>
              <a:rPr lang="x-none" sz="4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Swimming</a:t>
            </a:r>
            <a:endParaRPr lang="en-US" sz="44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Font typeface="Arial"/>
              <a:buChar char="•"/>
            </a:pPr>
            <a:r>
              <a:rPr lang="en-US" sz="4400" dirty="0" smtClean="0"/>
              <a:t>Softball/baseball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Font typeface="Arial"/>
              <a:buChar char="•"/>
            </a:pPr>
            <a:r>
              <a:rPr lang="en-US" sz="4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Fris</a:t>
            </a:r>
            <a:r>
              <a:rPr lang="en-US" sz="4400" dirty="0" smtClean="0"/>
              <a:t>bee Golf</a:t>
            </a:r>
            <a:endParaRPr lang="x-none" sz="4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Font typeface="Arial"/>
              <a:buChar char="•"/>
            </a:pPr>
            <a:r>
              <a:rPr lang="x-none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Area parks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79" y="4345193"/>
            <a:ext cx="315212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79" y="1066800"/>
            <a:ext cx="315212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8771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6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298450" y="1828800"/>
            <a:ext cx="8547100" cy="28069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x-none" sz="4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Tennis Camp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x-none" sz="4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Basketball Camp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x-none" sz="48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lang="en-US" sz="48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ftball</a:t>
            </a:r>
            <a:r>
              <a:rPr lang="en-US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/baseball</a:t>
            </a:r>
            <a:r>
              <a:rPr lang="en-US" sz="4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48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</a:t>
            </a:r>
            <a:endParaRPr lang="x-none" sz="4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x-none" sz="4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Raven Knob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800600"/>
            <a:ext cx="374754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4724400"/>
            <a:ext cx="3886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716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49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Amateur Sports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736600" y="1447800"/>
            <a:ext cx="9055099" cy="39764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None/>
            </a:pPr>
            <a:r>
              <a:rPr lang="x-none" sz="36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AAU-Amateur </a:t>
            </a: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Athletic </a:t>
            </a:r>
            <a:r>
              <a:rPr lang="x-none" sz="36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Union</a:t>
            </a:r>
            <a:endParaRPr lang="en-US" sz="36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None/>
            </a:pPr>
            <a:r>
              <a:rPr lang="en-US" sz="3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ASA – Amateur Softball Association</a:t>
            </a:r>
          </a:p>
          <a:p>
            <a:pPr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None/>
            </a:pPr>
            <a:endParaRPr lang="en-US" sz="36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None/>
            </a:pPr>
            <a:r>
              <a:rPr lang="en-US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Little League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Baseball</a:t>
            </a:r>
          </a:p>
          <a:p>
            <a:pPr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None/>
            </a:pPr>
            <a:endParaRPr lang="en-US" sz="36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0" algn="ctr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https://www.youtube.com/watch?v=Y_L7RAWKr6A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0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x-none"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5029200"/>
            <a:ext cx="20002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5257800"/>
            <a:ext cx="1905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105400"/>
            <a:ext cx="1962150" cy="191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146050" y="342900"/>
            <a:ext cx="9756774" cy="12572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43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Variety of Entertainment/Events Available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146050" y="2641600"/>
            <a:ext cx="5553074" cy="4813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775"/>
              <a:buFont typeface="Arial"/>
              <a:buChar char="•"/>
            </a:pPr>
            <a:r>
              <a:rPr lang="x-none" sz="43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Music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775"/>
              <a:buFont typeface="Arial"/>
              <a:buChar char="•"/>
            </a:pPr>
            <a:r>
              <a:rPr lang="x-none" sz="43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Television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775"/>
              <a:buFont typeface="Arial"/>
              <a:buChar char="•"/>
            </a:pPr>
            <a:r>
              <a:rPr lang="x-none" sz="43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 Games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775"/>
              <a:buFont typeface="Arial"/>
              <a:buChar char="•"/>
            </a:pPr>
            <a:r>
              <a:rPr lang="x-none" sz="43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Movies/Film Festivals 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5632450" y="2636836"/>
            <a:ext cx="4344986" cy="3733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114300" marR="0" lvl="1" indent="-114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775"/>
              <a:buFont typeface="Arial"/>
              <a:buChar char="•"/>
            </a:pPr>
            <a:r>
              <a:rPr lang="x-none" sz="43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Fine Arts</a:t>
            </a:r>
          </a:p>
          <a:p>
            <a:pPr marL="114300" marR="0" lvl="1" indent="-114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775"/>
              <a:buFont typeface="Arial"/>
              <a:buChar char="•"/>
            </a:pPr>
            <a:r>
              <a:rPr lang="x-none" sz="43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Casinos</a:t>
            </a:r>
          </a:p>
          <a:p>
            <a:pPr marL="114300" marR="0" lvl="1" indent="-114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775"/>
              <a:buFont typeface="Arial"/>
              <a:buChar char="•"/>
            </a:pPr>
            <a:r>
              <a:rPr lang="x-none" sz="43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Theme Parks</a:t>
            </a:r>
          </a:p>
          <a:p>
            <a:pPr marL="114300" marR="0" lvl="1" indent="-114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775"/>
              <a:buFont typeface="Arial"/>
              <a:buChar char="•"/>
            </a:pPr>
            <a:r>
              <a:rPr lang="x-none" sz="43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Radio Industry</a:t>
            </a:r>
          </a:p>
          <a:p>
            <a:pPr marL="114300" marR="0" lvl="1" indent="-114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775"/>
              <a:buFont typeface="Arial"/>
              <a:buChar char="•"/>
            </a:pPr>
            <a:r>
              <a:rPr lang="x-none" sz="43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Publishing Industry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6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Music Industry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552450" y="1828800"/>
            <a:ext cx="9055099" cy="233910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x-none" sz="4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Maverick Records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000" dirty="0" smtClean="0"/>
              <a:t>Capitol Records</a:t>
            </a:r>
            <a:endParaRPr lang="x-none" sz="4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000" dirty="0" smtClean="0"/>
              <a:t>Cash Money Records/Universal</a:t>
            </a:r>
            <a:endParaRPr lang="x-none" sz="4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x-none" sz="4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Quincy Jones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5181600"/>
            <a:ext cx="4114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3810000"/>
            <a:ext cx="2514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6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Movie Industry</a:t>
            </a:r>
          </a:p>
        </p:txBody>
      </p:sp>
      <p:sp>
        <p:nvSpPr>
          <p:cNvPr id="115" name="Shape 115"/>
          <p:cNvSpPr/>
          <p:nvPr/>
        </p:nvSpPr>
        <p:spPr>
          <a:xfrm>
            <a:off x="5918200" y="3505200"/>
            <a:ext cx="3384548" cy="27653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552450" y="1828800"/>
            <a:ext cx="9055199" cy="35086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x-none" sz="4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Warner </a:t>
            </a:r>
            <a:r>
              <a:rPr lang="x-none" sz="48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Brothers</a:t>
            </a:r>
            <a:endParaRPr lang="en-US" sz="48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en-US" sz="4800" dirty="0" smtClean="0"/>
              <a:t>DreamWorks Studio</a:t>
            </a:r>
            <a:endParaRPr lang="x-none" sz="4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x-none" sz="48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Disney</a:t>
            </a:r>
            <a:endParaRPr lang="en-US" sz="48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en-US" sz="4800" dirty="0" smtClean="0"/>
              <a:t>Universal</a:t>
            </a:r>
            <a:endParaRPr lang="x-none" sz="4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x-none" sz="4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Actors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5562600"/>
            <a:ext cx="32766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6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Theme Parks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255425" y="1828800"/>
            <a:ext cx="9055199" cy="20467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x-none" sz="4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Six </a:t>
            </a:r>
            <a:r>
              <a:rPr lang="x-none" sz="40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Flags</a:t>
            </a:r>
            <a:r>
              <a:rPr lang="en-US" sz="4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Magic Mountain</a:t>
            </a:r>
            <a:endParaRPr lang="x-none" sz="4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000" dirty="0" err="1" smtClean="0"/>
              <a:t>Wet’n</a:t>
            </a:r>
            <a:r>
              <a:rPr lang="en-US" sz="4000" dirty="0" smtClean="0"/>
              <a:t> Wild Water Park</a:t>
            </a:r>
            <a:endParaRPr lang="x-none" sz="4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x-none" sz="4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Carowinds Theme </a:t>
            </a:r>
            <a:r>
              <a:rPr lang="x-none" sz="40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Park</a:t>
            </a:r>
            <a:endParaRPr lang="en-US" sz="40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28575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sz="2000" dirty="0" smtClean="0">
                <a:hlinkClick r:id="rId3"/>
              </a:rPr>
              <a:t>https://www.youtube.com/watch?v=2sWM9EG01iQ</a:t>
            </a:r>
            <a:r>
              <a:rPr lang="en-US" sz="2000" dirty="0" smtClean="0"/>
              <a:t> </a:t>
            </a:r>
            <a:endParaRPr lang="x-none" sz="2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114800"/>
            <a:ext cx="42672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5764823"/>
            <a:ext cx="3505200" cy="155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164674"/>
            <a:ext cx="3124200" cy="331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6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Radio Industry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552450" y="1828800"/>
            <a:ext cx="9055099" cy="56138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x-none" sz="4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FM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x-none" sz="4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x-none" sz="4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Country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x-none" sz="4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Rap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x-none" sz="48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Hip-hop</a:t>
            </a:r>
            <a:endParaRPr lang="en-US" sz="48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en-US" sz="4800" dirty="0" smtClean="0"/>
              <a:t>Alternative/Indie</a:t>
            </a:r>
            <a:endParaRPr lang="x-none" sz="4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x-none" sz="4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Jazz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x-none" sz="4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Sirius/XM satellite radio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533525"/>
            <a:ext cx="34385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429000"/>
            <a:ext cx="18288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4114800"/>
            <a:ext cx="25622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2763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6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Film Industry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660400" y="1823661"/>
            <a:ext cx="9055099" cy="21051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Sundance Film Festival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RiverRun Film </a:t>
            </a:r>
            <a:r>
              <a:rPr lang="x-none" sz="36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Festival</a:t>
            </a:r>
            <a:endParaRPr lang="en-US" sz="36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en-US" sz="3600" dirty="0" smtClean="0"/>
              <a:t>Tribeca Film Festival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en-US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Cannes Film Festival</a:t>
            </a:r>
            <a:endParaRPr lang="x-none"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96" y="4724400"/>
            <a:ext cx="3415404" cy="233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200400"/>
            <a:ext cx="33909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956586"/>
            <a:ext cx="40386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371600"/>
            <a:ext cx="3410324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6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Dramatic Arts Industry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subTitle" idx="1"/>
          </p:nvPr>
        </p:nvSpPr>
        <p:spPr>
          <a:xfrm>
            <a:off x="654050" y="1981200"/>
            <a:ext cx="8943974" cy="47783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x-none" sz="4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Little Theatre 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x-none" sz="4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Black Theater Festival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x-none" sz="4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Belk Theatre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4572000"/>
            <a:ext cx="3581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4181475"/>
            <a:ext cx="21336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716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49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Types of Businesses in SEM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536575" y="1676400"/>
            <a:ext cx="8969374" cy="47366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08"/>
              <a:buFont typeface="Arial"/>
              <a:buChar char="•"/>
            </a:pPr>
            <a:r>
              <a:rPr lang="x-none" sz="5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Franchises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08"/>
              <a:buFont typeface="Arial"/>
              <a:buChar char="•"/>
            </a:pPr>
            <a:r>
              <a:rPr lang="x-none" sz="5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08"/>
              <a:buFont typeface="Arial"/>
              <a:buChar char="•"/>
            </a:pPr>
            <a:r>
              <a:rPr lang="x-none" sz="5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Advertising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08"/>
              <a:buFont typeface="Arial"/>
              <a:buChar char="•"/>
            </a:pPr>
            <a:r>
              <a:rPr lang="x-none" sz="5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Sporting </a:t>
            </a:r>
            <a:r>
              <a:rPr lang="x-none" sz="5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Goods</a:t>
            </a:r>
            <a:endParaRPr lang="en-US" sz="54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08"/>
              <a:buFont typeface="Arial"/>
              <a:buChar char="•"/>
            </a:pPr>
            <a:r>
              <a:rPr lang="en-US" sz="5400" dirty="0" smtClean="0"/>
              <a:t>Venue Management</a:t>
            </a:r>
            <a:endParaRPr lang="x-none" sz="5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08"/>
              <a:buFont typeface="Arial"/>
              <a:buChar char="•"/>
            </a:pPr>
            <a:r>
              <a:rPr lang="x-none" sz="5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6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Television Industry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ubTitle" idx="1"/>
          </p:nvPr>
        </p:nvSpPr>
        <p:spPr>
          <a:xfrm>
            <a:off x="552450" y="1828800"/>
            <a:ext cx="9055099" cy="4927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/>
              <a:t>Scripted shows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/>
              <a:t>Reality shows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/>
              <a:t>News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/>
              <a:t>Sports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514600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835002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4648200"/>
            <a:ext cx="3200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23161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6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 Game Industry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247650" y="1905000"/>
            <a:ext cx="8547100" cy="4470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x-none" sz="4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X-Box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x-none" sz="4000"/>
              <a:t>Wii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x-none" sz="4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x-none" sz="4000"/>
              <a:t>layStation 3</a:t>
            </a:r>
          </a:p>
          <a:p>
            <a:endParaRPr lang="x-none" sz="400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981200"/>
            <a:ext cx="533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4191000"/>
            <a:ext cx="39052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52" y="5867400"/>
            <a:ext cx="38957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6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Fine Arts and Science Industry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subTitle" idx="1"/>
          </p:nvPr>
        </p:nvSpPr>
        <p:spPr>
          <a:xfrm>
            <a:off x="806450" y="2674936"/>
            <a:ext cx="5187950" cy="25730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Font typeface="Arial"/>
              <a:buChar char="•"/>
            </a:pPr>
            <a:r>
              <a:rPr lang="x-none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Smithsonian Museum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Font typeface="Arial"/>
              <a:buChar char="•"/>
            </a:pPr>
            <a:r>
              <a:rPr lang="x-none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 </a:t>
            </a:r>
            <a:r>
              <a:rPr lang="x-none" sz="4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Works</a:t>
            </a:r>
            <a:endParaRPr lang="en-US" sz="44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Font typeface="Arial"/>
              <a:buChar char="•"/>
            </a:pPr>
            <a:r>
              <a:rPr lang="en-US" sz="4400" dirty="0" smtClean="0"/>
              <a:t>Comic Con</a:t>
            </a:r>
            <a:endParaRPr lang="x-none" sz="4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5562600"/>
            <a:ext cx="40386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271513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5562600"/>
            <a:ext cx="32004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6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Literacy Industry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subTitle" idx="1"/>
          </p:nvPr>
        </p:nvSpPr>
        <p:spPr>
          <a:xfrm>
            <a:off x="552450" y="1828800"/>
            <a:ext cx="9055099" cy="4927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x-none" sz="4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Library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x-none" sz="4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x-none" sz="4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Books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7384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5334000"/>
            <a:ext cx="2209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20" y="5181600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1524000"/>
            <a:ext cx="2524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5334000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6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Casinos Industry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subTitle" idx="1"/>
          </p:nvPr>
        </p:nvSpPr>
        <p:spPr>
          <a:xfrm>
            <a:off x="203200" y="1295400"/>
            <a:ext cx="9055199" cy="23683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x-none" sz="4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 Vegas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x-none" sz="4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Atlantic City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lang="x-none" sz="48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Harrah’s</a:t>
            </a:r>
            <a:endParaRPr lang="en-US" sz="48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28575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100694"/>
              <a:buNone/>
            </a:pPr>
            <a:r>
              <a:rPr lang="en-US" sz="1800" dirty="0" smtClean="0">
                <a:hlinkClick r:id="rId3"/>
              </a:rPr>
              <a:t>https://www.youtube.com/watch?v=MzhlV6Dzvus</a:t>
            </a:r>
            <a:r>
              <a:rPr lang="en-US" sz="1800" dirty="0" smtClean="0"/>
              <a:t> </a:t>
            </a:r>
            <a:endParaRPr lang="x-none"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1" y="3974261"/>
            <a:ext cx="4419600" cy="322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1981200"/>
            <a:ext cx="2209800" cy="148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339316"/>
            <a:ext cx="2895600" cy="285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12865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4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Factors Contributing to the Growth of SEM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subTitle" idx="1"/>
          </p:nvPr>
        </p:nvSpPr>
        <p:spPr>
          <a:xfrm>
            <a:off x="48350" y="2120900"/>
            <a:ext cx="9101099" cy="513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099"/>
              <a:buFont typeface="Arial"/>
              <a:buChar char="•"/>
            </a:pPr>
            <a:r>
              <a:rPr lang="x-none" sz="37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of participants in sports/entertainment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099"/>
              <a:buFont typeface="Arial"/>
              <a:buChar char="•"/>
            </a:pPr>
            <a:r>
              <a:rPr lang="x-none" sz="37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of followers of sports/entertainment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099"/>
              <a:buFont typeface="Arial"/>
              <a:buChar char="•"/>
            </a:pPr>
            <a:r>
              <a:rPr lang="x-none" sz="37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in attendance in sports/entertainment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099"/>
              <a:buFont typeface="Arial"/>
              <a:buChar char="•"/>
            </a:pPr>
            <a:r>
              <a:rPr lang="x-none" sz="37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of media coverage 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099"/>
              <a:buFont typeface="Arial"/>
              <a:buChar char="•"/>
            </a:pPr>
            <a:r>
              <a:rPr lang="x-none" sz="37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Internationalization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1336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1432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49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Trends in Sports &amp; Entertainment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subTitle" idx="1"/>
          </p:nvPr>
        </p:nvSpPr>
        <p:spPr>
          <a:xfrm>
            <a:off x="89500" y="1693861"/>
            <a:ext cx="4728900" cy="53506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775"/>
              <a:buFont typeface="Arial"/>
              <a:buChar char="•"/>
            </a:pPr>
            <a:endParaRPr lang="en-US" sz="43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775"/>
              <a:buFont typeface="Arial"/>
              <a:buChar char="•"/>
            </a:pPr>
            <a:r>
              <a:rPr lang="x-none" sz="43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Sports</a:t>
            </a:r>
            <a:r>
              <a:rPr lang="x-none" sz="43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1143000" marR="0" lvl="2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x-none" sz="4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Naming Rights</a:t>
            </a:r>
          </a:p>
          <a:p>
            <a:pPr marL="1143000" marR="0" lvl="2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x-none" sz="4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X-Games</a:t>
            </a:r>
          </a:p>
          <a:p>
            <a:pPr marL="1143000" marR="0" lvl="2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x-none" sz="4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Sport Specific </a:t>
            </a:r>
            <a:r>
              <a:rPr lang="x-none" sz="40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Channels</a:t>
            </a:r>
            <a:endParaRPr lang="en-US" sz="40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-US" sz="4000" dirty="0" smtClean="0"/>
              <a:t>Labor Issues</a:t>
            </a:r>
          </a:p>
          <a:p>
            <a:pPr marL="1143000" marR="0" lvl="2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-US" sz="4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Teams Moving</a:t>
            </a:r>
          </a:p>
          <a:p>
            <a:pPr marL="1143000" marR="0" lvl="2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-US" sz="4000" dirty="0" smtClean="0"/>
              <a:t>Multi Uniforms</a:t>
            </a:r>
            <a:endParaRPr lang="x-none" sz="4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4698999" y="1752600"/>
            <a:ext cx="5249099" cy="70465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775"/>
            </a:pPr>
            <a:endParaRPr lang="en-US" sz="43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1" indent="-114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775"/>
              <a:buFont typeface="Arial"/>
              <a:buChar char="•"/>
            </a:pPr>
            <a:r>
              <a:rPr lang="x-none" sz="43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Entertainment</a:t>
            </a:r>
            <a:endParaRPr lang="x-none" sz="43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2" indent="279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9999"/>
              <a:buFont typeface="Courier New"/>
              <a:buChar char="o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Internet Web Casts</a:t>
            </a:r>
          </a:p>
          <a:p>
            <a:pPr marL="571500" marR="0" lvl="2" indent="279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9999"/>
              <a:buFont typeface="Courier New"/>
              <a:buChar char="o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 marketing</a:t>
            </a:r>
          </a:p>
          <a:p>
            <a:pPr marL="571500" marR="0" lvl="2" indent="279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9999"/>
              <a:buFont typeface="Courier New"/>
              <a:buChar char="o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Specific </a:t>
            </a:r>
            <a:r>
              <a:rPr lang="x-none" sz="36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Channels</a:t>
            </a:r>
            <a:endParaRPr lang="en-US" sz="36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2" indent="279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9999"/>
              <a:buFont typeface="Courier New"/>
              <a:buChar char="o"/>
            </a:pPr>
            <a:r>
              <a:rPr lang="en-US" sz="3600" dirty="0" smtClean="0"/>
              <a:t>Viral Marketing</a:t>
            </a:r>
          </a:p>
          <a:p>
            <a:pPr marL="571500" marR="0" lvl="2" indent="279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9999"/>
              <a:buFont typeface="Courier New"/>
              <a:buChar char="o"/>
            </a:pPr>
            <a:r>
              <a:rPr lang="en-US" sz="36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WiFi</a:t>
            </a:r>
            <a:endParaRPr lang="en-US" sz="36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2" indent="279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9999"/>
              <a:buFont typeface="Courier New"/>
              <a:buChar char="o"/>
            </a:pPr>
            <a:r>
              <a:rPr lang="en-US" sz="3600" dirty="0" smtClean="0"/>
              <a:t>Smart Phones/Music</a:t>
            </a:r>
          </a:p>
          <a:p>
            <a:pPr marL="571500" marR="0" lvl="2" indent="279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9999"/>
              <a:buFont typeface="Courier New"/>
              <a:buChar char="o"/>
            </a:pPr>
            <a:r>
              <a:rPr lang="en-US" sz="3600" dirty="0" smtClean="0"/>
              <a:t>You Tube</a:t>
            </a:r>
          </a:p>
          <a:p>
            <a:pPr marL="571500" marR="0" lvl="2" indent="279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9999"/>
              <a:buFont typeface="Courier New"/>
              <a:buChar char="o"/>
            </a:pPr>
            <a:r>
              <a:rPr lang="en-US" sz="3600" dirty="0" smtClean="0"/>
              <a:t>Blue Ray – 3D films</a:t>
            </a:r>
          </a:p>
          <a:p>
            <a:pPr marL="571500" marR="0" lvl="2" indent="279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9999"/>
              <a:buFont typeface="Courier New"/>
              <a:buChar char="o"/>
            </a:pPr>
            <a:endParaRPr lang="en-US" sz="3600" dirty="0" smtClean="0"/>
          </a:p>
          <a:p>
            <a:pPr marL="571500" marR="0" lvl="2" indent="279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9999"/>
              <a:buFont typeface="Courier New"/>
              <a:buChar char="o"/>
            </a:pPr>
            <a:endParaRPr lang="en-US" sz="36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2" indent="279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9999"/>
              <a:buFont typeface="Courier New"/>
              <a:buChar char="o"/>
            </a:pPr>
            <a:endParaRPr lang="x-none"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457200"/>
            <a:ext cx="18288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" y="361950"/>
            <a:ext cx="2133599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716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49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Trends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ubTitle" idx="1"/>
          </p:nvPr>
        </p:nvSpPr>
        <p:spPr>
          <a:xfrm>
            <a:off x="552450" y="1828800"/>
            <a:ext cx="9055099" cy="4927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Control of Athletes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Internationalization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Branding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Brand Extensions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Media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Better Research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Nostalgia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590800"/>
            <a:ext cx="1905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4572000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5514975"/>
            <a:ext cx="33051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12865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4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 Contributes to Economic Well-Being of Communities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436880" y="1610061"/>
            <a:ext cx="8988425" cy="29915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114300" marR="0" lvl="1" indent="-1143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in local </a:t>
            </a:r>
            <a:r>
              <a:rPr lang="x-none" sz="36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</a:t>
            </a:r>
            <a:r>
              <a:rPr lang="en-US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job creation and increased consumer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spending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(Direct Impact)</a:t>
            </a:r>
            <a:endParaRPr lang="x-none"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1" indent="-1143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Contribute to tax base </a:t>
            </a:r>
            <a:r>
              <a:rPr lang="en-US" sz="2400" dirty="0" smtClean="0"/>
              <a:t>(Fiscal Impact through taxes)</a:t>
            </a:r>
            <a:endParaRPr lang="x-none"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1" indent="-1143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 business to abandoned areas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4800600"/>
            <a:ext cx="2606862" cy="253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09" y="5306209"/>
            <a:ext cx="2590800" cy="202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5580865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12865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4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Negative Impacts of SEM on Community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158152" y="1752600"/>
            <a:ext cx="9825036" cy="29654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114300" marR="0" lvl="1" indent="-1143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Questionable impact on tax </a:t>
            </a:r>
            <a:r>
              <a:rPr lang="x-none" sz="36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revenue</a:t>
            </a:r>
            <a:r>
              <a:rPr lang="en-US" sz="3600" dirty="0" smtClean="0"/>
              <a:t>???</a:t>
            </a:r>
            <a:endParaRPr lang="x-none"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1" indent="-1143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Divert resources from other priorities (education, roads, public safety)</a:t>
            </a:r>
          </a:p>
          <a:p>
            <a:pPr marL="114300" marR="0" lvl="1" indent="-1143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can be "held hostage" by a team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5099049"/>
            <a:ext cx="4004468" cy="23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11761"/>
            <a:ext cx="2743200" cy="22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146050" y="341312"/>
            <a:ext cx="9856786" cy="716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49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Variety of Sports Available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552450" y="1828800"/>
            <a:ext cx="9055099" cy="4927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Teams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Individual Sports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Collegiate/Scholastic Teams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Venues: Coliseums, Arenas, Speedways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 Clubs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Recreation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Amateur Sports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12865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4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Communities Foster Positive Results From Hosting Events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149225" y="2057400"/>
            <a:ext cx="9688512" cy="5235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114300" marR="0" lvl="1" indent="-1143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Escape from day-to-day </a:t>
            </a:r>
            <a:r>
              <a:rPr lang="x-none" sz="36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</a:t>
            </a:r>
            <a:r>
              <a:rPr lang="en-US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provides</a:t>
            </a:r>
            <a:r>
              <a:rPr lang="en-US" sz="3600" dirty="0"/>
              <a:t> </a:t>
            </a:r>
            <a:r>
              <a:rPr lang="en-US" sz="3600" dirty="0" smtClean="0"/>
              <a:t>health 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entertainment and achievement benefits</a:t>
            </a:r>
            <a:endParaRPr lang="x-none"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1" indent="-1143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sym typeface="Arial"/>
              </a:rPr>
              <a:t>Strong public </a:t>
            </a:r>
            <a:r>
              <a:rPr lang="x-none" sz="3600" b="0" i="0" u="none" strike="noStrike" cap="none" baseline="0" smtClean="0">
                <a:solidFill>
                  <a:srgbClr val="000000"/>
                </a:solidFill>
                <a:sym typeface="Arial"/>
              </a:rPr>
              <a:t>image</a:t>
            </a:r>
            <a:r>
              <a:rPr lang="en-US" sz="3600" b="0" i="0" u="none" strike="noStrike" cap="none" baseline="0" dirty="0" smtClean="0">
                <a:solidFill>
                  <a:srgbClr val="000000"/>
                </a:solidFill>
                <a:sym typeface="Arial"/>
              </a:rPr>
              <a:t>/team unity – attracts additional tourists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sym typeface="Arial"/>
              </a:rPr>
              <a:t> from outside area</a:t>
            </a:r>
            <a:endParaRPr lang="en-US" sz="3600" b="0" i="0" u="none" strike="noStrike" cap="none" baseline="0" dirty="0" smtClean="0">
              <a:solidFill>
                <a:srgbClr val="000000"/>
              </a:solidFill>
              <a:sym typeface="Arial"/>
            </a:endParaRPr>
          </a:p>
          <a:p>
            <a:pPr marL="114300" marR="0" lvl="1" indent="-1143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Font typeface="Arial"/>
              <a:buChar char="•"/>
            </a:pPr>
            <a:r>
              <a:rPr lang="en-US" sz="3600" dirty="0" smtClean="0"/>
              <a:t>Multiplier effect throughout city </a:t>
            </a:r>
          </a:p>
          <a:p>
            <a:pPr marL="114300" marR="0" lvl="1" indent="-1143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Font typeface="Arial"/>
              <a:buChar char="•"/>
            </a:pPr>
            <a:r>
              <a:rPr lang="en-US" sz="3600" b="0" i="0" u="none" strike="noStrike" cap="none" baseline="0" dirty="0" smtClean="0">
                <a:solidFill>
                  <a:srgbClr val="000000"/>
                </a:solidFill>
                <a:sym typeface="Arial"/>
              </a:rPr>
              <a:t>Offers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sym typeface="Arial"/>
              </a:rPr>
              <a:t> spectators &amp; participants various events to view or engage</a:t>
            </a:r>
            <a:endParaRPr lang="x-none" sz="3600" b="0" i="0" u="none" strike="noStrike" cap="none" baseline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889000" y="1600200"/>
            <a:ext cx="802957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1929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4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Communities Can Minimize Negative Impact of Hosting an Event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153988" y="2068875"/>
            <a:ext cx="9726599" cy="3706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114300" marR="0" lvl="1" indent="-1143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 teams to long-term stadium leases</a:t>
            </a:r>
          </a:p>
          <a:p>
            <a:pPr marL="114300" marR="0" lvl="1" indent="-1143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Diversify-host more than one sport</a:t>
            </a:r>
          </a:p>
          <a:p>
            <a:pPr marL="114300" marR="0" lvl="1" indent="-1143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Host multiple events in stadium/arena</a:t>
            </a:r>
          </a:p>
          <a:p>
            <a:pPr marL="114300" marR="0" lvl="1" indent="-1143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Notify the community in advance</a:t>
            </a:r>
          </a:p>
          <a:p>
            <a:pPr marL="114300" marR="0" lvl="1" indent="-1143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necessary security/traffic resources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5638800"/>
            <a:ext cx="2209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716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49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Teams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552450" y="1828800"/>
            <a:ext cx="9055099" cy="21051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Basketball: Charlotte Bobcats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Football: Carolina Panthers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Hockey: Carolina Hurricanes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Baseball: </a:t>
            </a:r>
            <a:r>
              <a:rPr lang="en-US" sz="3600" dirty="0" smtClean="0"/>
              <a:t>St. Louis Cardinals</a:t>
            </a:r>
            <a:endParaRPr lang="x-none"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020766"/>
            <a:ext cx="32623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4116016"/>
            <a:ext cx="3200164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716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49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Individual Sports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552450" y="1828800"/>
            <a:ext cx="9055099" cy="48413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PGA</a:t>
            </a:r>
            <a:endParaRPr lang="en-US" sz="36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None/>
            </a:pPr>
            <a:endParaRPr lang="en-US" sz="36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None/>
            </a:pPr>
            <a:endParaRPr lang="en-US" sz="36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None/>
            </a:pPr>
            <a:endParaRPr lang="x-none"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World Tennis </a:t>
            </a:r>
            <a:r>
              <a:rPr lang="x-none" sz="36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Association</a:t>
            </a:r>
            <a:endParaRPr lang="en-US" sz="36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None/>
            </a:pPr>
            <a:endParaRPr lang="en-US" sz="3600" dirty="0"/>
          </a:p>
          <a:p>
            <a:pPr marL="457200" marR="0" lvl="1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None/>
            </a:pPr>
            <a:endParaRPr lang="x-none"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PBA</a:t>
            </a:r>
          </a:p>
          <a:p>
            <a:endParaRPr lang="x-none"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548950"/>
            <a:ext cx="4972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925063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39" y="6181837"/>
            <a:ext cx="28956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4495800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4562138"/>
            <a:ext cx="1238250" cy="122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716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49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Individual Sports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552450" y="1828800"/>
            <a:ext cx="4392611" cy="39910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427"/>
              <a:buFont typeface="Arial"/>
              <a:buChar char="•"/>
            </a:pPr>
            <a:r>
              <a:rPr lang="x-none" sz="39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Running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427"/>
              <a:buFont typeface="Arial"/>
              <a:buChar char="•"/>
            </a:pPr>
            <a:r>
              <a:rPr lang="x-none" sz="39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Swimming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427"/>
              <a:buFont typeface="Arial"/>
              <a:buChar char="•"/>
            </a:pPr>
            <a:r>
              <a:rPr lang="x-none" sz="39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Golf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427"/>
              <a:buFont typeface="Arial"/>
              <a:buChar char="•"/>
            </a:pPr>
            <a:r>
              <a:rPr lang="x-none" sz="39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Bowling</a:t>
            </a:r>
            <a:endParaRPr lang="en-US" sz="39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427"/>
              <a:buFont typeface="Arial"/>
              <a:buChar char="•"/>
            </a:pPr>
            <a:r>
              <a:rPr lang="en-US" sz="3900" dirty="0" smtClean="0"/>
              <a:t>Tennis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427"/>
              <a:buFont typeface="Arial"/>
              <a:buChar char="•"/>
            </a:pPr>
            <a:r>
              <a:rPr lang="en-US" sz="39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Poker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427"/>
              <a:buFont typeface="Arial"/>
              <a:buChar char="•"/>
            </a:pPr>
            <a:r>
              <a:rPr lang="en-US" sz="3900" dirty="0" smtClean="0"/>
              <a:t>Chess</a:t>
            </a:r>
            <a:endParaRPr lang="x-none" sz="39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4191000"/>
            <a:ext cx="4605337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71600"/>
            <a:ext cx="3505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9400" y="6172200"/>
            <a:ext cx="4302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www.youtube.com/watch?v=PeOMLxYbpPE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1432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49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Collegiate and Scholastic Teams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584200" y="1752600"/>
            <a:ext cx="9055099" cy="59000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Font typeface="Arial"/>
              <a:buChar char="•"/>
            </a:pPr>
            <a:r>
              <a:rPr lang="x-none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Virginia </a:t>
            </a:r>
            <a:r>
              <a:rPr lang="x-none" sz="4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</a:t>
            </a:r>
            <a:endParaRPr lang="en-US" sz="44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None/>
            </a:pPr>
            <a:endParaRPr lang="en-US" sz="44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None/>
            </a:pPr>
            <a:endParaRPr lang="x-none" sz="4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Font typeface="Arial"/>
              <a:buChar char="•"/>
            </a:pPr>
            <a:r>
              <a:rPr lang="x-none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North </a:t>
            </a:r>
            <a:r>
              <a:rPr lang="x-none" sz="4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Carolina</a:t>
            </a:r>
            <a:endParaRPr lang="en-US" sz="44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Font typeface="Arial"/>
              <a:buChar char="•"/>
            </a:pPr>
            <a:endParaRPr lang="en-US" sz="4400" dirty="0"/>
          </a:p>
          <a:p>
            <a:pPr marL="457200" marR="0" lvl="1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None/>
            </a:pPr>
            <a:endParaRPr lang="x-none" sz="4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Font typeface="Arial"/>
              <a:buChar char="•"/>
            </a:pPr>
            <a:endParaRPr lang="en-US" sz="44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78"/>
              <a:buFont typeface="Arial"/>
              <a:buChar char="•"/>
            </a:pPr>
            <a:r>
              <a:rPr lang="x-none" sz="4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NC </a:t>
            </a:r>
            <a:r>
              <a:rPr lang="x-none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</a:p>
          <a:p>
            <a:pPr indent="0">
              <a:buNone/>
            </a:pPr>
            <a:endParaRPr lang="x-none" sz="4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4324350"/>
            <a:ext cx="18669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1905000"/>
            <a:ext cx="20288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5257800"/>
            <a:ext cx="1752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581025" y="381000"/>
            <a:ext cx="9055099" cy="1432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49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Venues: Arenas, Stadiums, Coliseums, Speedways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806451" y="3521075"/>
            <a:ext cx="8921750" cy="36840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en-US" sz="3600" dirty="0" smtClean="0"/>
              <a:t>Time Warner Arena</a:t>
            </a:r>
          </a:p>
          <a:p>
            <a:pPr marL="457200" marR="0" lvl="1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None/>
            </a:pPr>
            <a:endParaRPr lang="x-none"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/>
              <a:t>Charlotte</a:t>
            </a:r>
            <a:r>
              <a:rPr lang="x-none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Motor </a:t>
            </a:r>
            <a:r>
              <a:rPr lang="x-none" sz="36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Speedway</a:t>
            </a:r>
            <a:endParaRPr lang="en-US" sz="36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None/>
            </a:pPr>
            <a:endParaRPr lang="en-US" sz="3600" dirty="0"/>
          </a:p>
          <a:p>
            <a:pPr marL="457200" marR="0" lvl="1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None/>
            </a:pPr>
            <a:endParaRPr lang="en-US" sz="36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None/>
            </a:pPr>
            <a:endParaRPr lang="x-none"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en-US" sz="3600" dirty="0" smtClean="0"/>
              <a:t>Bank of America Stadium</a:t>
            </a:r>
            <a:endParaRPr lang="x-none"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581025" y="1692275"/>
            <a:ext cx="1631950" cy="15144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2" name="Shape 72"/>
          <p:cNvSpPr/>
          <p:nvPr/>
        </p:nvSpPr>
        <p:spPr>
          <a:xfrm>
            <a:off x="7693025" y="1778000"/>
            <a:ext cx="1631950" cy="15144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223072"/>
            <a:ext cx="2057400" cy="132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5181600"/>
            <a:ext cx="2438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332655"/>
            <a:ext cx="2895600" cy="175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099" cy="8771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x-none" sz="6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x-none" sz="6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ealth Clubs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736600" y="1752600"/>
            <a:ext cx="8547100" cy="26314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en-US" sz="3600" dirty="0" smtClean="0"/>
              <a:t>Sports &amp; Fitness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endParaRPr lang="x-none"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x-none" sz="36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YMCA</a:t>
            </a:r>
            <a:endParaRPr lang="en-US" sz="36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None/>
            </a:pPr>
            <a:endParaRPr lang="x-none"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lang="en-US" sz="3600" dirty="0" smtClean="0"/>
              <a:t>Curves for Women</a:t>
            </a:r>
            <a:endParaRPr lang="x-none"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876800"/>
            <a:ext cx="34290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876799"/>
            <a:ext cx="29718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Default Design 1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CC"/>
      </a:accent3>
      <a:accent4>
        <a:srgbClr val="339933"/>
      </a:accent4>
      <a:accent5>
        <a:srgbClr val="800000"/>
      </a:accent5>
      <a:accent6>
        <a:srgbClr val="FFFFCC"/>
      </a:accent6>
      <a:hlink>
        <a:srgbClr val="0033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682</Words>
  <Application>Microsoft Office PowerPoint</Application>
  <PresentationFormat>Custom</PresentationFormat>
  <Paragraphs>221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/>
      <vt:lpstr>SEM1  1.01  A - Professional Development </vt:lpstr>
      <vt:lpstr>Types of Businesses in SEM</vt:lpstr>
      <vt:lpstr>Variety of Sports Available</vt:lpstr>
      <vt:lpstr>Professional Teams</vt:lpstr>
      <vt:lpstr>Professional Individual Sports</vt:lpstr>
      <vt:lpstr>Professional Individual Sports</vt:lpstr>
      <vt:lpstr>Collegiate and Scholastic Teams</vt:lpstr>
      <vt:lpstr>Venues: Arenas, Stadiums, Coliseums, Speedways</vt:lpstr>
      <vt:lpstr>Health Clubs</vt:lpstr>
      <vt:lpstr>Recreation</vt:lpstr>
      <vt:lpstr>Camps</vt:lpstr>
      <vt:lpstr>Amateur Sports</vt:lpstr>
      <vt:lpstr>Variety of Entertainment/Events Available</vt:lpstr>
      <vt:lpstr>Music Industry</vt:lpstr>
      <vt:lpstr>Movie Industry</vt:lpstr>
      <vt:lpstr>Theme Parks</vt:lpstr>
      <vt:lpstr>Radio Industry</vt:lpstr>
      <vt:lpstr>Film Industry</vt:lpstr>
      <vt:lpstr>Dramatic Arts Industry</vt:lpstr>
      <vt:lpstr>Television Industry</vt:lpstr>
      <vt:lpstr>Video Game Industry</vt:lpstr>
      <vt:lpstr>Fine Arts and Science Industry</vt:lpstr>
      <vt:lpstr>Literacy Industry</vt:lpstr>
      <vt:lpstr>Casinos Industry</vt:lpstr>
      <vt:lpstr>Factors Contributing to the Growth of SEM</vt:lpstr>
      <vt:lpstr>Trends in Sports &amp; Entertainment</vt:lpstr>
      <vt:lpstr>Trends</vt:lpstr>
      <vt:lpstr>SEM Contributes to Economic Well-Being of Communities</vt:lpstr>
      <vt:lpstr>Negative Impacts of SEM on Community</vt:lpstr>
      <vt:lpstr>How Communities Foster Positive Results From Hosting Events</vt:lpstr>
      <vt:lpstr>How Communities Can Minimize Negative Impact of Hosting an Event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1.01  Acquire information about the sport/event industry to aid in making career choices</dc:title>
  <dc:creator>Bob</dc:creator>
  <cp:lastModifiedBy>Cassidy Brauns</cp:lastModifiedBy>
  <cp:revision>31</cp:revision>
  <cp:lastPrinted>2012-08-13T13:34:11Z</cp:lastPrinted>
  <dcterms:modified xsi:type="dcterms:W3CDTF">2013-09-04T13:24:31Z</dcterms:modified>
</cp:coreProperties>
</file>