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52746695-6FA9-4FA5-B23F-0C74B6E3D800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9B43E36-D0EE-45B8-ADB1-E904B41E7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153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3B90CD9-B385-4C5A-838A-FD8AEB319ED5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011CB-6554-487D-AEDC-4D9EF38405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SEM1 1.02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A - </a:t>
            </a:r>
            <a:r>
              <a:rPr lang="en-US" sz="3600" b="1" u="sng" dirty="0" smtClean="0">
                <a:solidFill>
                  <a:srgbClr val="0070C0"/>
                </a:solidFill>
              </a:rPr>
              <a:t>Marketing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229600" cy="2895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PE - Understand </a:t>
            </a:r>
            <a:r>
              <a:rPr lang="en-US" sz="3600" b="1" dirty="0"/>
              <a:t>sport/event marketing’s role and function in business to facilitate economic exchanges with customers.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648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PI - Explain the nature of sport marketing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PI - Explain the nature of event marketing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6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Discuss benefits ascertained from the development of the event marketing.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a dialogue:  face to face marketing (viral marketing)</a:t>
            </a:r>
          </a:p>
          <a:p>
            <a:r>
              <a:rPr lang="en-US" dirty="0" smtClean="0"/>
              <a:t>Personal connection:  builds consumer trust for the product</a:t>
            </a:r>
          </a:p>
          <a:p>
            <a:r>
              <a:rPr lang="en-US" dirty="0" smtClean="0"/>
              <a:t>Immediate fulfillment: produce and consumer the product at the same time</a:t>
            </a:r>
          </a:p>
          <a:p>
            <a:r>
              <a:rPr lang="en-US" dirty="0" smtClean="0"/>
              <a:t>Brand awareness: build awareness of your product by marketing the event</a:t>
            </a:r>
            <a:r>
              <a:rPr lang="en-US" dirty="0"/>
              <a:t> </a:t>
            </a:r>
            <a:r>
              <a:rPr lang="en-US" dirty="0" smtClean="0"/>
              <a:t>- Examples: sales flyers, ads, promotion &amp; 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6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Define the term sport marketing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76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Sports Marketing</a:t>
            </a:r>
            <a:r>
              <a:rPr lang="en-US" sz="3000" dirty="0" smtClean="0"/>
              <a:t>:  the process of planning and executing the conception, pricing, promotion, and distribution of sports ideas, goods and services to create exchanges that satisfy individual and organizational objectives – </a:t>
            </a:r>
            <a:r>
              <a:rPr lang="en-US" sz="3000" dirty="0" smtClean="0">
                <a:solidFill>
                  <a:srgbClr val="FF0000"/>
                </a:solidFill>
              </a:rPr>
              <a:t>Satisfy the needs and wants of the consumer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5227" y="4572000"/>
            <a:ext cx="3460173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61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Identify categories of sport products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Sporting Event:  </a:t>
            </a:r>
            <a:r>
              <a:rPr lang="en-US" b="1" dirty="0" smtClean="0">
                <a:solidFill>
                  <a:srgbClr val="FF0000"/>
                </a:solidFill>
              </a:rPr>
              <a:t>Service Product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Intangible</a:t>
            </a:r>
            <a:r>
              <a:rPr lang="en-US" dirty="0" smtClean="0"/>
              <a:t>:  an experience you can see, feel </a:t>
            </a:r>
            <a:r>
              <a:rPr lang="en-US" dirty="0"/>
              <a:t>&amp;</a:t>
            </a:r>
            <a:r>
              <a:rPr lang="en-US" dirty="0" smtClean="0"/>
              <a:t> participate 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Perishable</a:t>
            </a:r>
            <a:r>
              <a:rPr lang="en-US" dirty="0" smtClean="0"/>
              <a:t> experience:  Once over, the product is gone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athletes/participants</a:t>
            </a:r>
            <a:r>
              <a:rPr lang="en-US" dirty="0" smtClean="0"/>
              <a:t>:  make the game happen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spectators/fans</a:t>
            </a:r>
            <a:r>
              <a:rPr lang="en-US" dirty="0" smtClean="0"/>
              <a:t>:  create excitement and enthusiasm for the product</a:t>
            </a:r>
          </a:p>
          <a:p>
            <a:pPr lvl="1"/>
            <a:r>
              <a:rPr lang="en-US" dirty="0" smtClean="0"/>
              <a:t>The facility:  Time Warner Arena, Lowes Motor Speedway – where the product is offered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05400"/>
            <a:ext cx="3276600" cy="120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20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Identify categories of sport </a:t>
            </a:r>
            <a:r>
              <a:rPr lang="en-US" b="1" dirty="0"/>
              <a:t>p</a:t>
            </a:r>
            <a:r>
              <a:rPr lang="en-US" b="1" dirty="0" smtClean="0"/>
              <a:t>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/>
              <a:t>Sporting Goods:  </a:t>
            </a:r>
            <a:r>
              <a:rPr lang="en-US" sz="3000" b="1" dirty="0" smtClean="0">
                <a:solidFill>
                  <a:srgbClr val="FF0000"/>
                </a:solidFill>
              </a:rPr>
              <a:t>Goods Product</a:t>
            </a:r>
            <a:endParaRPr lang="en-US" sz="3000" b="1" dirty="0" smtClean="0"/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angible</a:t>
            </a:r>
            <a:r>
              <a:rPr lang="en-US" sz="2400" dirty="0"/>
              <a:t>, manufactured products that make the game possible.  </a:t>
            </a:r>
          </a:p>
          <a:p>
            <a:pPr lvl="1"/>
            <a:r>
              <a:rPr lang="en-US" sz="2400" dirty="0"/>
              <a:t>Equipment, clothing, </a:t>
            </a:r>
            <a:r>
              <a:rPr lang="en-US" sz="2400" dirty="0" smtClean="0"/>
              <a:t>licensed </a:t>
            </a:r>
            <a:r>
              <a:rPr lang="en-US" sz="2400" dirty="0"/>
              <a:t>merchandise</a:t>
            </a:r>
          </a:p>
          <a:p>
            <a:r>
              <a:rPr lang="en-US" sz="3000" dirty="0"/>
              <a:t>Personal Training:  get ready to compete</a:t>
            </a:r>
          </a:p>
          <a:p>
            <a:r>
              <a:rPr lang="en-US" sz="3000" dirty="0"/>
              <a:t>Sports Information:  ESPN, Sports Illustrated, </a:t>
            </a:r>
            <a:r>
              <a:rPr lang="en-US" sz="3000" dirty="0" smtClean="0"/>
              <a:t>newspapers, internet</a:t>
            </a:r>
            <a:endParaRPr lang="en-US" sz="3000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3429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56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Describe categories of sport consumers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Unorganized</a:t>
            </a:r>
            <a:r>
              <a:rPr lang="en-US" b="1" dirty="0" smtClean="0"/>
              <a:t> </a:t>
            </a:r>
            <a:r>
              <a:rPr lang="en-US" dirty="0" smtClean="0"/>
              <a:t>participants:  walk in the woods, jogging</a:t>
            </a:r>
          </a:p>
          <a:p>
            <a:r>
              <a:rPr lang="en-US" dirty="0" smtClean="0"/>
              <a:t>2.  </a:t>
            </a:r>
            <a:r>
              <a:rPr lang="en-US" b="1" dirty="0" smtClean="0">
                <a:solidFill>
                  <a:srgbClr val="FF0000"/>
                </a:solidFill>
              </a:rPr>
              <a:t>Organized</a:t>
            </a:r>
            <a:r>
              <a:rPr lang="en-US" dirty="0" smtClean="0"/>
              <a:t> participants:  have rules – NCAA, MLB, MBA, MMA</a:t>
            </a:r>
          </a:p>
          <a:p>
            <a:pPr lvl="1"/>
            <a:r>
              <a:rPr lang="en-US" sz="2400" dirty="0" smtClean="0"/>
              <a:t>Amateurs are not paid to play, regulated on local, state, national level</a:t>
            </a:r>
          </a:p>
          <a:p>
            <a:pPr lvl="1"/>
            <a:r>
              <a:rPr lang="en-US" sz="2400" dirty="0" smtClean="0"/>
              <a:t>Professionals are paid but follow strict rules by their governing body – their occupation (income) is playing the game</a:t>
            </a:r>
          </a:p>
          <a:p>
            <a:r>
              <a:rPr lang="en-US" dirty="0" smtClean="0"/>
              <a:t>3.  </a:t>
            </a:r>
            <a:r>
              <a:rPr lang="en-US" b="1" dirty="0" smtClean="0">
                <a:solidFill>
                  <a:srgbClr val="FF0000"/>
                </a:solidFill>
              </a:rPr>
              <a:t>Spectators/fans</a:t>
            </a:r>
            <a:r>
              <a:rPr lang="en-US" dirty="0" smtClean="0"/>
              <a:t>:  observers of the sporting event</a:t>
            </a:r>
          </a:p>
          <a:p>
            <a:pPr lvl="1"/>
            <a:r>
              <a:rPr lang="en-US" sz="2400" dirty="0" smtClean="0"/>
              <a:t>As important as the athletes due to the excitement they create</a:t>
            </a:r>
          </a:p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Sponsors</a:t>
            </a:r>
            <a:r>
              <a:rPr lang="en-US" dirty="0" smtClean="0"/>
              <a:t>:  businesses or organizations that pay to associate their names or products with a sporting event for recognition and affiliation benefits</a:t>
            </a:r>
          </a:p>
          <a:p>
            <a:pPr marL="457200" lvl="1" indent="0">
              <a:buNone/>
            </a:pPr>
            <a:r>
              <a:rPr lang="en-US" sz="2400" dirty="0" smtClean="0"/>
              <a:t>Example: NASCAR has many sponsors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323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057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Describe the relationship between the growth and marketing of the sport industry.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A sports product (</a:t>
            </a:r>
            <a:r>
              <a:rPr lang="en-US" dirty="0" smtClean="0">
                <a:solidFill>
                  <a:srgbClr val="FF0000"/>
                </a:solidFill>
              </a:rPr>
              <a:t>good or service</a:t>
            </a:r>
            <a:r>
              <a:rPr lang="en-US" dirty="0" smtClean="0"/>
              <a:t>) becomes more popular because of marketing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Sanctioning bodies </a:t>
            </a:r>
            <a:r>
              <a:rPr lang="en-US" dirty="0" smtClean="0"/>
              <a:t>like NASCAR, NFL and MLB establish rules and guidelines for all teams, participants and owners – allows national ads,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Marketing opportunities increase as the product grows resulting in increased sales and 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32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Discuss benefits ascertained from the development of the sport marketing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Good for You</a:t>
            </a:r>
          </a:p>
          <a:p>
            <a:pPr lvl="1"/>
            <a:r>
              <a:rPr lang="en-US" dirty="0" smtClean="0"/>
              <a:t>Increases opportunity for employment</a:t>
            </a:r>
          </a:p>
          <a:p>
            <a:pPr lvl="1"/>
            <a:r>
              <a:rPr lang="en-US" dirty="0" smtClean="0"/>
              <a:t>Benefit those who participate either by playing or watching</a:t>
            </a:r>
          </a:p>
          <a:p>
            <a:pPr lvl="1"/>
            <a:r>
              <a:rPr lang="en-US" dirty="0" smtClean="0"/>
              <a:t>Recreation</a:t>
            </a:r>
          </a:p>
          <a:p>
            <a:pPr lvl="1"/>
            <a:r>
              <a:rPr lang="en-US" dirty="0" smtClean="0"/>
              <a:t>Entertainment</a:t>
            </a:r>
          </a:p>
          <a:p>
            <a:r>
              <a:rPr lang="en-US" dirty="0" smtClean="0"/>
              <a:t>Good for the Local Community</a:t>
            </a:r>
          </a:p>
          <a:p>
            <a:pPr lvl="1"/>
            <a:r>
              <a:rPr lang="en-US" dirty="0" smtClean="0"/>
              <a:t>Economic effect of a major event</a:t>
            </a:r>
          </a:p>
          <a:p>
            <a:pPr lvl="1"/>
            <a:r>
              <a:rPr lang="en-US" dirty="0" smtClean="0"/>
              <a:t>Improve city’s image</a:t>
            </a:r>
          </a:p>
          <a:p>
            <a:r>
              <a:rPr lang="en-US" dirty="0" smtClean="0"/>
              <a:t>Good for Society</a:t>
            </a:r>
          </a:p>
          <a:p>
            <a:pPr lvl="1"/>
            <a:r>
              <a:rPr lang="en-US" dirty="0" smtClean="0"/>
              <a:t>Generates billions of dollars of revenue each year</a:t>
            </a:r>
          </a:p>
          <a:p>
            <a:pPr lvl="1"/>
            <a:r>
              <a:rPr lang="en-US" dirty="0" smtClean="0"/>
              <a:t>More jobs</a:t>
            </a:r>
          </a:p>
          <a:p>
            <a:pPr lvl="1"/>
            <a:r>
              <a:rPr lang="en-US" dirty="0" smtClean="0"/>
              <a:t>Multiplier effect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24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Define the terms event marketing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Event Marketing</a:t>
            </a:r>
            <a:r>
              <a:rPr lang="en-US" dirty="0" smtClean="0"/>
              <a:t>:  designing and developing a live themed activity, occasion, display or exhibit, such as a sports, music festival or concert to promote a product, cause, or organization.  The event is </a:t>
            </a:r>
            <a:r>
              <a:rPr lang="en-US" dirty="0" smtClean="0">
                <a:solidFill>
                  <a:srgbClr val="FF0000"/>
                </a:solidFill>
              </a:rPr>
              <a:t>produced and consumed </a:t>
            </a:r>
            <a:r>
              <a:rPr lang="en-US" dirty="0" smtClean="0"/>
              <a:t>at the same time and is normally an </a:t>
            </a:r>
            <a:r>
              <a:rPr lang="en-US" dirty="0" smtClean="0">
                <a:solidFill>
                  <a:srgbClr val="FF0000"/>
                </a:solidFill>
              </a:rPr>
              <a:t>unique experience </a:t>
            </a:r>
            <a:r>
              <a:rPr lang="en-US" dirty="0" smtClean="0"/>
              <a:t>for the participant or spectator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83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Identify types and categories of events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Corporate</a:t>
            </a:r>
            <a:r>
              <a:rPr lang="en-US" dirty="0" smtClean="0"/>
              <a:t> Events</a:t>
            </a:r>
          </a:p>
          <a:p>
            <a:pPr lvl="1"/>
            <a:r>
              <a:rPr lang="en-US" dirty="0" smtClean="0"/>
              <a:t>Conferences, seminars, trade shows, team building, theme parties, VIP events, incentive travel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Events  </a:t>
            </a:r>
          </a:p>
          <a:p>
            <a:pPr lvl="1"/>
            <a:r>
              <a:rPr lang="en-US" dirty="0" smtClean="0"/>
              <a:t>weddings, birthdays, family events, anniversaries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Events  </a:t>
            </a:r>
          </a:p>
          <a:p>
            <a:pPr lvl="1"/>
            <a:r>
              <a:rPr lang="en-US" dirty="0" smtClean="0"/>
              <a:t>professional and/or amateur participants with spectators/fans – Concerts, NFL games, college or high school or recreational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3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</TotalTime>
  <Words>607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SEM1 1.02 A - Marketing </vt:lpstr>
      <vt:lpstr>Define the term sport marketing</vt:lpstr>
      <vt:lpstr>Identify categories of sport products</vt:lpstr>
      <vt:lpstr>Identify categories of sport products</vt:lpstr>
      <vt:lpstr>Describe categories of sport consumers</vt:lpstr>
      <vt:lpstr>Describe the relationship between the growth and marketing of the sport industry. </vt:lpstr>
      <vt:lpstr>Discuss benefits ascertained from the development of the sport marketing</vt:lpstr>
      <vt:lpstr>Define the terms event marketing</vt:lpstr>
      <vt:lpstr>Identify types and categories of events</vt:lpstr>
      <vt:lpstr>  Discuss benefits ascertained from the development of the event marketing.  </vt:lpstr>
    </vt:vector>
  </TitlesOfParts>
  <Company>WCS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sport/event marketing’s role and function in business to facilitate economic exchanges with customers.</dc:title>
  <dc:creator>WCSuser</dc:creator>
  <cp:lastModifiedBy>Cassidy Brauns</cp:lastModifiedBy>
  <cp:revision>33</cp:revision>
  <cp:lastPrinted>2012-08-13T13:40:14Z</cp:lastPrinted>
  <dcterms:created xsi:type="dcterms:W3CDTF">2012-07-24T13:48:04Z</dcterms:created>
  <dcterms:modified xsi:type="dcterms:W3CDTF">2012-08-22T17:30:04Z</dcterms:modified>
</cp:coreProperties>
</file>