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36D7B-053F-4248-980D-2CD95B4BBB08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9CC9DA-FC3A-4124-BD15-CA0AEB6E23BD}">
      <dgm:prSet phldrT="[Text]"/>
      <dgm:spPr/>
      <dgm:t>
        <a:bodyPr/>
        <a:lstStyle/>
        <a:p>
          <a:r>
            <a:rPr lang="en-US" dirty="0" smtClean="0"/>
            <a:t>Similarities</a:t>
          </a:r>
          <a:endParaRPr lang="en-US" dirty="0"/>
        </a:p>
      </dgm:t>
    </dgm:pt>
    <dgm:pt modelId="{BD2610BE-48E3-4840-B760-265E5C0705D2}" type="parTrans" cxnId="{15E52421-27D7-4246-B5C4-F99ECDA0C5F9}">
      <dgm:prSet/>
      <dgm:spPr/>
      <dgm:t>
        <a:bodyPr/>
        <a:lstStyle/>
        <a:p>
          <a:endParaRPr lang="en-US"/>
        </a:p>
      </dgm:t>
    </dgm:pt>
    <dgm:pt modelId="{8F658C19-4BCD-4633-8634-7DC54997865C}" type="sibTrans" cxnId="{15E52421-27D7-4246-B5C4-F99ECDA0C5F9}">
      <dgm:prSet/>
      <dgm:spPr/>
      <dgm:t>
        <a:bodyPr/>
        <a:lstStyle/>
        <a:p>
          <a:endParaRPr lang="en-US"/>
        </a:p>
      </dgm:t>
    </dgm:pt>
    <dgm:pt modelId="{B67471A8-98B4-4BAE-9363-3CA9C58B468F}">
      <dgm:prSet phldrT="[Text]"/>
      <dgm:spPr/>
      <dgm:t>
        <a:bodyPr/>
        <a:lstStyle/>
        <a:p>
          <a:r>
            <a:rPr lang="en-US" dirty="0" smtClean="0"/>
            <a:t>Depth and Breath of fields</a:t>
          </a:r>
          <a:endParaRPr lang="en-US" dirty="0"/>
        </a:p>
      </dgm:t>
    </dgm:pt>
    <dgm:pt modelId="{40B83D3C-0697-4A9C-9E75-09A186F14513}" type="parTrans" cxnId="{A0E934F3-2642-4C61-BA7E-2297BAEA826D}">
      <dgm:prSet/>
      <dgm:spPr/>
      <dgm:t>
        <a:bodyPr/>
        <a:lstStyle/>
        <a:p>
          <a:endParaRPr lang="en-US"/>
        </a:p>
      </dgm:t>
    </dgm:pt>
    <dgm:pt modelId="{30ABACA0-5E7F-4CD8-A5AC-429577E891DC}" type="sibTrans" cxnId="{A0E934F3-2642-4C61-BA7E-2297BAEA826D}">
      <dgm:prSet/>
      <dgm:spPr/>
      <dgm:t>
        <a:bodyPr/>
        <a:lstStyle/>
        <a:p>
          <a:endParaRPr lang="en-US"/>
        </a:p>
      </dgm:t>
    </dgm:pt>
    <dgm:pt modelId="{4DCFE1AE-15CC-4A52-A54C-F18887207BC3}">
      <dgm:prSet phldrT="[Text]"/>
      <dgm:spPr/>
      <dgm:t>
        <a:bodyPr/>
        <a:lstStyle/>
        <a:p>
          <a:r>
            <a:rPr lang="en-US" dirty="0" smtClean="0"/>
            <a:t>Employees with a variety of skills and interests</a:t>
          </a:r>
          <a:endParaRPr lang="en-US" dirty="0"/>
        </a:p>
      </dgm:t>
    </dgm:pt>
    <dgm:pt modelId="{712DBFF3-826C-4442-A175-3D3586B31917}" type="parTrans" cxnId="{C462F990-D8FB-4FA0-8C94-10BED033D70F}">
      <dgm:prSet/>
      <dgm:spPr/>
      <dgm:t>
        <a:bodyPr/>
        <a:lstStyle/>
        <a:p>
          <a:endParaRPr lang="en-US"/>
        </a:p>
      </dgm:t>
    </dgm:pt>
    <dgm:pt modelId="{D03066D8-6B29-4934-BC53-B6C7D0106A98}" type="sibTrans" cxnId="{C462F990-D8FB-4FA0-8C94-10BED033D70F}">
      <dgm:prSet/>
      <dgm:spPr/>
      <dgm:t>
        <a:bodyPr/>
        <a:lstStyle/>
        <a:p>
          <a:endParaRPr lang="en-US"/>
        </a:p>
      </dgm:t>
    </dgm:pt>
    <dgm:pt modelId="{E06C7D3B-6517-4919-9531-E468D0CD1E42}">
      <dgm:prSet phldrT="[Text]"/>
      <dgm:spPr/>
      <dgm:t>
        <a:bodyPr/>
        <a:lstStyle/>
        <a:p>
          <a:r>
            <a:rPr lang="en-US" dirty="0" smtClean="0"/>
            <a:t>Differences</a:t>
          </a:r>
          <a:endParaRPr lang="en-US" dirty="0"/>
        </a:p>
      </dgm:t>
    </dgm:pt>
    <dgm:pt modelId="{0B3E5F04-1D80-4DBA-A3B9-6EBFC5ADD6F8}" type="parTrans" cxnId="{280BE610-7406-4044-9634-F21A12077BB2}">
      <dgm:prSet/>
      <dgm:spPr/>
      <dgm:t>
        <a:bodyPr/>
        <a:lstStyle/>
        <a:p>
          <a:endParaRPr lang="en-US"/>
        </a:p>
      </dgm:t>
    </dgm:pt>
    <dgm:pt modelId="{A6F98529-0E68-4458-92CE-3FC4952D0C55}" type="sibTrans" cxnId="{280BE610-7406-4044-9634-F21A12077BB2}">
      <dgm:prSet/>
      <dgm:spPr/>
      <dgm:t>
        <a:bodyPr/>
        <a:lstStyle/>
        <a:p>
          <a:endParaRPr lang="en-US"/>
        </a:p>
      </dgm:t>
    </dgm:pt>
    <dgm:pt modelId="{163E80A3-3EDA-4E7C-9E8A-CB04A6E8F50F}">
      <dgm:prSet phldrT="[Text]"/>
      <dgm:spPr/>
      <dgm:t>
        <a:bodyPr/>
        <a:lstStyle/>
        <a:p>
          <a:r>
            <a:rPr lang="en-US" dirty="0" smtClean="0"/>
            <a:t>Event Marketing has broader scope</a:t>
          </a:r>
          <a:endParaRPr lang="en-US" dirty="0"/>
        </a:p>
      </dgm:t>
    </dgm:pt>
    <dgm:pt modelId="{609F4D0F-946F-4F88-A8C4-363996DE0569}" type="parTrans" cxnId="{64B4584E-B16C-4284-97E6-CE948ADC0C70}">
      <dgm:prSet/>
      <dgm:spPr/>
      <dgm:t>
        <a:bodyPr/>
        <a:lstStyle/>
        <a:p>
          <a:endParaRPr lang="en-US"/>
        </a:p>
      </dgm:t>
    </dgm:pt>
    <dgm:pt modelId="{33A8ED46-F297-4977-BE69-47A2449CC558}" type="sibTrans" cxnId="{64B4584E-B16C-4284-97E6-CE948ADC0C70}">
      <dgm:prSet/>
      <dgm:spPr/>
      <dgm:t>
        <a:bodyPr/>
        <a:lstStyle/>
        <a:p>
          <a:endParaRPr lang="en-US"/>
        </a:p>
      </dgm:t>
    </dgm:pt>
    <dgm:pt modelId="{A953F7AB-C27A-441E-AEAA-53CD9BB99267}">
      <dgm:prSet phldrT="[Text]"/>
      <dgm:spPr/>
      <dgm:t>
        <a:bodyPr/>
        <a:lstStyle/>
        <a:p>
          <a:r>
            <a:rPr lang="en-US" dirty="0" smtClean="0"/>
            <a:t>More job opportunities in Event Marketing</a:t>
          </a:r>
          <a:endParaRPr lang="en-US" dirty="0"/>
        </a:p>
      </dgm:t>
    </dgm:pt>
    <dgm:pt modelId="{E8CF5EB1-CD39-4DD3-B0E0-51A559BA7749}" type="parTrans" cxnId="{BB73E1EC-1A54-4455-89F4-A82BF668550A}">
      <dgm:prSet/>
      <dgm:spPr/>
      <dgm:t>
        <a:bodyPr/>
        <a:lstStyle/>
        <a:p>
          <a:endParaRPr lang="en-US"/>
        </a:p>
      </dgm:t>
    </dgm:pt>
    <dgm:pt modelId="{9DD4171E-C0E7-4BED-948D-6FB0E350C358}" type="sibTrans" cxnId="{BB73E1EC-1A54-4455-89F4-A82BF668550A}">
      <dgm:prSet/>
      <dgm:spPr/>
      <dgm:t>
        <a:bodyPr/>
        <a:lstStyle/>
        <a:p>
          <a:endParaRPr lang="en-US"/>
        </a:p>
      </dgm:t>
    </dgm:pt>
    <dgm:pt modelId="{E6B13F74-7547-4413-8463-D368EF34101F}">
      <dgm:prSet phldrT="[Text]"/>
      <dgm:spPr/>
      <dgm:t>
        <a:bodyPr/>
        <a:lstStyle/>
        <a:p>
          <a:r>
            <a:rPr lang="en-US" dirty="0" smtClean="0"/>
            <a:t>Event Marketing focuses more of business and corporate sponsorships</a:t>
          </a:r>
          <a:endParaRPr lang="en-US" dirty="0"/>
        </a:p>
      </dgm:t>
    </dgm:pt>
    <dgm:pt modelId="{E5B2ADF4-7DA7-4C6A-AECF-C2917C27687B}" type="parTrans" cxnId="{A013BB6E-DD8D-426B-A69F-B0C3DF13B725}">
      <dgm:prSet/>
      <dgm:spPr/>
      <dgm:t>
        <a:bodyPr/>
        <a:lstStyle/>
        <a:p>
          <a:endParaRPr lang="en-US"/>
        </a:p>
      </dgm:t>
    </dgm:pt>
    <dgm:pt modelId="{E1615BEA-7D49-474C-8108-D36FA9A3019C}" type="sibTrans" cxnId="{A013BB6E-DD8D-426B-A69F-B0C3DF13B725}">
      <dgm:prSet/>
      <dgm:spPr/>
      <dgm:t>
        <a:bodyPr/>
        <a:lstStyle/>
        <a:p>
          <a:endParaRPr lang="en-US"/>
        </a:p>
      </dgm:t>
    </dgm:pt>
    <dgm:pt modelId="{A80CC928-B7EF-4AF2-BBAA-9DA3FBC3B7B6}">
      <dgm:prSet phldrT="[Text]"/>
      <dgm:spPr/>
      <dgm:t>
        <a:bodyPr/>
        <a:lstStyle/>
        <a:p>
          <a:r>
            <a:rPr lang="en-US" dirty="0" smtClean="0"/>
            <a:t>Social media will continue to be very important in the future</a:t>
          </a:r>
          <a:endParaRPr lang="en-US" dirty="0"/>
        </a:p>
      </dgm:t>
    </dgm:pt>
    <dgm:pt modelId="{411101D3-684B-4FB5-A94A-307AD4C550E8}" type="parTrans" cxnId="{F2E6E26D-BCBB-4682-A635-8AD5CC2E4E2B}">
      <dgm:prSet/>
      <dgm:spPr/>
      <dgm:t>
        <a:bodyPr/>
        <a:lstStyle/>
        <a:p>
          <a:endParaRPr lang="en-US"/>
        </a:p>
      </dgm:t>
    </dgm:pt>
    <dgm:pt modelId="{7A9E68D8-7847-4150-9028-3B0D2115F805}" type="sibTrans" cxnId="{F2E6E26D-BCBB-4682-A635-8AD5CC2E4E2B}">
      <dgm:prSet/>
      <dgm:spPr/>
      <dgm:t>
        <a:bodyPr/>
        <a:lstStyle/>
        <a:p>
          <a:endParaRPr lang="en-US"/>
        </a:p>
      </dgm:t>
    </dgm:pt>
    <dgm:pt modelId="{FF198BC5-3426-4324-A17A-8D34F49776EC}" type="pres">
      <dgm:prSet presAssocID="{9D636D7B-053F-4248-980D-2CD95B4BBB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4D8696-81DC-4954-BF46-013BFEDFBC8F}" type="pres">
      <dgm:prSet presAssocID="{D79CC9DA-FC3A-4124-BD15-CA0AEB6E23BD}" presName="composite" presStyleCnt="0"/>
      <dgm:spPr/>
    </dgm:pt>
    <dgm:pt modelId="{B7F34F56-08E7-49EE-95E4-884843088C6B}" type="pres">
      <dgm:prSet presAssocID="{D79CC9DA-FC3A-4124-BD15-CA0AEB6E23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8A20A-9D35-4D6E-AFB2-45AE0E788DAC}" type="pres">
      <dgm:prSet presAssocID="{D79CC9DA-FC3A-4124-BD15-CA0AEB6E23B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E29C6-3AF4-455E-9FDB-B20ADF998833}" type="pres">
      <dgm:prSet presAssocID="{8F658C19-4BCD-4633-8634-7DC54997865C}" presName="space" presStyleCnt="0"/>
      <dgm:spPr/>
    </dgm:pt>
    <dgm:pt modelId="{31580E2A-FEB3-4C41-A46E-731683ACF547}" type="pres">
      <dgm:prSet presAssocID="{E06C7D3B-6517-4919-9531-E468D0CD1E42}" presName="composite" presStyleCnt="0"/>
      <dgm:spPr/>
    </dgm:pt>
    <dgm:pt modelId="{18FD37FA-324C-4E1D-8762-E269EC57058E}" type="pres">
      <dgm:prSet presAssocID="{E06C7D3B-6517-4919-9531-E468D0CD1E4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21184-64BB-4C3B-9E70-A7E445B70AC8}" type="pres">
      <dgm:prSet presAssocID="{E06C7D3B-6517-4919-9531-E468D0CD1E4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E934F3-2642-4C61-BA7E-2297BAEA826D}" srcId="{D79CC9DA-FC3A-4124-BD15-CA0AEB6E23BD}" destId="{B67471A8-98B4-4BAE-9363-3CA9C58B468F}" srcOrd="0" destOrd="0" parTransId="{40B83D3C-0697-4A9C-9E75-09A186F14513}" sibTransId="{30ABACA0-5E7F-4CD8-A5AC-429577E891DC}"/>
    <dgm:cxn modelId="{64B4584E-B16C-4284-97E6-CE948ADC0C70}" srcId="{E06C7D3B-6517-4919-9531-E468D0CD1E42}" destId="{163E80A3-3EDA-4E7C-9E8A-CB04A6E8F50F}" srcOrd="0" destOrd="0" parTransId="{609F4D0F-946F-4F88-A8C4-363996DE0569}" sibTransId="{33A8ED46-F297-4977-BE69-47A2449CC558}"/>
    <dgm:cxn modelId="{C462F990-D8FB-4FA0-8C94-10BED033D70F}" srcId="{D79CC9DA-FC3A-4124-BD15-CA0AEB6E23BD}" destId="{4DCFE1AE-15CC-4A52-A54C-F18887207BC3}" srcOrd="1" destOrd="0" parTransId="{712DBFF3-826C-4442-A175-3D3586B31917}" sibTransId="{D03066D8-6B29-4934-BC53-B6C7D0106A98}"/>
    <dgm:cxn modelId="{ECA1A410-E211-44DD-BDD6-BB94E71F98FA}" type="presOf" srcId="{B67471A8-98B4-4BAE-9363-3CA9C58B468F}" destId="{18B8A20A-9D35-4D6E-AFB2-45AE0E788DAC}" srcOrd="0" destOrd="0" presId="urn:microsoft.com/office/officeart/2005/8/layout/hList1"/>
    <dgm:cxn modelId="{EE8E6CEB-2355-46E5-8688-4A322FFCCB49}" type="presOf" srcId="{163E80A3-3EDA-4E7C-9E8A-CB04A6E8F50F}" destId="{A3B21184-64BB-4C3B-9E70-A7E445B70AC8}" srcOrd="0" destOrd="0" presId="urn:microsoft.com/office/officeart/2005/8/layout/hList1"/>
    <dgm:cxn modelId="{F2E6E26D-BCBB-4682-A635-8AD5CC2E4E2B}" srcId="{D79CC9DA-FC3A-4124-BD15-CA0AEB6E23BD}" destId="{A80CC928-B7EF-4AF2-BBAA-9DA3FBC3B7B6}" srcOrd="2" destOrd="0" parTransId="{411101D3-684B-4FB5-A94A-307AD4C550E8}" sibTransId="{7A9E68D8-7847-4150-9028-3B0D2115F805}"/>
    <dgm:cxn modelId="{A013BB6E-DD8D-426B-A69F-B0C3DF13B725}" srcId="{E06C7D3B-6517-4919-9531-E468D0CD1E42}" destId="{E6B13F74-7547-4413-8463-D368EF34101F}" srcOrd="2" destOrd="0" parTransId="{E5B2ADF4-7DA7-4C6A-AECF-C2917C27687B}" sibTransId="{E1615BEA-7D49-474C-8108-D36FA9A3019C}"/>
    <dgm:cxn modelId="{AA5CF31F-DBBC-4F69-962D-3545818C18E9}" type="presOf" srcId="{A953F7AB-C27A-441E-AEAA-53CD9BB99267}" destId="{A3B21184-64BB-4C3B-9E70-A7E445B70AC8}" srcOrd="0" destOrd="1" presId="urn:microsoft.com/office/officeart/2005/8/layout/hList1"/>
    <dgm:cxn modelId="{15E52421-27D7-4246-B5C4-F99ECDA0C5F9}" srcId="{9D636D7B-053F-4248-980D-2CD95B4BBB08}" destId="{D79CC9DA-FC3A-4124-BD15-CA0AEB6E23BD}" srcOrd="0" destOrd="0" parTransId="{BD2610BE-48E3-4840-B760-265E5C0705D2}" sibTransId="{8F658C19-4BCD-4633-8634-7DC54997865C}"/>
    <dgm:cxn modelId="{5ED5BE7E-E2F7-4A01-B2CC-2D5CE58B587D}" type="presOf" srcId="{D79CC9DA-FC3A-4124-BD15-CA0AEB6E23BD}" destId="{B7F34F56-08E7-49EE-95E4-884843088C6B}" srcOrd="0" destOrd="0" presId="urn:microsoft.com/office/officeart/2005/8/layout/hList1"/>
    <dgm:cxn modelId="{FEF40FA2-0EC2-46AA-9055-A7335417B393}" type="presOf" srcId="{4DCFE1AE-15CC-4A52-A54C-F18887207BC3}" destId="{18B8A20A-9D35-4D6E-AFB2-45AE0E788DAC}" srcOrd="0" destOrd="1" presId="urn:microsoft.com/office/officeart/2005/8/layout/hList1"/>
    <dgm:cxn modelId="{83C77C20-BB5B-4CA8-BCE1-3364276C3363}" type="presOf" srcId="{E6B13F74-7547-4413-8463-D368EF34101F}" destId="{A3B21184-64BB-4C3B-9E70-A7E445B70AC8}" srcOrd="0" destOrd="2" presId="urn:microsoft.com/office/officeart/2005/8/layout/hList1"/>
    <dgm:cxn modelId="{EF39356F-769D-4363-82CB-5E8CCBF487A0}" type="presOf" srcId="{A80CC928-B7EF-4AF2-BBAA-9DA3FBC3B7B6}" destId="{18B8A20A-9D35-4D6E-AFB2-45AE0E788DAC}" srcOrd="0" destOrd="2" presId="urn:microsoft.com/office/officeart/2005/8/layout/hList1"/>
    <dgm:cxn modelId="{1063B01B-FAEA-4C3D-9A86-86DB6CA2D121}" type="presOf" srcId="{E06C7D3B-6517-4919-9531-E468D0CD1E42}" destId="{18FD37FA-324C-4E1D-8762-E269EC57058E}" srcOrd="0" destOrd="0" presId="urn:microsoft.com/office/officeart/2005/8/layout/hList1"/>
    <dgm:cxn modelId="{2906B297-2E3D-41D6-89B8-33998317A801}" type="presOf" srcId="{9D636D7B-053F-4248-980D-2CD95B4BBB08}" destId="{FF198BC5-3426-4324-A17A-8D34F49776EC}" srcOrd="0" destOrd="0" presId="urn:microsoft.com/office/officeart/2005/8/layout/hList1"/>
    <dgm:cxn modelId="{BB73E1EC-1A54-4455-89F4-A82BF668550A}" srcId="{E06C7D3B-6517-4919-9531-E468D0CD1E42}" destId="{A953F7AB-C27A-441E-AEAA-53CD9BB99267}" srcOrd="1" destOrd="0" parTransId="{E8CF5EB1-CD39-4DD3-B0E0-51A559BA7749}" sibTransId="{9DD4171E-C0E7-4BED-948D-6FB0E350C358}"/>
    <dgm:cxn modelId="{280BE610-7406-4044-9634-F21A12077BB2}" srcId="{9D636D7B-053F-4248-980D-2CD95B4BBB08}" destId="{E06C7D3B-6517-4919-9531-E468D0CD1E42}" srcOrd="1" destOrd="0" parTransId="{0B3E5F04-1D80-4DBA-A3B9-6EBFC5ADD6F8}" sibTransId="{A6F98529-0E68-4458-92CE-3FC4952D0C55}"/>
    <dgm:cxn modelId="{8106DA5F-3281-414D-B56A-3BBCF9FA5AC8}" type="presParOf" srcId="{FF198BC5-3426-4324-A17A-8D34F49776EC}" destId="{EA4D8696-81DC-4954-BF46-013BFEDFBC8F}" srcOrd="0" destOrd="0" presId="urn:microsoft.com/office/officeart/2005/8/layout/hList1"/>
    <dgm:cxn modelId="{8DA4BFFA-4D11-4C2E-AE9D-C1F2F9F7E83F}" type="presParOf" srcId="{EA4D8696-81DC-4954-BF46-013BFEDFBC8F}" destId="{B7F34F56-08E7-49EE-95E4-884843088C6B}" srcOrd="0" destOrd="0" presId="urn:microsoft.com/office/officeart/2005/8/layout/hList1"/>
    <dgm:cxn modelId="{5AC1939F-C961-42D0-8EEC-183695AEC3D8}" type="presParOf" srcId="{EA4D8696-81DC-4954-BF46-013BFEDFBC8F}" destId="{18B8A20A-9D35-4D6E-AFB2-45AE0E788DAC}" srcOrd="1" destOrd="0" presId="urn:microsoft.com/office/officeart/2005/8/layout/hList1"/>
    <dgm:cxn modelId="{75CC43F6-DC5B-4B83-BC8E-329AAAFD87F9}" type="presParOf" srcId="{FF198BC5-3426-4324-A17A-8D34F49776EC}" destId="{BB6E29C6-3AF4-455E-9FDB-B20ADF998833}" srcOrd="1" destOrd="0" presId="urn:microsoft.com/office/officeart/2005/8/layout/hList1"/>
    <dgm:cxn modelId="{880AC46C-C4E7-4B9E-92F8-9A096AFF6A58}" type="presParOf" srcId="{FF198BC5-3426-4324-A17A-8D34F49776EC}" destId="{31580E2A-FEB3-4C41-A46E-731683ACF547}" srcOrd="2" destOrd="0" presId="urn:microsoft.com/office/officeart/2005/8/layout/hList1"/>
    <dgm:cxn modelId="{9CBFFC65-30B2-46C9-825C-2122DE3C8102}" type="presParOf" srcId="{31580E2A-FEB3-4C41-A46E-731683ACF547}" destId="{18FD37FA-324C-4E1D-8762-E269EC57058E}" srcOrd="0" destOrd="0" presId="urn:microsoft.com/office/officeart/2005/8/layout/hList1"/>
    <dgm:cxn modelId="{B0A8D3B0-E61F-4F46-830B-F11648B7DDFA}" type="presParOf" srcId="{31580E2A-FEB3-4C41-A46E-731683ACF547}" destId="{A3B21184-64BB-4C3B-9E70-A7E445B70A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4F56-08E7-49EE-95E4-884843088C6B}">
      <dsp:nvSpPr>
        <dsp:cNvPr id="0" name=""/>
        <dsp:cNvSpPr/>
      </dsp:nvSpPr>
      <dsp:spPr>
        <a:xfrm>
          <a:off x="40" y="95421"/>
          <a:ext cx="3845569" cy="777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Similarities</a:t>
          </a:r>
          <a:endParaRPr lang="en-US" sz="2700" kern="1200" dirty="0"/>
        </a:p>
      </dsp:txBody>
      <dsp:txXfrm>
        <a:off x="40" y="95421"/>
        <a:ext cx="3845569" cy="777600"/>
      </dsp:txXfrm>
    </dsp:sp>
    <dsp:sp modelId="{18B8A20A-9D35-4D6E-AFB2-45AE0E788DAC}">
      <dsp:nvSpPr>
        <dsp:cNvPr id="0" name=""/>
        <dsp:cNvSpPr/>
      </dsp:nvSpPr>
      <dsp:spPr>
        <a:xfrm>
          <a:off x="40" y="873021"/>
          <a:ext cx="3845569" cy="35575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Depth and Breath of fields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Employees with a variety of skills and interests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Social media will continue to be very important in the future</a:t>
          </a:r>
          <a:endParaRPr lang="en-US" sz="2700" kern="1200" dirty="0"/>
        </a:p>
      </dsp:txBody>
      <dsp:txXfrm>
        <a:off x="40" y="873021"/>
        <a:ext cx="3845569" cy="3557520"/>
      </dsp:txXfrm>
    </dsp:sp>
    <dsp:sp modelId="{18FD37FA-324C-4E1D-8762-E269EC57058E}">
      <dsp:nvSpPr>
        <dsp:cNvPr id="0" name=""/>
        <dsp:cNvSpPr/>
      </dsp:nvSpPr>
      <dsp:spPr>
        <a:xfrm>
          <a:off x="4383989" y="95421"/>
          <a:ext cx="3845569" cy="777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Differences</a:t>
          </a:r>
          <a:endParaRPr lang="en-US" sz="2700" kern="1200" dirty="0"/>
        </a:p>
      </dsp:txBody>
      <dsp:txXfrm>
        <a:off x="4383989" y="95421"/>
        <a:ext cx="3845569" cy="777600"/>
      </dsp:txXfrm>
    </dsp:sp>
    <dsp:sp modelId="{A3B21184-64BB-4C3B-9E70-A7E445B70AC8}">
      <dsp:nvSpPr>
        <dsp:cNvPr id="0" name=""/>
        <dsp:cNvSpPr/>
      </dsp:nvSpPr>
      <dsp:spPr>
        <a:xfrm>
          <a:off x="4383989" y="873021"/>
          <a:ext cx="3845569" cy="35575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Event Marketing has broader scope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More job opportunities in Event Marketing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Event Marketing focuses more of business and corporate sponsorships</a:t>
          </a:r>
          <a:endParaRPr lang="en-US" sz="2700" kern="1200" dirty="0"/>
        </a:p>
      </dsp:txBody>
      <dsp:txXfrm>
        <a:off x="4383989" y="873021"/>
        <a:ext cx="3845569" cy="355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B68FC48-121A-40D5-85B7-86C1575B1026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02F94DE-5A0B-4241-8130-3D5311C5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6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9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1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9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920C-0244-428A-BA0A-06E4F120C834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91CA-9C93-4907-A28A-662C8E33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SEM1 1.03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A - </a:t>
            </a:r>
            <a:r>
              <a:rPr lang="en-US" b="1" u="sng" dirty="0" smtClean="0">
                <a:solidFill>
                  <a:srgbClr val="002060"/>
                </a:solidFill>
              </a:rPr>
              <a:t>Professional </a:t>
            </a:r>
            <a:r>
              <a:rPr lang="en-US" b="1" u="sng" dirty="0" smtClean="0">
                <a:solidFill>
                  <a:srgbClr val="002060"/>
                </a:solidFill>
              </a:rPr>
              <a:t>Development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PE - Acquire </a:t>
            </a:r>
            <a:r>
              <a:rPr lang="en-US" sz="4400" b="1" dirty="0" smtClean="0"/>
              <a:t>information about the Sport &amp; Event Industry to aid in Career Choices</a:t>
            </a:r>
            <a:endParaRPr lang="en-US" sz="4400" b="1" dirty="0"/>
          </a:p>
        </p:txBody>
      </p:sp>
      <p:pic>
        <p:nvPicPr>
          <p:cNvPr id="1026" name="Picture 2" descr="https://encrypted-tbn3.google.com/images?q=tbn:ANd9GcTlizpxxnYAVQp_VjG3jRRsydgFJLh9CRB3gRi2TWv-0VxUrwV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3537">
            <a:off x="293613" y="5223249"/>
            <a:ext cx="1907608" cy="1340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oogle.com/images?q=tbn:ANd9GcQ0JLeoA7DRW9dvLU53b-jmZh47WXzUQtMZJaDDlbShWd1O6qul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9122">
            <a:off x="6843563" y="5291633"/>
            <a:ext cx="1853420" cy="1418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oogle.com/images?q=tbn:ANd9GcRD-4-2-V2gjRWvJ0W4ek-Hdup89UOAkkRXvpCYmheuLYH85FSEU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678">
            <a:off x="3589792" y="5337654"/>
            <a:ext cx="1877149" cy="1402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006751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PI – Explain career opportunities in sport/event marketing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Identify Types of Businesses that offer Careers in Sports/Event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Teams (College, Professional, Amateur)</a:t>
            </a:r>
          </a:p>
          <a:p>
            <a:r>
              <a:rPr lang="en-US" dirty="0" smtClean="0"/>
              <a:t>Venues (Coordination &amp; Sales)</a:t>
            </a:r>
          </a:p>
          <a:p>
            <a:r>
              <a:rPr lang="en-US" dirty="0" smtClean="0"/>
              <a:t>Sports Agencies</a:t>
            </a:r>
          </a:p>
          <a:p>
            <a:r>
              <a:rPr lang="en-US" dirty="0" smtClean="0"/>
              <a:t>Parks &amp; Rec Departments</a:t>
            </a:r>
          </a:p>
          <a:p>
            <a:r>
              <a:rPr lang="en-US" dirty="0" smtClean="0"/>
              <a:t>Private Businesses</a:t>
            </a:r>
          </a:p>
          <a:p>
            <a:r>
              <a:rPr lang="en-US" dirty="0" smtClean="0"/>
              <a:t>Sporting Goods Industry (Retail, Sales, B2B)</a:t>
            </a:r>
          </a:p>
          <a:p>
            <a:r>
              <a:rPr lang="en-US" dirty="0" smtClean="0"/>
              <a:t>Technology (Websites, Apps, Research)</a:t>
            </a:r>
          </a:p>
          <a:p>
            <a:r>
              <a:rPr lang="en-US" dirty="0" smtClean="0"/>
              <a:t>Media (Radio, TV)</a:t>
            </a:r>
          </a:p>
          <a:p>
            <a:r>
              <a:rPr lang="en-US" dirty="0" smtClean="0"/>
              <a:t>News Industry</a:t>
            </a:r>
          </a:p>
          <a:p>
            <a:r>
              <a:rPr lang="en-US" dirty="0" smtClean="0"/>
              <a:t>Event Planning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Fitness Industry</a:t>
            </a:r>
          </a:p>
          <a:p>
            <a:r>
              <a:rPr lang="en-US" dirty="0" smtClean="0"/>
              <a:t>Agents</a:t>
            </a:r>
          </a:p>
          <a:p>
            <a:r>
              <a:rPr lang="en-US" dirty="0" smtClean="0"/>
              <a:t>Marketing (Marketing Research, Sales)</a:t>
            </a:r>
          </a:p>
          <a:p>
            <a:r>
              <a:rPr lang="en-US" dirty="0" smtClean="0"/>
              <a:t>Public Relations</a:t>
            </a:r>
          </a:p>
          <a:p>
            <a:r>
              <a:rPr lang="en-US" dirty="0" smtClean="0"/>
              <a:t>Charities</a:t>
            </a:r>
          </a:p>
          <a:p>
            <a:r>
              <a:rPr lang="en-US" dirty="0" smtClean="0"/>
              <a:t>Convention and Visitors</a:t>
            </a:r>
          </a:p>
          <a:p>
            <a:r>
              <a:rPr lang="en-US" dirty="0" smtClean="0"/>
              <a:t>Hospitality Services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many, many more….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8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Distinguish </a:t>
            </a:r>
            <a:r>
              <a:rPr lang="en-US" b="1" dirty="0"/>
              <a:t>between </a:t>
            </a:r>
            <a:r>
              <a:rPr lang="en-US" b="1" dirty="0" smtClean="0"/>
              <a:t>Sport Marketing </a:t>
            </a:r>
            <a:r>
              <a:rPr lang="en-US" b="1" dirty="0"/>
              <a:t>and </a:t>
            </a:r>
            <a:r>
              <a:rPr lang="en-US" b="1" dirty="0" smtClean="0"/>
              <a:t>Event Marketing.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Marketing</a:t>
            </a:r>
            <a:r>
              <a:rPr lang="en-US" dirty="0" smtClean="0"/>
              <a:t>:  the involvement of sports to develop, promote and distribute goods and/or services to satisfy the needs and wants of consumers</a:t>
            </a:r>
          </a:p>
          <a:p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Entertainment Marketing</a:t>
            </a:r>
            <a:r>
              <a:rPr lang="en-US" dirty="0" smtClean="0"/>
              <a:t>:  involves entertainment to develop, promote, and distribute goods and/or services to satisfy the wants and needs of customers.</a:t>
            </a:r>
          </a:p>
          <a:p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</a:t>
            </a:r>
            <a:r>
              <a:rPr lang="en-US" dirty="0" smtClean="0"/>
              <a:t>: the designing or developing a “live” themed activity, occasion, display or exhibit (such as a sports, music festival, fair or concert)to promote a product, cause, or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Comparing Sports &amp; Event Marketing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978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5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Explain </a:t>
            </a:r>
            <a:r>
              <a:rPr lang="en-US" b="1" dirty="0"/>
              <a:t>why jobs in </a:t>
            </a:r>
            <a:r>
              <a:rPr lang="en-US" b="1" dirty="0" smtClean="0"/>
              <a:t>Sport/Event Marketing </a:t>
            </a:r>
            <a:r>
              <a:rPr lang="en-US" b="1" dirty="0"/>
              <a:t>provide </a:t>
            </a:r>
            <a:r>
              <a:rPr lang="en-US" b="1" dirty="0" smtClean="0"/>
              <a:t>Career </a:t>
            </a:r>
            <a:r>
              <a:rPr lang="en-US" b="1" dirty="0"/>
              <a:t>P</a:t>
            </a:r>
            <a:r>
              <a:rPr lang="en-US" b="1" dirty="0" smtClean="0"/>
              <a:t>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fields</a:t>
            </a:r>
          </a:p>
          <a:p>
            <a:r>
              <a:rPr lang="en-US" dirty="0" smtClean="0"/>
              <a:t>Broad opportunities</a:t>
            </a:r>
          </a:p>
          <a:p>
            <a:r>
              <a:rPr lang="en-US" dirty="0" smtClean="0"/>
              <a:t>Good for many different talents and interests</a:t>
            </a:r>
          </a:p>
          <a:p>
            <a:r>
              <a:rPr lang="en-US" dirty="0" smtClean="0"/>
              <a:t>Growing interests in most sectors</a:t>
            </a:r>
          </a:p>
          <a:p>
            <a:r>
              <a:rPr lang="en-US" dirty="0"/>
              <a:t>P</a:t>
            </a:r>
            <a:r>
              <a:rPr lang="en-US" dirty="0" smtClean="0"/>
              <a:t>eople find sports or entertainment careers very engaging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491" y="4800600"/>
            <a:ext cx="19812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Discuss Personal Traits </a:t>
            </a:r>
            <a:r>
              <a:rPr lang="en-US" b="1" dirty="0"/>
              <a:t>needed for success in </a:t>
            </a:r>
            <a:r>
              <a:rPr lang="en-US" b="1" dirty="0" smtClean="0"/>
              <a:t>Sport/Event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Competitiveness</a:t>
            </a:r>
          </a:p>
          <a:p>
            <a:r>
              <a:rPr lang="en-US" dirty="0" smtClean="0"/>
              <a:t>Positive attitude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Detail Oriented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Adaptability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Negotiation Skills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Able to work under pressure</a:t>
            </a:r>
          </a:p>
          <a:p>
            <a:r>
              <a:rPr lang="en-US" dirty="0" smtClean="0"/>
              <a:t>Multitasking ability</a:t>
            </a:r>
          </a:p>
          <a:p>
            <a:r>
              <a:rPr lang="en-US" dirty="0" smtClean="0"/>
              <a:t>Initiative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14109"/>
            <a:ext cx="1524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05000"/>
            <a:ext cx="9715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05400"/>
            <a:ext cx="12477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13239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9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Explain Training </a:t>
            </a:r>
            <a:r>
              <a:rPr lang="en-US" b="1" dirty="0"/>
              <a:t>needed for careers in </a:t>
            </a:r>
            <a:r>
              <a:rPr lang="en-US" b="1" dirty="0" smtClean="0"/>
              <a:t>Sport/Event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 educational background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Communications/Social Media</a:t>
            </a:r>
          </a:p>
          <a:p>
            <a:pPr lvl="1"/>
            <a:r>
              <a:rPr lang="en-US" dirty="0" smtClean="0"/>
              <a:t>Liberal Arts</a:t>
            </a:r>
          </a:p>
          <a:p>
            <a:r>
              <a:rPr lang="en-US" dirty="0" smtClean="0"/>
              <a:t>Volunteer experiences &amp; Internships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33554"/>
            <a:ext cx="2438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0"/>
            <a:ext cx="1905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9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Describe the </a:t>
            </a:r>
            <a:r>
              <a:rPr lang="en-US" b="1" dirty="0"/>
              <a:t>following </a:t>
            </a:r>
            <a:r>
              <a:rPr lang="en-US" b="1" dirty="0" smtClean="0"/>
              <a:t>Sport/Event Marketing Careers: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Advertising</a:t>
            </a:r>
            <a:r>
              <a:rPr lang="en-US" dirty="0" smtClean="0"/>
              <a:t> – Print, broadcast &amp; social media</a:t>
            </a:r>
            <a:endParaRPr lang="en-US" dirty="0"/>
          </a:p>
          <a:p>
            <a:r>
              <a:rPr lang="en-US" b="1" dirty="0" smtClean="0"/>
              <a:t>Sales promotion </a:t>
            </a:r>
            <a:r>
              <a:rPr lang="en-US" dirty="0" smtClean="0"/>
              <a:t>– In stadium, walk-in, season ticket holders &amp; single ticket promotions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Ticket sales </a:t>
            </a:r>
            <a:r>
              <a:rPr lang="en-US" dirty="0" smtClean="0"/>
              <a:t>– Direct and indirect</a:t>
            </a:r>
          </a:p>
          <a:p>
            <a:r>
              <a:rPr lang="en-US" b="1" dirty="0" smtClean="0"/>
              <a:t>Ticket management </a:t>
            </a:r>
            <a:r>
              <a:rPr lang="en-US" dirty="0" smtClean="0"/>
              <a:t>– Pricing, distribution and logistics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Market research </a:t>
            </a:r>
            <a:r>
              <a:rPr lang="en-US" dirty="0" smtClean="0"/>
              <a:t>– Know your consumer</a:t>
            </a:r>
            <a:endParaRPr lang="en-US" dirty="0"/>
          </a:p>
          <a:p>
            <a:r>
              <a:rPr lang="en-US" b="1" dirty="0" smtClean="0"/>
              <a:t>Merchandising</a:t>
            </a:r>
            <a:r>
              <a:rPr lang="en-US" dirty="0" smtClean="0"/>
              <a:t> – Other products to support your main product – display, etc.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Community relations </a:t>
            </a:r>
            <a:r>
              <a:rPr lang="en-US" dirty="0" smtClean="0"/>
              <a:t>– Public relations within the community to enhance image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Describe the following Sport/Event Marketing Careers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Media </a:t>
            </a:r>
            <a:r>
              <a:rPr lang="en-US" b="1" dirty="0" smtClean="0">
                <a:solidFill>
                  <a:srgbClr val="FF0000"/>
                </a:solidFill>
              </a:rPr>
              <a:t>relations </a:t>
            </a:r>
            <a:r>
              <a:rPr lang="en-US" dirty="0" smtClean="0"/>
              <a:t>– Press releases, press kits, answering consumer questions, Twitter, Facebook and You Tube</a:t>
            </a:r>
            <a:endParaRPr lang="en-US" dirty="0"/>
          </a:p>
          <a:p>
            <a:r>
              <a:rPr lang="en-US" b="1" dirty="0"/>
              <a:t>Sponsorship </a:t>
            </a:r>
            <a:r>
              <a:rPr lang="en-US" b="1" dirty="0" smtClean="0"/>
              <a:t>manager </a:t>
            </a:r>
            <a:r>
              <a:rPr lang="en-US" dirty="0" smtClean="0"/>
              <a:t>– finding business partner’s with the same target market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Event </a:t>
            </a:r>
            <a:r>
              <a:rPr lang="en-US" b="1" dirty="0" smtClean="0">
                <a:solidFill>
                  <a:srgbClr val="FF0000"/>
                </a:solidFill>
              </a:rPr>
              <a:t>planner </a:t>
            </a:r>
            <a:r>
              <a:rPr lang="en-US" dirty="0" smtClean="0"/>
              <a:t>– Coordinates all event aspects</a:t>
            </a:r>
            <a:endParaRPr lang="en-US" dirty="0"/>
          </a:p>
          <a:p>
            <a:r>
              <a:rPr lang="en-US" b="1" dirty="0"/>
              <a:t>Hospitality </a:t>
            </a:r>
            <a:r>
              <a:rPr lang="en-US" b="1" dirty="0" smtClean="0"/>
              <a:t>manager </a:t>
            </a:r>
            <a:r>
              <a:rPr lang="en-US" dirty="0" smtClean="0"/>
              <a:t>– Coordinates business clients and consumer hospitality 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Volunteer/vendor </a:t>
            </a:r>
            <a:r>
              <a:rPr lang="en-US" b="1" dirty="0" smtClean="0">
                <a:solidFill>
                  <a:srgbClr val="FF0000"/>
                </a:solidFill>
              </a:rPr>
              <a:t>coordinator </a:t>
            </a:r>
            <a:r>
              <a:rPr lang="en-US" dirty="0" smtClean="0"/>
              <a:t>– Recruits volunteers to work events and works with vendors</a:t>
            </a:r>
            <a:endParaRPr lang="en-US" dirty="0"/>
          </a:p>
          <a:p>
            <a:r>
              <a:rPr lang="en-US" b="1" dirty="0"/>
              <a:t>Marketing </a:t>
            </a:r>
            <a:r>
              <a:rPr lang="en-US" b="1" dirty="0" smtClean="0"/>
              <a:t>director </a:t>
            </a:r>
            <a:r>
              <a:rPr lang="en-US" dirty="0" smtClean="0"/>
              <a:t>– Manages all aspects of the marketing department including all social media, etc.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499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SEM1 1.03 A - Professional Development</vt:lpstr>
      <vt:lpstr>Identify Types of Businesses that offer Careers in Sports/Event Marketing</vt:lpstr>
      <vt:lpstr>Distinguish between Sport Marketing and Event Marketing.</vt:lpstr>
      <vt:lpstr>Comparing Sports &amp; Event Marketing</vt:lpstr>
      <vt:lpstr>Explain why jobs in Sport/Event Marketing provide Career Potential</vt:lpstr>
      <vt:lpstr>Discuss Personal Traits needed for success in Sport/Event Marketing</vt:lpstr>
      <vt:lpstr>Explain Training needed for careers in Sport/Event Marketing</vt:lpstr>
      <vt:lpstr>Describe the following Sport/Event Marketing Careers:</vt:lpstr>
      <vt:lpstr>Describe the following Sport/Event Marketing Careers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1.03 SEM I PowerPoint Notes</dc:title>
  <dc:creator>Farmer;Brooke Rice</dc:creator>
  <cp:lastModifiedBy>Bob</cp:lastModifiedBy>
  <cp:revision>21</cp:revision>
  <cp:lastPrinted>2012-08-13T13:47:53Z</cp:lastPrinted>
  <dcterms:created xsi:type="dcterms:W3CDTF">2012-07-24T13:45:20Z</dcterms:created>
  <dcterms:modified xsi:type="dcterms:W3CDTF">2012-08-13T13:47:59Z</dcterms:modified>
</cp:coreProperties>
</file>