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64" r:id="rId4"/>
    <p:sldId id="257" r:id="rId5"/>
    <p:sldId id="258" r:id="rId6"/>
    <p:sldId id="259" r:id="rId7"/>
    <p:sldId id="268" r:id="rId8"/>
    <p:sldId id="269" r:id="rId9"/>
    <p:sldId id="270" r:id="rId10"/>
    <p:sldId id="272" r:id="rId11"/>
    <p:sldId id="274" r:id="rId12"/>
    <p:sldId id="260" r:id="rId13"/>
    <p:sldId id="26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E5600F-16CA-4508-860A-A966E876C0DB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A8B791-C2E8-4C32-A3D9-84F3003567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8053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789760-DBFF-4DD2-8315-D9D6F983BEE4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2F41D2-A1C1-4C9F-8009-CD95CA474A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669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F41D2-A1C1-4C9F-8009-CD95CA474A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190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F41D2-A1C1-4C9F-8009-CD95CA474AF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309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F41D2-A1C1-4C9F-8009-CD95CA474A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536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D6F0357-92C1-47B6-9A9D-8AB4F12E98F9}" type="datetimeFigureOut">
              <a:rPr lang="en-US" smtClean="0"/>
              <a:pPr/>
              <a:t>9/19/2012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47F1806-5A2C-4348-B5D5-3C11183C2B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610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SEM1 1.04 </a:t>
            </a:r>
            <a:br>
              <a:rPr lang="en-US" b="1" dirty="0" smtClean="0"/>
            </a:br>
            <a:r>
              <a:rPr lang="en-US" b="1" dirty="0" smtClean="0"/>
              <a:t>A- </a:t>
            </a:r>
            <a:r>
              <a:rPr lang="en-US" b="1" u="sng" dirty="0" smtClean="0"/>
              <a:t>Product Service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6880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PE - Employ </a:t>
            </a:r>
            <a:r>
              <a:rPr lang="en-US" sz="4400" b="1" dirty="0"/>
              <a:t>product mix strategies to meet customer </a:t>
            </a:r>
            <a:r>
              <a:rPr lang="en-US" sz="4400" b="1" dirty="0" smtClean="0"/>
              <a:t>expectations</a:t>
            </a:r>
          </a:p>
          <a:p>
            <a:r>
              <a:rPr lang="en-US" sz="3200" b="1" dirty="0" smtClean="0"/>
              <a:t>PI - Explaining elements of the sport/event product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6514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15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Unique characteristics of sport/event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Separability:</a:t>
            </a:r>
          </a:p>
          <a:p>
            <a:pPr lvl="1"/>
            <a:r>
              <a:rPr lang="en-US" dirty="0" smtClean="0"/>
              <a:t>close link between the product and the provider but a distinct separation of duties and responsibilities</a:t>
            </a:r>
          </a:p>
          <a:p>
            <a:r>
              <a:rPr lang="en-US" b="1" u="sng" dirty="0" smtClean="0"/>
              <a:t>Perishability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Many sport/event products have a high degree of perishability.  If not consumed immediately, gone forever – (concert or game)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Unique characteristics of sport/event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Consistency</a:t>
            </a:r>
          </a:p>
          <a:p>
            <a:pPr lvl="1"/>
            <a:r>
              <a:rPr lang="en-US" b="1" u="sng" dirty="0" smtClean="0"/>
              <a:t>Inconsistent: </a:t>
            </a:r>
            <a:r>
              <a:rPr lang="en-US" dirty="0" smtClean="0"/>
              <a:t>the quality of a product’s (service) performances </a:t>
            </a:r>
            <a:r>
              <a:rPr lang="en-US" b="1" u="sng" dirty="0" smtClean="0"/>
              <a:t>is impossible</a:t>
            </a:r>
            <a:r>
              <a:rPr lang="en-US" dirty="0" smtClean="0"/>
              <a:t> to guarantee over a period of time</a:t>
            </a:r>
          </a:p>
          <a:p>
            <a:pPr lvl="2"/>
            <a:r>
              <a:rPr lang="en-US" dirty="0" smtClean="0"/>
              <a:t>Panthers (From Super Bowl, to most loses in a season)</a:t>
            </a:r>
          </a:p>
          <a:p>
            <a:pPr lvl="1"/>
            <a:r>
              <a:rPr lang="en-US" b="1" u="sng" dirty="0" smtClean="0"/>
              <a:t>Consistent: </a:t>
            </a:r>
            <a:r>
              <a:rPr lang="en-US" dirty="0" smtClean="0"/>
              <a:t>the quality of a product’s (goods) performances </a:t>
            </a:r>
            <a:r>
              <a:rPr lang="en-US" b="1" u="sng" dirty="0" smtClean="0"/>
              <a:t>is possible </a:t>
            </a:r>
            <a:r>
              <a:rPr lang="en-US" dirty="0" smtClean="0"/>
              <a:t>to guarantee over a period of time</a:t>
            </a:r>
          </a:p>
          <a:p>
            <a:pPr lvl="2"/>
            <a:r>
              <a:rPr lang="en-US" dirty="0" smtClean="0"/>
              <a:t>Nike Jordan's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5650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Unique characteristics of sport/event products.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en-US" sz="3200" dirty="0" smtClean="0"/>
              <a:t>	</a:t>
            </a:r>
            <a:r>
              <a:rPr lang="en-US" sz="4600" b="1" dirty="0" smtClean="0"/>
              <a:t>Branding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The overall impression consumers get from it’s unique name, design or symbol.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Characteristics of a good brand: </a:t>
            </a:r>
          </a:p>
          <a:p>
            <a:pPr lvl="2">
              <a:buFont typeface="Wingdings" pitchFamily="2" charset="2"/>
              <a:buChar char="§"/>
            </a:pPr>
            <a:r>
              <a:rPr lang="en-US" sz="3100" dirty="0" smtClean="0"/>
              <a:t>Easy to recognize</a:t>
            </a:r>
          </a:p>
          <a:p>
            <a:pPr lvl="2">
              <a:buFont typeface="Wingdings" pitchFamily="2" charset="2"/>
              <a:buChar char="§"/>
            </a:pPr>
            <a:r>
              <a:rPr lang="en-US" sz="3100" dirty="0" smtClean="0"/>
              <a:t>Stick out from competition</a:t>
            </a:r>
          </a:p>
          <a:p>
            <a:pPr lvl="2">
              <a:buFont typeface="Wingdings" pitchFamily="2" charset="2"/>
              <a:buChar char="§"/>
            </a:pPr>
            <a:r>
              <a:rPr lang="en-US" sz="3100" dirty="0" smtClean="0"/>
              <a:t>Easily recognizable symbols</a:t>
            </a:r>
          </a:p>
          <a:p>
            <a:pPr lvl="2">
              <a:buFont typeface="Wingdings" pitchFamily="2" charset="2"/>
              <a:buChar char="§"/>
            </a:pPr>
            <a:r>
              <a:rPr lang="en-US" sz="3100" dirty="0" smtClean="0"/>
              <a:t>It’s own personality</a:t>
            </a:r>
          </a:p>
          <a:p>
            <a:pPr marL="877824" lvl="2" indent="0">
              <a:buNone/>
            </a:pPr>
            <a:r>
              <a:rPr lang="en-US" sz="4600" b="1" dirty="0" smtClean="0"/>
              <a:t>Brand Image </a:t>
            </a:r>
            <a:endParaRPr lang="en-US" sz="3200" dirty="0" smtClean="0"/>
          </a:p>
          <a:p>
            <a:pPr marL="877824" lvl="2" indent="0">
              <a:buNone/>
            </a:pPr>
            <a:r>
              <a:rPr lang="en-US" sz="3200" dirty="0" smtClean="0"/>
              <a:t>Your expectations of a brand based on previous knowledge.  A product’s personality or reputation can reflect it’s image. </a:t>
            </a:r>
          </a:p>
          <a:p>
            <a:pPr marL="877824" lvl="2" indent="0">
              <a:buNone/>
            </a:pPr>
            <a:r>
              <a:rPr lang="en-US" sz="3200" dirty="0" smtClean="0"/>
              <a:t>Example: Think of playing at the Philadelphia Eagles field and dealing with their rowdy fans.  </a:t>
            </a:r>
          </a:p>
          <a:p>
            <a:pPr marL="877824" lvl="2" indent="0">
              <a:buNone/>
            </a:pPr>
            <a:endParaRPr lang="en-US" sz="3200" dirty="0" smtClean="0"/>
          </a:p>
          <a:p>
            <a:pPr marL="53721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622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7494"/>
            <a:ext cx="8534400" cy="1399032"/>
          </a:xfrm>
        </p:spPr>
        <p:txBody>
          <a:bodyPr/>
          <a:lstStyle/>
          <a:p>
            <a:r>
              <a:rPr lang="en-US" b="1" dirty="0" smtClean="0"/>
              <a:t>Elements of the sport product.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Games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Events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Tickets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Organization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Facility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Equipment/clothing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80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 Service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Concepts and procedures necessary to obtain, develop, maintain, and improve a product or service mix in response to market opportunities</a:t>
            </a:r>
            <a:r>
              <a:rPr lang="en-US" dirty="0" smtClean="0"/>
              <a:t>.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b="1" dirty="0"/>
              <a:t>Product: </a:t>
            </a:r>
            <a:r>
              <a:rPr lang="en-US" dirty="0"/>
              <a:t>The goods and services a business will offer to its </a:t>
            </a:r>
            <a:r>
              <a:rPr lang="en-US" dirty="0" smtClean="0"/>
              <a:t>customers</a:t>
            </a:r>
          </a:p>
          <a:p>
            <a:pPr lvl="1"/>
            <a:r>
              <a:rPr lang="en-US" b="1" u="sng" dirty="0" smtClean="0"/>
              <a:t>Choice </a:t>
            </a:r>
            <a:r>
              <a:rPr lang="en-US" b="1" u="sng" dirty="0"/>
              <a:t>of product: </a:t>
            </a:r>
            <a:r>
              <a:rPr lang="en-US" dirty="0"/>
              <a:t>Will the business offer a variety of products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Will the product be a combination of goods and services: most sport/event products are this type</a:t>
            </a:r>
            <a:endParaRPr lang="en-US" dirty="0"/>
          </a:p>
          <a:p>
            <a:pPr lvl="1"/>
            <a:r>
              <a:rPr lang="en-US" b="1" u="sng" dirty="0" smtClean="0"/>
              <a:t>Packaging</a:t>
            </a:r>
            <a:r>
              <a:rPr lang="en-US" b="1" u="sng" dirty="0"/>
              <a:t>: </a:t>
            </a:r>
            <a:r>
              <a:rPr lang="en-US" dirty="0"/>
              <a:t>Does the packaging protect the product and provide necessary information about the product?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339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 Service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/>
          </a:bodyPr>
          <a:lstStyle/>
          <a:p>
            <a:r>
              <a:rPr lang="en-US" sz="2400" b="1" dirty="0"/>
              <a:t>Product Cont. </a:t>
            </a:r>
            <a:endParaRPr lang="en-US" sz="2400" b="1" dirty="0" smtClean="0"/>
          </a:p>
          <a:p>
            <a:pPr lvl="1"/>
            <a:r>
              <a:rPr lang="en-US" sz="2400" b="1" u="sng" dirty="0" smtClean="0"/>
              <a:t>Level </a:t>
            </a:r>
            <a:r>
              <a:rPr lang="en-US" sz="2400" b="1" u="sng" dirty="0"/>
              <a:t>of quality: </a:t>
            </a:r>
            <a:r>
              <a:rPr lang="en-US" sz="2400" dirty="0"/>
              <a:t>What level of quality will the business ensure?</a:t>
            </a:r>
          </a:p>
          <a:p>
            <a:pPr lvl="1"/>
            <a:r>
              <a:rPr lang="en-US" sz="2400" b="1" u="sng" dirty="0" smtClean="0"/>
              <a:t>Brand </a:t>
            </a:r>
            <a:r>
              <a:rPr lang="en-US" sz="2400" b="1" u="sng" dirty="0"/>
              <a:t>name: </a:t>
            </a:r>
            <a:r>
              <a:rPr lang="en-US" sz="2400" dirty="0"/>
              <a:t>What brand name products will the business offer</a:t>
            </a:r>
            <a:r>
              <a:rPr lang="en-US" sz="2400" dirty="0" smtClean="0"/>
              <a:t>? What will the brand image (it’s reputation or personality) be and what will consumers expect from the product?</a:t>
            </a:r>
            <a:endParaRPr lang="en-US" sz="2400" dirty="0"/>
          </a:p>
          <a:p>
            <a:pPr lvl="1"/>
            <a:r>
              <a:rPr lang="en-US" sz="2400" b="1" u="sng" dirty="0" smtClean="0"/>
              <a:t>Warranty</a:t>
            </a:r>
            <a:r>
              <a:rPr lang="en-US" sz="2400" b="1" u="sng" dirty="0"/>
              <a:t>: </a:t>
            </a:r>
            <a:r>
              <a:rPr lang="en-US" sz="2400" dirty="0"/>
              <a:t>Will the business offer a warranty to its customers to ensure satisfaction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"/>
            <a:ext cx="1828800" cy="1646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162550"/>
            <a:ext cx="175260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79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Categories of sport/event products.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374904" lvl="1" indent="0">
              <a:buNone/>
            </a:pPr>
            <a:r>
              <a:rPr lang="en-US" sz="3200" b="1" dirty="0" smtClean="0"/>
              <a:t>Sports Events</a:t>
            </a:r>
          </a:p>
          <a:p>
            <a:pPr marL="857250" lvl="1" indent="-457200">
              <a:buFont typeface="Arial" charset="0"/>
              <a:buChar char="•"/>
            </a:pPr>
            <a:r>
              <a:rPr lang="en-US" sz="2800" dirty="0" smtClean="0"/>
              <a:t>Ones in which we </a:t>
            </a:r>
            <a:r>
              <a:rPr lang="en-US" sz="2800" b="1" u="sng" dirty="0" smtClean="0"/>
              <a:t>participate</a:t>
            </a:r>
            <a:r>
              <a:rPr lang="en-US" sz="2800" dirty="0" smtClean="0"/>
              <a:t> </a:t>
            </a:r>
          </a:p>
          <a:p>
            <a:pPr marL="857250" lvl="1" indent="-457200">
              <a:buFont typeface="Arial" charset="0"/>
              <a:buChar char="•"/>
            </a:pPr>
            <a:r>
              <a:rPr lang="en-US" sz="2800" dirty="0" smtClean="0"/>
              <a:t>Ones we just watch or hear in person </a:t>
            </a:r>
            <a:r>
              <a:rPr lang="en-US" sz="2800" b="1" u="sng" dirty="0" smtClean="0"/>
              <a:t>(spectators) </a:t>
            </a:r>
          </a:p>
          <a:p>
            <a:pPr marL="857250" lvl="1" indent="-457200">
              <a:buFont typeface="Arial" charset="0"/>
              <a:buChar char="•"/>
            </a:pPr>
            <a:r>
              <a:rPr lang="en-US" sz="2800" dirty="0" smtClean="0"/>
              <a:t>Or ones we see or hear on TV, radio or the internet (Sports Media)</a:t>
            </a:r>
          </a:p>
          <a:p>
            <a:pPr marL="374904" lvl="1" indent="0">
              <a:buNone/>
            </a:pPr>
            <a:r>
              <a:rPr lang="en-US" sz="3200" b="1" dirty="0" smtClean="0"/>
              <a:t>Athletes</a:t>
            </a:r>
          </a:p>
          <a:p>
            <a:pPr marL="832104" lvl="1" indent="-457200">
              <a:buFont typeface="Arial" charset="0"/>
              <a:buChar char="•"/>
            </a:pPr>
            <a:r>
              <a:rPr lang="en-US" sz="2800" dirty="0" smtClean="0"/>
              <a:t>Ones that earn their income from the performance on the field  </a:t>
            </a:r>
            <a:r>
              <a:rPr lang="en-US" sz="2800" b="1" u="sng" dirty="0" smtClean="0"/>
              <a:t>(Professionals)</a:t>
            </a:r>
          </a:p>
          <a:p>
            <a:pPr marL="832104" lvl="1" indent="-457200">
              <a:buFont typeface="Arial" charset="0"/>
              <a:buChar char="•"/>
            </a:pPr>
            <a:r>
              <a:rPr lang="en-US" sz="2800" dirty="0" smtClean="0"/>
              <a:t>Ones that are considered </a:t>
            </a:r>
            <a:r>
              <a:rPr lang="en-US" sz="2800" b="1" u="sng" dirty="0" smtClean="0"/>
              <a:t>amateurs</a:t>
            </a:r>
            <a:r>
              <a:rPr lang="en-US" sz="2800" dirty="0" smtClean="0"/>
              <a:t> and perform for their own enjoyment</a:t>
            </a:r>
          </a:p>
          <a:p>
            <a:pPr marL="374904" lvl="1" indent="0">
              <a:buNone/>
            </a:pPr>
            <a:r>
              <a:rPr lang="en-US" sz="3500" b="1" dirty="0" smtClean="0"/>
              <a:t>Venues</a:t>
            </a:r>
          </a:p>
          <a:p>
            <a:pPr marL="832104" lvl="1" indent="-457200">
              <a:buFont typeface="Arial" charset="0"/>
              <a:buChar char="•"/>
            </a:pPr>
            <a:r>
              <a:rPr lang="en-US" sz="2800" dirty="0" smtClean="0"/>
              <a:t>Ones that host only one sports team</a:t>
            </a:r>
          </a:p>
          <a:p>
            <a:pPr marL="832104" lvl="1" indent="-457200">
              <a:buFont typeface="Arial" charset="0"/>
              <a:buChar char="•"/>
            </a:pPr>
            <a:r>
              <a:rPr lang="en-US" sz="2800" dirty="0" smtClean="0"/>
              <a:t>Ones that host multiple sports teams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35821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Categories of sport/event products.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Non-sport events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Concerts  -  Events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Festivals   -  Attractions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Conventions  -  Meetings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b="1" dirty="0" smtClean="0"/>
              <a:t>Sporting goods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Equipment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Apparel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Trinkets &amp; Trash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67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Categories of sport/event products.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Licensed merchandise </a:t>
            </a:r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a.   </a:t>
            </a:r>
            <a:r>
              <a:rPr lang="en-US" sz="2600" dirty="0" smtClean="0"/>
              <a:t>Apparel (soft goods) – team and player specific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b.   </a:t>
            </a:r>
            <a:r>
              <a:rPr lang="en-US" sz="2400" dirty="0" smtClean="0"/>
              <a:t>Hard goods – equipment, toys, etc. 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Sports Media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TV/Radio – Broadcast Sports Media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Newspaper/magazine – Print Media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Internet – News, Info &amp; Social Media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Sport Services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Lessons/camps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Rented-goods services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Owned-goods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624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Unique characteristics of sport/event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unique characteristics of sport/event products make marketers’ jobs interesting. </a:t>
            </a:r>
          </a:p>
          <a:p>
            <a:r>
              <a:rPr lang="en-US" dirty="0" smtClean="0"/>
              <a:t>Outcome of sports/events cannot be controlled, marketers focus on the elements of the product they can control, such as prices and promotions.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Unique characteristics of sport/event products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Autofit/>
          </a:bodyPr>
          <a:lstStyle/>
          <a:p>
            <a:pPr marL="64008" indent="0"/>
            <a:r>
              <a:rPr lang="en-US" sz="2000" b="1" dirty="0" smtClean="0"/>
              <a:t> </a:t>
            </a:r>
            <a:r>
              <a:rPr lang="en-US" sz="2800" b="1" u="sng" dirty="0" smtClean="0"/>
              <a:t>Quality of Product</a:t>
            </a:r>
            <a:endParaRPr lang="en-US" sz="2000" u="sng" dirty="0" smtClean="0"/>
          </a:p>
          <a:p>
            <a:pPr lvl="1"/>
            <a:r>
              <a:rPr lang="en-US" sz="2400" b="1" dirty="0" smtClean="0"/>
              <a:t>Performance</a:t>
            </a:r>
            <a:r>
              <a:rPr lang="en-US" sz="2400" dirty="0" smtClean="0"/>
              <a:t>—how well does this product do what it’s supposed to do?</a:t>
            </a:r>
          </a:p>
          <a:p>
            <a:pPr lvl="1"/>
            <a:r>
              <a:rPr lang="en-US" sz="2400" b="1" dirty="0" smtClean="0"/>
              <a:t>Serviceability</a:t>
            </a:r>
            <a:r>
              <a:rPr lang="en-US" sz="2400" dirty="0" smtClean="0"/>
              <a:t>—will this product be easy to fix if something goes wrong?</a:t>
            </a:r>
          </a:p>
          <a:p>
            <a:pPr lvl="1"/>
            <a:r>
              <a:rPr lang="en-US" sz="2400" b="1" dirty="0" smtClean="0"/>
              <a:t>Features</a:t>
            </a:r>
            <a:r>
              <a:rPr lang="en-US" sz="2400" dirty="0" smtClean="0"/>
              <a:t>—what are the additional benefits of this product</a:t>
            </a:r>
          </a:p>
          <a:p>
            <a:pPr lvl="1"/>
            <a:r>
              <a:rPr lang="en-US" sz="2400" b="1" dirty="0" smtClean="0"/>
              <a:t>Durability</a:t>
            </a:r>
            <a:r>
              <a:rPr lang="en-US" sz="2400" dirty="0" smtClean="0"/>
              <a:t>—how long will this product last?</a:t>
            </a:r>
          </a:p>
          <a:p>
            <a:pPr lvl="1"/>
            <a:r>
              <a:rPr lang="en-US" sz="2400" b="1" dirty="0" smtClean="0"/>
              <a:t>Reliability</a:t>
            </a:r>
            <a:r>
              <a:rPr lang="en-US" sz="2400" dirty="0" smtClean="0"/>
              <a:t>—will this product perform consistently?</a:t>
            </a:r>
          </a:p>
          <a:p>
            <a:pPr lvl="1"/>
            <a:r>
              <a:rPr lang="en-US" sz="2400" b="1" dirty="0" smtClean="0"/>
              <a:t>Design</a:t>
            </a:r>
            <a:r>
              <a:rPr lang="en-US" sz="2400" dirty="0" smtClean="0"/>
              <a:t>—do I like the way this product looks and feels?</a:t>
            </a:r>
          </a:p>
        </p:txBody>
      </p:sp>
    </p:spTree>
    <p:extLst>
      <p:ext uri="{BB962C8B-B14F-4D97-AF65-F5344CB8AC3E}">
        <p14:creationId xmlns:p14="http://schemas.microsoft.com/office/powerpoint/2010/main" xmlns="" val="13372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Unique characteristics of sport/event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Quality of Service</a:t>
            </a:r>
          </a:p>
          <a:p>
            <a:pPr marL="64008" indent="0">
              <a:buNone/>
            </a:pPr>
            <a:endParaRPr lang="en-US" sz="2400" dirty="0" smtClean="0"/>
          </a:p>
          <a:p>
            <a:pPr lvl="1"/>
            <a:r>
              <a:rPr lang="en-US" sz="2400" b="1" dirty="0" smtClean="0"/>
              <a:t>Tangibles</a:t>
            </a:r>
            <a:r>
              <a:rPr lang="en-US" sz="2400" dirty="0" smtClean="0"/>
              <a:t>—how do the venue, equipment, and personnel look?</a:t>
            </a:r>
          </a:p>
          <a:p>
            <a:pPr lvl="1"/>
            <a:r>
              <a:rPr lang="en-US" sz="2400" b="1" dirty="0" smtClean="0"/>
              <a:t>Assurance</a:t>
            </a:r>
            <a:r>
              <a:rPr lang="en-US" sz="2400" dirty="0" smtClean="0"/>
              <a:t>—are the employees courteous and trustworthy?</a:t>
            </a:r>
          </a:p>
          <a:p>
            <a:pPr lvl="1"/>
            <a:r>
              <a:rPr lang="en-US" sz="2400" b="1" dirty="0" smtClean="0"/>
              <a:t>Responsiveness</a:t>
            </a:r>
            <a:r>
              <a:rPr lang="en-US" sz="2400" dirty="0" smtClean="0"/>
              <a:t>—are the employees helpful and prompt?</a:t>
            </a:r>
          </a:p>
          <a:p>
            <a:pPr lvl="1"/>
            <a:r>
              <a:rPr lang="en-US" sz="2400" b="1" dirty="0" smtClean="0"/>
              <a:t>Empathy</a:t>
            </a:r>
            <a:r>
              <a:rPr lang="en-US" sz="2400" dirty="0" smtClean="0"/>
              <a:t>—how much individual attention will I receive from the service provider?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272</TotalTime>
  <Words>616</Words>
  <Application>Microsoft Office PowerPoint</Application>
  <PresentationFormat>On-screen Show (4:3)</PresentationFormat>
  <Paragraphs>101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SEM1 1.04  A- Product Service Management </vt:lpstr>
      <vt:lpstr>Product Service Management</vt:lpstr>
      <vt:lpstr>Product Service Management</vt:lpstr>
      <vt:lpstr>Categories of sport/event products.</vt:lpstr>
      <vt:lpstr>Categories of sport/event products.</vt:lpstr>
      <vt:lpstr>Categories of sport/event products.</vt:lpstr>
      <vt:lpstr>Unique characteristics of sport/event products</vt:lpstr>
      <vt:lpstr>Unique characteristics of sport/event products</vt:lpstr>
      <vt:lpstr>Unique characteristics of sport/event products</vt:lpstr>
      <vt:lpstr>Unique characteristics of sport/event products</vt:lpstr>
      <vt:lpstr>Unique characteristics of sport/event products</vt:lpstr>
      <vt:lpstr>Unique characteristics of sport/event products.</vt:lpstr>
      <vt:lpstr>Elements of the sport product.</vt:lpstr>
    </vt:vector>
  </TitlesOfParts>
  <Company>Beaufort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1.04 Employ product mix strategies to meet customer expectations</dc:title>
  <dc:creator>Valerie Whitehead</dc:creator>
  <cp:lastModifiedBy>Cassidy Brauns</cp:lastModifiedBy>
  <cp:revision>25</cp:revision>
  <cp:lastPrinted>2012-09-15T14:42:13Z</cp:lastPrinted>
  <dcterms:created xsi:type="dcterms:W3CDTF">2012-07-24T14:46:03Z</dcterms:created>
  <dcterms:modified xsi:type="dcterms:W3CDTF">2012-09-19T10:47:14Z</dcterms:modified>
</cp:coreProperties>
</file>