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75" r:id="rId5"/>
    <p:sldId id="267" r:id="rId6"/>
    <p:sldId id="268" r:id="rId7"/>
    <p:sldId id="273" r:id="rId8"/>
    <p:sldId id="270" r:id="rId9"/>
    <p:sldId id="274" r:id="rId10"/>
    <p:sldId id="257" r:id="rId11"/>
    <p:sldId id="261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25" autoAdjust="0"/>
    <p:restoredTop sz="94660"/>
  </p:normalViewPr>
  <p:slideViewPr>
    <p:cSldViewPr>
      <p:cViewPr varScale="1">
        <p:scale>
          <a:sx n="69" d="100"/>
          <a:sy n="69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32920-AC15-4B87-98B8-64C0D0436C61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3497A-3B2A-46C6-826C-8DAA12122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7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assigns product for students to use in filling out a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3497A-3B2A-46C6-826C-8DAA12122E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C849-2FA7-4966-B759-346F82830EBC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9F66-5FD3-499B-AC6E-923D5B2B5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70C0"/>
                </a:solidFill>
              </a:rPr>
              <a:t>SEM1 1.05</a:t>
            </a:r>
            <a:r>
              <a:rPr lang="en-US" sz="4900" b="1" dirty="0">
                <a:solidFill>
                  <a:srgbClr val="0070C0"/>
                </a:solidFill>
              </a:rPr>
              <a:t> </a:t>
            </a:r>
            <a:r>
              <a:rPr lang="en-US" sz="4900" b="1" dirty="0" smtClean="0">
                <a:solidFill>
                  <a:srgbClr val="0070C0"/>
                </a:solidFill>
              </a:rPr>
              <a:t> A - </a:t>
            </a:r>
            <a:r>
              <a:rPr lang="en-US" sz="4900" b="1" u="sng" dirty="0" smtClean="0">
                <a:solidFill>
                  <a:srgbClr val="0070C0"/>
                </a:solidFill>
              </a:rPr>
              <a:t>Selling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52926" y="1671587"/>
            <a:ext cx="8534400" cy="2971800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/>
              <a:t>PE - Acquire </a:t>
            </a:r>
            <a:r>
              <a:rPr lang="en-US" sz="4400" b="1" dirty="0"/>
              <a:t>product knowledge to communicate product benefits and to ensure appropriateness of product for the </a:t>
            </a:r>
            <a:r>
              <a:rPr lang="en-US" sz="4400" b="1" dirty="0" smtClean="0"/>
              <a:t>customer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1"/>
            <a:ext cx="186128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126" y="46482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PI – Determine sport/event features and benefits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PI – Describe factors that motivate people to participate in/attend sport/events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Identify sources of Feature/Benefit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 Reports</a:t>
            </a:r>
          </a:p>
          <a:p>
            <a:r>
              <a:rPr lang="en-US" dirty="0" smtClean="0"/>
              <a:t>Company Websites</a:t>
            </a:r>
          </a:p>
          <a:p>
            <a:r>
              <a:rPr lang="en-US" dirty="0" smtClean="0"/>
              <a:t>Angie’s List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Government Websites (</a:t>
            </a:r>
            <a:r>
              <a:rPr lang="en-US" dirty="0" err="1" smtClean="0"/>
              <a:t>ie</a:t>
            </a:r>
            <a:r>
              <a:rPr lang="en-US" dirty="0" smtClean="0"/>
              <a:t>: FDA)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Twitter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25" y="1400476"/>
            <a:ext cx="36290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77891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43450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Distinguish between Features and Benefits for services versus those for tangible sport/event products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/>
          <a:p>
            <a:r>
              <a:rPr lang="en-US" dirty="0" smtClean="0"/>
              <a:t>Example: Sports Spa/Gym</a:t>
            </a:r>
          </a:p>
          <a:p>
            <a:pPr lvl="1"/>
            <a:r>
              <a:rPr lang="en-US" dirty="0" smtClean="0"/>
              <a:t>Features: Massages, Yoga Classes, Weight lifting classes</a:t>
            </a:r>
          </a:p>
          <a:p>
            <a:pPr lvl="1"/>
            <a:r>
              <a:rPr lang="en-US" dirty="0" smtClean="0"/>
              <a:t>Benefits: Better health, fewer injuries, better performance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/>
          <a:p>
            <a:r>
              <a:rPr lang="en-US" dirty="0" smtClean="0"/>
              <a:t>Example: Golf Clubs</a:t>
            </a:r>
          </a:p>
          <a:p>
            <a:pPr lvl="1"/>
            <a:r>
              <a:rPr lang="en-US" dirty="0" smtClean="0"/>
              <a:t>Features: Loft, weight, graphite vs. steel, woods vs. irons</a:t>
            </a:r>
          </a:p>
          <a:p>
            <a:pPr lvl="1"/>
            <a:r>
              <a:rPr lang="en-US" dirty="0" smtClean="0"/>
              <a:t>Benefits: Control, durability, backspin, low score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67250"/>
            <a:ext cx="2390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Prepare a feature-benefit chart for a product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techniques for identifying sport/event motivators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 Motivator - Internal factor that arouses, directs, and integrates a person’s </a:t>
            </a:r>
            <a:r>
              <a:rPr lang="en-US" dirty="0" smtClean="0"/>
              <a:t>behavior</a:t>
            </a:r>
            <a:endParaRPr lang="en-US" dirty="0" smtClean="0"/>
          </a:p>
          <a:p>
            <a:r>
              <a:rPr lang="en-US" dirty="0" smtClean="0"/>
              <a:t>Surveys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Face to face</a:t>
            </a:r>
          </a:p>
          <a:p>
            <a:r>
              <a:rPr lang="en-US" dirty="0" smtClean="0"/>
              <a:t>Blind sampling</a:t>
            </a:r>
          </a:p>
          <a:p>
            <a:r>
              <a:rPr lang="en-US" dirty="0" smtClean="0"/>
              <a:t>Focus groups</a:t>
            </a:r>
          </a:p>
          <a:p>
            <a:r>
              <a:rPr lang="en-US" dirty="0" smtClean="0"/>
              <a:t>Promotions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44817"/>
            <a:ext cx="2209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Describe ways that salespeople can use sport/event motivators to sell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Sample</a:t>
            </a:r>
          </a:p>
          <a:p>
            <a:r>
              <a:rPr lang="en-US" dirty="0" smtClean="0"/>
              <a:t>Discounts</a:t>
            </a:r>
          </a:p>
          <a:p>
            <a:r>
              <a:rPr lang="en-US" dirty="0" smtClean="0"/>
              <a:t>Testimonials</a:t>
            </a:r>
          </a:p>
          <a:p>
            <a:r>
              <a:rPr lang="en-US" dirty="0" smtClean="0"/>
              <a:t>Endorsement</a:t>
            </a:r>
          </a:p>
          <a:p>
            <a:r>
              <a:rPr lang="en-US" dirty="0" smtClean="0"/>
              <a:t>Exclusive</a:t>
            </a:r>
          </a:p>
          <a:p>
            <a:r>
              <a:rPr lang="en-US" dirty="0" smtClean="0"/>
              <a:t>Prestige</a:t>
            </a:r>
          </a:p>
          <a:p>
            <a:r>
              <a:rPr lang="en-US" dirty="0" smtClean="0"/>
              <a:t>Patronage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75260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1752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41960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pic>
        <p:nvPicPr>
          <p:cNvPr id="2050" name="Picture 2" descr="http://store.storeimages.cdn-apple.com/2773/as-images.apple.com/is/image/AppleInc/step0-iphone4s-gallery-image4?wid=488&amp;hei=531&amp;fmt=png-alpha&amp;qlt=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36911"/>
            <a:ext cx="5257800" cy="572109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1143000" y="19812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962400" y="1905000"/>
            <a:ext cx="1524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95800" y="18288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724400" y="44958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pic>
        <p:nvPicPr>
          <p:cNvPr id="48130" name="Picture 2" descr="http://images.thecarconnection.com/sml/2010-land-rover-range-rover-4wd-4-door-hse-angular-front-exterior-view_100253216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705600" cy="5029202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381000" y="3810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581400" y="48768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629400" y="25146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5029200" y="4800600"/>
            <a:ext cx="1600200" cy="6858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pic>
        <p:nvPicPr>
          <p:cNvPr id="54274" name="Picture 2" descr="http://images.mylot.com/userImages/images/postphotos/1983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7924800" cy="5170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Feature/Benefit Selling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dirty="0" smtClean="0"/>
              <a:t>Feature</a:t>
            </a:r>
            <a:r>
              <a:rPr lang="en-US" sz="32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Describes an actual part of a product or service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dirty="0" smtClean="0"/>
              <a:t>Benefit</a:t>
            </a:r>
            <a:r>
              <a:rPr lang="en-US" sz="32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Describes </a:t>
            </a:r>
            <a:r>
              <a:rPr lang="en-US" sz="2800" dirty="0"/>
              <a:t>how a </a:t>
            </a:r>
            <a:r>
              <a:rPr lang="en-US" sz="2800" dirty="0" smtClean="0"/>
              <a:t>product or service </a:t>
            </a:r>
            <a:r>
              <a:rPr lang="en-US" sz="2800" dirty="0"/>
              <a:t>will directly offer a user a </a:t>
            </a:r>
            <a:r>
              <a:rPr lang="en-US" sz="2800" dirty="0" smtClean="0"/>
              <a:t>solution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Answers the question “What’s in it for me?”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For every feature, there should be a corresponding benefit for a consumer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Define and Identify: </a:t>
            </a:r>
            <a:br>
              <a:rPr lang="en-US" b="1" dirty="0" smtClean="0"/>
            </a:br>
            <a:r>
              <a:rPr lang="en-US" b="1" dirty="0" smtClean="0"/>
              <a:t>Obvious Benefits and Unique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Obvious Benefits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Easy to recognize</a:t>
            </a:r>
          </a:p>
          <a:p>
            <a:pPr lvl="2"/>
            <a:r>
              <a:rPr lang="en-US" dirty="0" smtClean="0"/>
              <a:t>Example: Alloy Rims </a:t>
            </a:r>
            <a:r>
              <a:rPr lang="en-US" dirty="0" err="1" smtClean="0"/>
              <a:t>vs</a:t>
            </a:r>
            <a:r>
              <a:rPr lang="en-US" dirty="0" smtClean="0"/>
              <a:t> Factory Grade – Status Symbol</a:t>
            </a:r>
          </a:p>
          <a:p>
            <a:pPr lvl="2"/>
            <a:r>
              <a:rPr lang="en-US" dirty="0" smtClean="0"/>
              <a:t>Example: 4G – Connectivity </a:t>
            </a:r>
            <a:r>
              <a:rPr lang="en-US" dirty="0" err="1" smtClean="0"/>
              <a:t>Availabiltiy</a:t>
            </a:r>
            <a:endParaRPr lang="en-US" dirty="0" smtClean="0"/>
          </a:p>
          <a:p>
            <a:pPr lvl="2"/>
            <a:r>
              <a:rPr lang="en-US" dirty="0" smtClean="0"/>
              <a:t>Example: NASCAR- 200+ MPH wins races!</a:t>
            </a:r>
          </a:p>
          <a:p>
            <a:r>
              <a:rPr lang="en-US" b="1" dirty="0" smtClean="0"/>
              <a:t>Unique Benefits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Specific to the product or service</a:t>
            </a:r>
          </a:p>
          <a:p>
            <a:pPr lvl="2"/>
            <a:r>
              <a:rPr lang="en-US" dirty="0" smtClean="0"/>
              <a:t>Example: </a:t>
            </a:r>
            <a:r>
              <a:rPr lang="en-US" dirty="0" err="1" smtClean="0"/>
              <a:t>Iphone</a:t>
            </a:r>
            <a:r>
              <a:rPr lang="en-US" dirty="0" smtClean="0"/>
              <a:t> 4S “</a:t>
            </a:r>
            <a:r>
              <a:rPr lang="en-US" dirty="0" err="1" smtClean="0"/>
              <a:t>Suri</a:t>
            </a:r>
            <a:r>
              <a:rPr lang="en-US" dirty="0" smtClean="0"/>
              <a:t>” – </a:t>
            </a:r>
            <a:r>
              <a:rPr lang="en-US" dirty="0" err="1" smtClean="0"/>
              <a:t>Handsfree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Example: Victoria Beckham Edition – Exclusive style</a:t>
            </a:r>
          </a:p>
          <a:p>
            <a:pPr lvl="2"/>
            <a:r>
              <a:rPr lang="en-US" dirty="0" smtClean="0"/>
              <a:t>Example: NASCAR – Safety seats – Specially made for the driver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/>
          </a:bodyPr>
          <a:lstStyle/>
          <a:p>
            <a:r>
              <a:rPr lang="en-US" b="1" dirty="0" smtClean="0"/>
              <a:t>Define and Identify: Hidden Benefits &amp; Feature Benefit Selling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876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Hidden Benefits</a:t>
            </a:r>
            <a:r>
              <a:rPr lang="en-US" sz="3200" dirty="0" smtClean="0"/>
              <a:t>:</a:t>
            </a:r>
          </a:p>
          <a:p>
            <a:pPr lvl="2"/>
            <a:r>
              <a:rPr lang="en-US" dirty="0" smtClean="0"/>
              <a:t>Implied but not obvious</a:t>
            </a:r>
          </a:p>
          <a:p>
            <a:pPr lvl="2"/>
            <a:r>
              <a:rPr lang="en-US" dirty="0" smtClean="0"/>
              <a:t>Example: Hybrid Cars = Better gas mileage</a:t>
            </a:r>
          </a:p>
          <a:p>
            <a:pPr lvl="2"/>
            <a:r>
              <a:rPr lang="en-US" dirty="0" smtClean="0"/>
              <a:t>Example: Sketchers Shape-Ups = Ergonomics</a:t>
            </a:r>
          </a:p>
          <a:p>
            <a:pPr lvl="2"/>
            <a:r>
              <a:rPr lang="en-US" dirty="0" smtClean="0"/>
              <a:t>Example: NASCAR – Provided research for automobile creation and innovation</a:t>
            </a:r>
          </a:p>
          <a:p>
            <a:pPr marL="914400" lvl="2" indent="0">
              <a:buNone/>
            </a:pPr>
            <a:r>
              <a:rPr lang="en-US" sz="3200" b="1" dirty="0" smtClean="0"/>
              <a:t>Feature Benefit Selling</a:t>
            </a:r>
          </a:p>
          <a:p>
            <a:pPr lvl="2"/>
            <a:r>
              <a:rPr lang="en-US" dirty="0" smtClean="0"/>
              <a:t>Providing  product features to satisfy consumers by offering them a</a:t>
            </a:r>
            <a:r>
              <a:rPr lang="en-US" sz="3200" b="1" dirty="0" smtClean="0"/>
              <a:t> </a:t>
            </a:r>
            <a:r>
              <a:rPr lang="en-US" dirty="0" smtClean="0"/>
              <a:t>benefit they need or want</a:t>
            </a:r>
            <a:endParaRPr lang="en-US" sz="3200" b="1" dirty="0" smtClean="0"/>
          </a:p>
          <a:p>
            <a:pPr marL="914400" lvl="2" indent="0">
              <a:buNone/>
            </a:pPr>
            <a:r>
              <a:rPr lang="en-US" sz="3200" b="1" dirty="0"/>
              <a:t>	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Feature-Benefit Chart</a:t>
            </a:r>
            <a:endParaRPr lang="en-US" b="1" dirty="0"/>
          </a:p>
        </p:txBody>
      </p:sp>
      <p:pic>
        <p:nvPicPr>
          <p:cNvPr id="4098" name="Picture 2" descr="http://presentinenglish.com/wp-content/uploads/2009/11/Screen-shot-2009-11-10-at-%EC%98%A4%ED%9B%84-12.55.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858000" cy="519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Feature-Benefit Chart Example</a:t>
            </a:r>
            <a:endParaRPr lang="en-US" b="1" dirty="0"/>
          </a:p>
        </p:txBody>
      </p:sp>
      <p:pic>
        <p:nvPicPr>
          <p:cNvPr id="52226" name="Picture 2" descr="http://www.theapplepress.com/wp-content/uploads/2007/06/iphone_apple_press_comparison_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373</Words>
  <Application>Microsoft Office PowerPoint</Application>
  <PresentationFormat>On-screen Show (4:3)</PresentationFormat>
  <Paragraphs>92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SEM1 1.05  A - Selling </vt:lpstr>
      <vt:lpstr>What do you see?</vt:lpstr>
      <vt:lpstr>What do you see?</vt:lpstr>
      <vt:lpstr>What do you see?</vt:lpstr>
      <vt:lpstr>Feature/Benefit Selling</vt:lpstr>
      <vt:lpstr>Define and Identify:  Obvious Benefits and Unique Benefits</vt:lpstr>
      <vt:lpstr>Define and Identify: Hidden Benefits &amp; Feature Benefit Selling</vt:lpstr>
      <vt:lpstr>Feature-Benefit Chart</vt:lpstr>
      <vt:lpstr>Feature-Benefit Chart Example</vt:lpstr>
      <vt:lpstr>Identify sources of Feature/Benefit information</vt:lpstr>
      <vt:lpstr>Distinguish between Features and Benefits for services versus those for tangible sport/event products</vt:lpstr>
      <vt:lpstr>Prepare a feature-benefit chart for a product</vt:lpstr>
      <vt:lpstr>Describe techniques for identifying sport/event motivators</vt:lpstr>
      <vt:lpstr>Describe ways that salespeople can use sport/event motivators to sell products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Acquire product knowledge to communicate product benefits and to ensure appropriateness of product for the customer.</dc:title>
  <dc:creator>Amy Byers</dc:creator>
  <cp:lastModifiedBy>Cassidy Brauns</cp:lastModifiedBy>
  <cp:revision>20</cp:revision>
  <dcterms:created xsi:type="dcterms:W3CDTF">2012-07-24T13:46:11Z</dcterms:created>
  <dcterms:modified xsi:type="dcterms:W3CDTF">2012-09-25T13:54:06Z</dcterms:modified>
</cp:coreProperties>
</file>