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316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913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454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03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292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04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13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198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630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9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2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477E-564D-4E70-BE8A-3E4C87E3D56F}" type="datetimeFigureOut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320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>
                <a:solidFill>
                  <a:srgbClr val="0070C0"/>
                </a:solidFill>
              </a:rPr>
              <a:t>SEM1 1.07 </a:t>
            </a:r>
            <a:r>
              <a:rPr lang="en-US" sz="4900" b="1" dirty="0" smtClean="0">
                <a:solidFill>
                  <a:srgbClr val="0070C0"/>
                </a:solidFill>
              </a:rPr>
              <a:t>  A </a:t>
            </a:r>
            <a:r>
              <a:rPr lang="en-US" sz="4900" b="1" dirty="0">
                <a:solidFill>
                  <a:srgbClr val="0070C0"/>
                </a:solidFill>
              </a:rPr>
              <a:t>- Promotion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PE - Employ </a:t>
            </a:r>
            <a:r>
              <a:rPr lang="en-US" sz="4000" b="1" dirty="0"/>
              <a:t>sales-promotion activities to inform or remind </a:t>
            </a:r>
            <a:r>
              <a:rPr lang="en-US" sz="4000" b="1" dirty="0" smtClean="0"/>
              <a:t>customers </a:t>
            </a:r>
            <a:r>
              <a:rPr lang="en-US" sz="4000" b="1" dirty="0"/>
              <a:t>of </a:t>
            </a:r>
            <a:r>
              <a:rPr lang="en-US" sz="4000" b="1" dirty="0" smtClean="0"/>
              <a:t>business/product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PI – Explain the nature of sponsorship in the sports/event industries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0"/>
            <a:ext cx="2514600" cy="206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19600"/>
            <a:ext cx="3276600" cy="217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2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620000" cy="596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005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Define the term Sponsorship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Sponsorship </a:t>
            </a:r>
            <a:r>
              <a:rPr lang="en-US" dirty="0"/>
              <a:t>is </a:t>
            </a:r>
            <a:r>
              <a:rPr lang="en-US" dirty="0" smtClean="0"/>
              <a:t>completed </a:t>
            </a:r>
            <a:r>
              <a:rPr lang="en-US" dirty="0">
                <a:solidFill>
                  <a:srgbClr val="FF0000"/>
                </a:solidFill>
              </a:rPr>
              <a:t>financially or </a:t>
            </a:r>
            <a:r>
              <a:rPr lang="en-US" dirty="0"/>
              <a:t>through the provision of </a:t>
            </a:r>
            <a:r>
              <a:rPr lang="en-US" dirty="0">
                <a:solidFill>
                  <a:srgbClr val="FF0000"/>
                </a:solidFill>
              </a:rPr>
              <a:t>products or services </a:t>
            </a:r>
            <a:r>
              <a:rPr lang="en-US" dirty="0"/>
              <a:t>to support an event, activity, person, or organization where two or more </a:t>
            </a:r>
            <a:r>
              <a:rPr lang="en-US" dirty="0" smtClean="0"/>
              <a:t>parties </a:t>
            </a:r>
            <a:r>
              <a:rPr lang="en-US" dirty="0"/>
              <a:t>benefit from the </a:t>
            </a:r>
            <a:r>
              <a:rPr lang="en-US" dirty="0" smtClean="0"/>
              <a:t>arrangement in the form of a </a:t>
            </a:r>
            <a:r>
              <a:rPr lang="en-US" b="1" dirty="0" smtClean="0">
                <a:solidFill>
                  <a:srgbClr val="FF0000"/>
                </a:solidFill>
              </a:rPr>
              <a:t>partnership</a:t>
            </a:r>
            <a:r>
              <a:rPr lang="en-US" dirty="0" smtClean="0"/>
              <a:t>.  Sponsors want recognition &amp; affiliation</a:t>
            </a:r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key</a:t>
            </a:r>
            <a:r>
              <a:rPr lang="en-US" dirty="0"/>
              <a:t> to building successful sponsorship programs is to match the </a:t>
            </a:r>
            <a:r>
              <a:rPr lang="en-US" dirty="0">
                <a:solidFill>
                  <a:srgbClr val="FF0000"/>
                </a:solidFill>
              </a:rPr>
              <a:t>correct products or services </a:t>
            </a:r>
            <a:r>
              <a:rPr lang="en-US" dirty="0"/>
              <a:t>with the people who want to purchase </a:t>
            </a:r>
            <a:r>
              <a:rPr lang="en-US" dirty="0" smtClean="0"/>
              <a:t>them – so…it must be </a:t>
            </a:r>
            <a:r>
              <a:rPr lang="en-US" dirty="0" smtClean="0">
                <a:solidFill>
                  <a:srgbClr val="FF0000"/>
                </a:solidFill>
              </a:rPr>
              <a:t>your/their target market!</a:t>
            </a:r>
          </a:p>
          <a:p>
            <a:r>
              <a:rPr lang="en-US" dirty="0" smtClean="0"/>
              <a:t>Financing </a:t>
            </a:r>
            <a:r>
              <a:rPr lang="en-US" dirty="0"/>
              <a:t>can be in the form of money, products, equipment, services, or </a:t>
            </a:r>
            <a:r>
              <a:rPr lang="en-US" dirty="0">
                <a:solidFill>
                  <a:srgbClr val="FF0000"/>
                </a:solidFill>
              </a:rPr>
              <a:t>any combination of the four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14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Contrast sponsorship for big versus small organizations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Small organizations may not spend the time to develop good sponsorship programs and they also may provide unrealistic deadlines and have limited staff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Small organizations may have more difficulty communicating with the sponsors and tend to develop sponsor disengagement and lack of follow through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62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Contrast sponsorship for big versus small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Larger organizations may have staff or be able to hire consultants to develop a good sponsor program and generally communicate more completely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Larger organizations may have unrealistic expectations about their event and expect a higher monetary amount than smaller events – You may get lost in the shuffle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Explain  benefits associated with sponsorship activities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Good Public/community relations – improve image</a:t>
            </a:r>
          </a:p>
          <a:p>
            <a:r>
              <a:rPr lang="en-US" sz="2400" b="1" dirty="0" smtClean="0"/>
              <a:t>Communicate directly with your </a:t>
            </a:r>
            <a:r>
              <a:rPr lang="en-US" sz="2400" b="1" dirty="0" smtClean="0">
                <a:solidFill>
                  <a:srgbClr val="FF0000"/>
                </a:solidFill>
              </a:rPr>
              <a:t>target market </a:t>
            </a:r>
            <a:r>
              <a:rPr lang="en-US" sz="2400" b="1" dirty="0" smtClean="0"/>
              <a:t>of consumers</a:t>
            </a:r>
          </a:p>
          <a:p>
            <a:r>
              <a:rPr lang="en-US" sz="2400" b="1" dirty="0" smtClean="0"/>
              <a:t>Reach a larger number of consumers through </a:t>
            </a:r>
            <a:r>
              <a:rPr lang="en-US" sz="2400" b="1" dirty="0" smtClean="0">
                <a:solidFill>
                  <a:srgbClr val="FF0000"/>
                </a:solidFill>
              </a:rPr>
              <a:t>recognition</a:t>
            </a:r>
          </a:p>
          <a:p>
            <a:r>
              <a:rPr lang="en-US" sz="2400" b="1" dirty="0" smtClean="0"/>
              <a:t>Increase sales and profits through </a:t>
            </a:r>
            <a:r>
              <a:rPr lang="en-US" sz="2400" b="1" dirty="0" smtClean="0">
                <a:solidFill>
                  <a:srgbClr val="FF0000"/>
                </a:solidFill>
              </a:rPr>
              <a:t>affiliation</a:t>
            </a:r>
            <a:r>
              <a:rPr lang="en-US" sz="2400" b="1" dirty="0" smtClean="0"/>
              <a:t> &amp; brand awareness</a:t>
            </a:r>
          </a:p>
          <a:p>
            <a:r>
              <a:rPr lang="en-US" sz="2400" b="1" dirty="0" smtClean="0"/>
              <a:t>Increase </a:t>
            </a:r>
            <a:r>
              <a:rPr lang="en-US" sz="2400" b="1" dirty="0" smtClean="0">
                <a:solidFill>
                  <a:srgbClr val="FF0000"/>
                </a:solidFill>
              </a:rPr>
              <a:t>market share </a:t>
            </a:r>
            <a:r>
              <a:rPr lang="en-US" sz="2400" b="1" dirty="0" smtClean="0"/>
              <a:t>or introduce new products</a:t>
            </a:r>
          </a:p>
          <a:p>
            <a:r>
              <a:rPr lang="en-US" sz="2400" b="1" dirty="0" smtClean="0"/>
              <a:t>Enter new markets</a:t>
            </a:r>
          </a:p>
          <a:p>
            <a:r>
              <a:rPr lang="en-US" sz="2400" b="1" dirty="0" smtClean="0"/>
              <a:t>Entertainment clients, (new and current)</a:t>
            </a:r>
          </a:p>
          <a:p>
            <a:r>
              <a:rPr lang="en-US" sz="2400" b="1" dirty="0" smtClean="0"/>
              <a:t>Entertain your employees</a:t>
            </a:r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10200"/>
            <a:ext cx="22383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40386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832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Describe the significance of exclusivity in sponsorships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be your target market to be significant</a:t>
            </a:r>
          </a:p>
          <a:p>
            <a:r>
              <a:rPr lang="en-US" dirty="0" smtClean="0"/>
              <a:t>Most sponsors will only sponsor an event if they receive exclusivity for their product line</a:t>
            </a:r>
          </a:p>
          <a:p>
            <a:pPr lvl="1"/>
            <a:r>
              <a:rPr lang="en-US" dirty="0" smtClean="0"/>
              <a:t>Example:  You will not find Coke and Pepsi sponsoring the same event</a:t>
            </a:r>
          </a:p>
          <a:p>
            <a:r>
              <a:rPr lang="en-US" dirty="0" smtClean="0"/>
              <a:t>Companies are spending money to sponsor an event to reach their target market and wish to avoid confusion</a:t>
            </a:r>
          </a:p>
          <a:p>
            <a:r>
              <a:rPr lang="en-US" dirty="0" smtClean="0"/>
              <a:t>Naming rights cost a lot more and also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offer exclusivity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2057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97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Discuss ways in which sponsorship relationships are formed – formal contracts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Must be their target market</a:t>
            </a:r>
          </a:p>
          <a:p>
            <a:r>
              <a:rPr lang="en-US" sz="2400" dirty="0" smtClean="0"/>
              <a:t>Communication and develop partnership</a:t>
            </a:r>
          </a:p>
          <a:p>
            <a:r>
              <a:rPr lang="en-US" sz="2400" dirty="0" smtClean="0"/>
              <a:t>Ongoing dialogue to expand relationship</a:t>
            </a:r>
          </a:p>
          <a:p>
            <a:r>
              <a:rPr lang="en-US" sz="2400" dirty="0" smtClean="0"/>
              <a:t>Both parties benefit</a:t>
            </a:r>
          </a:p>
          <a:p>
            <a:r>
              <a:rPr lang="en-US" sz="2400" dirty="0" smtClean="0"/>
              <a:t>Formal contracts spell out exactly what each party will do</a:t>
            </a:r>
          </a:p>
          <a:p>
            <a:pPr lvl="1"/>
            <a:r>
              <a:rPr lang="en-US" sz="2000" dirty="0" smtClean="0"/>
              <a:t>Avoid legal conflict</a:t>
            </a:r>
          </a:p>
          <a:p>
            <a:pPr lvl="1"/>
            <a:r>
              <a:rPr lang="en-US" sz="2000" dirty="0" smtClean="0"/>
              <a:t>Details include: cost, marketing opportunities, audience demographics, conflicts and time parameters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22860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1371600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76800"/>
            <a:ext cx="1981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100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Risks associated with sponsorships –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Can be </a:t>
            </a:r>
            <a:r>
              <a:rPr lang="en-US" sz="2400" b="1" dirty="0" smtClean="0">
                <a:solidFill>
                  <a:srgbClr val="FF0000"/>
                </a:solidFill>
              </a:rPr>
              <a:t>expensive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May not hit your target market</a:t>
            </a:r>
          </a:p>
          <a:p>
            <a:r>
              <a:rPr lang="en-US" sz="2400" dirty="0" smtClean="0"/>
              <a:t>The event/individual/organization could create a </a:t>
            </a:r>
            <a:r>
              <a:rPr lang="en-US" sz="2400" b="1" dirty="0" smtClean="0">
                <a:solidFill>
                  <a:srgbClr val="FF0000"/>
                </a:solidFill>
              </a:rPr>
              <a:t>bad image </a:t>
            </a:r>
            <a:r>
              <a:rPr lang="en-US" sz="2400" dirty="0" smtClean="0"/>
              <a:t>and your associated with it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Example: </a:t>
            </a:r>
            <a:r>
              <a:rPr lang="en-US" sz="2000" dirty="0" smtClean="0"/>
              <a:t>Jaguar and Stephanie Rice comments in 2010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Example: </a:t>
            </a:r>
            <a:r>
              <a:rPr lang="en-US" sz="2000" dirty="0" smtClean="0"/>
              <a:t>Super Bowl wardrobe malfunction in 2003</a:t>
            </a:r>
          </a:p>
          <a:p>
            <a:r>
              <a:rPr lang="en-US" sz="2400" dirty="0" smtClean="0"/>
              <a:t>Could encounter </a:t>
            </a:r>
            <a:r>
              <a:rPr lang="en-US" sz="2400" b="1" dirty="0" smtClean="0">
                <a:solidFill>
                  <a:srgbClr val="FF0000"/>
                </a:solidFill>
              </a:rPr>
              <a:t>ambush marketing</a:t>
            </a:r>
          </a:p>
          <a:p>
            <a:pPr lvl="1"/>
            <a:r>
              <a:rPr lang="en-US" sz="2000" dirty="0" smtClean="0"/>
              <a:t>Ambush marketing is when a company will expose their products/logo at an event without authorization or payment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Example: </a:t>
            </a:r>
            <a:r>
              <a:rPr lang="en-US" sz="2000" dirty="0" smtClean="0"/>
              <a:t>Coke is a sponsor but Pepsi is outside the event handing out free Pepsi tees or coolies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Example: </a:t>
            </a:r>
            <a:r>
              <a:rPr lang="en-US" sz="2000" dirty="0" smtClean="0"/>
              <a:t>Company employs airplane/blimp to fly over event and advertise their logo/product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2667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513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Explain why </a:t>
            </a:r>
            <a:r>
              <a:rPr lang="en-US" sz="3200" b="1" dirty="0"/>
              <a:t>businesses </a:t>
            </a:r>
            <a:r>
              <a:rPr lang="en-US" sz="3200" b="1" dirty="0" smtClean="0"/>
              <a:t>should exploit </a:t>
            </a:r>
            <a:r>
              <a:rPr lang="en-US" sz="3200" b="1" dirty="0"/>
              <a:t>their sponsorships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NASCAR claims that many sponsors do not maximize what they </a:t>
            </a:r>
            <a:r>
              <a:rPr lang="en-US" sz="2400" b="1" dirty="0"/>
              <a:t>can do </a:t>
            </a:r>
            <a:r>
              <a:rPr lang="en-US" sz="2400" dirty="0"/>
              <a:t>with their target market at races. </a:t>
            </a:r>
            <a:r>
              <a:rPr lang="en-US" sz="2400" b="1" dirty="0">
                <a:solidFill>
                  <a:srgbClr val="FF0000"/>
                </a:solidFill>
              </a:rPr>
              <a:t> Don’t just </a:t>
            </a:r>
            <a:r>
              <a:rPr lang="en-US" sz="2400" b="1" dirty="0" smtClean="0">
                <a:solidFill>
                  <a:srgbClr val="FF0000"/>
                </a:solidFill>
              </a:rPr>
              <a:t>advertise:</a:t>
            </a:r>
          </a:p>
          <a:p>
            <a:pPr lvl="1"/>
            <a:r>
              <a:rPr lang="en-US" sz="2000" dirty="0" smtClean="0"/>
              <a:t>Driver and </a:t>
            </a:r>
            <a:r>
              <a:rPr lang="en-US" sz="2000" dirty="0"/>
              <a:t>show car appearances at retail store events </a:t>
            </a:r>
          </a:p>
          <a:p>
            <a:pPr lvl="1"/>
            <a:r>
              <a:rPr lang="en-US" sz="2000" dirty="0" smtClean="0"/>
              <a:t>Photo opportunities for consumers/fans</a:t>
            </a:r>
          </a:p>
          <a:p>
            <a:pPr lvl="1"/>
            <a:r>
              <a:rPr lang="en-US" sz="2000" dirty="0" smtClean="0"/>
              <a:t>Pit/garage passes and tours during race day</a:t>
            </a:r>
          </a:p>
          <a:p>
            <a:pPr lvl="1"/>
            <a:r>
              <a:rPr lang="en-US" sz="2000" dirty="0" smtClean="0"/>
              <a:t>NASCAR driving schools</a:t>
            </a:r>
          </a:p>
          <a:p>
            <a:pPr lvl="1"/>
            <a:r>
              <a:rPr lang="en-US" sz="2000" dirty="0" smtClean="0"/>
              <a:t>Employee thank you events and participation</a:t>
            </a:r>
          </a:p>
          <a:p>
            <a:pPr lvl="1"/>
            <a:r>
              <a:rPr lang="en-US" sz="2000" dirty="0" smtClean="0"/>
              <a:t>Public Relations opportunities</a:t>
            </a:r>
          </a:p>
          <a:p>
            <a:pPr lvl="1"/>
            <a:r>
              <a:rPr lang="en-US" sz="2000" dirty="0" smtClean="0"/>
              <a:t>Contests, sweepstakes, coupons and other promotional tools</a:t>
            </a:r>
          </a:p>
          <a:p>
            <a:r>
              <a:rPr lang="en-US" sz="2400" dirty="0" smtClean="0"/>
              <a:t>Brainstorm and develop opportunities to exploit your sponsorship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27432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7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587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SEM1 1.07   A - Promotion </vt:lpstr>
      <vt:lpstr>Define the term Sponsorship</vt:lpstr>
      <vt:lpstr>Contrast sponsorship for big versus small organizations</vt:lpstr>
      <vt:lpstr>Contrast sponsorship for big versus small organizations</vt:lpstr>
      <vt:lpstr>Explain  benefits associated with sponsorship activities</vt:lpstr>
      <vt:lpstr>Describe the significance of exclusivity in sponsorships</vt:lpstr>
      <vt:lpstr>Discuss ways in which sponsorship relationships are formed – formal contracts</vt:lpstr>
      <vt:lpstr>Risks associated with sponsorships – </vt:lpstr>
      <vt:lpstr>Explain why businesses should exploit their sponsorships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 sales-promotion activities to inform or remind customers of business/product.</dc:title>
  <dc:creator>Technology</dc:creator>
  <cp:lastModifiedBy>Cassidy Brauns</cp:lastModifiedBy>
  <cp:revision>26</cp:revision>
  <cp:lastPrinted>2012-08-13T14:15:30Z</cp:lastPrinted>
  <dcterms:created xsi:type="dcterms:W3CDTF">2012-07-24T13:46:34Z</dcterms:created>
  <dcterms:modified xsi:type="dcterms:W3CDTF">2012-10-10T13:25:37Z</dcterms:modified>
</cp:coreProperties>
</file>