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7" r:id="rId10"/>
    <p:sldId id="258" r:id="rId11"/>
    <p:sldId id="260" r:id="rId12"/>
    <p:sldId id="276" r:id="rId13"/>
    <p:sldId id="261" r:id="rId14"/>
    <p:sldId id="262" r:id="rId15"/>
    <p:sldId id="263" r:id="rId16"/>
    <p:sldId id="266" r:id="rId17"/>
    <p:sldId id="277" r:id="rId18"/>
    <p:sldId id="278" r:id="rId19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6704D-AC7D-41AC-AC27-2504A45CAD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5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70AF-CEB0-4E51-8AC4-293A352B1D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8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2EF12-2868-45EB-B7E5-672D558BB5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4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F45B7-A69F-45B3-A441-024D767BD6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2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5E2B3-2D93-4434-BD41-D160140D82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7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41589-AF36-4B70-9FCB-9A5A243CBA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2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482E2-0170-4B42-80BB-0D0BC5A817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FD6B-4093-44A5-A01B-7CB4EEA275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08035-1AC4-460F-9A18-42033A8F30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1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CA44B-DF94-4218-A0CD-4465151242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5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05D35-5132-44A8-B691-CCF1390D1B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9C946B-5B1F-442C-A792-677E0BEAC72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1"/>
            <a:ext cx="8763000" cy="914399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 SEM1 </a:t>
            </a:r>
            <a:r>
              <a:rPr lang="en-US" sz="4000" b="1" dirty="0" smtClean="0">
                <a:solidFill>
                  <a:srgbClr val="0070C0"/>
                </a:solidFill>
              </a:rPr>
              <a:t>1.08 A - </a:t>
            </a:r>
            <a:r>
              <a:rPr lang="en-US" sz="4000" b="1" u="sng" dirty="0" smtClean="0">
                <a:solidFill>
                  <a:srgbClr val="0070C0"/>
                </a:solidFill>
              </a:rPr>
              <a:t>Customer </a:t>
            </a:r>
            <a:r>
              <a:rPr lang="en-US" sz="4000" b="1" u="sng" dirty="0" smtClean="0">
                <a:solidFill>
                  <a:srgbClr val="0070C0"/>
                </a:solidFill>
              </a:rPr>
              <a:t>Relations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8534400" cy="3505200"/>
          </a:xfrm>
        </p:spPr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4000" b="1" dirty="0" smtClean="0"/>
              <a:t>PE - Resolve conflicts with/for customers to encourage repeat business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PI – Handle difficult customers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PI – Handle customer/client complaints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85656"/>
            <a:ext cx="1809750" cy="164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7354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90011"/>
            <a:ext cx="1828800" cy="164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91200"/>
          </a:xfrm>
          <a:noFill/>
          <a:ln/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Suspicious: 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ustomers </a:t>
            </a:r>
            <a:r>
              <a:rPr lang="en-US" sz="2200" dirty="0"/>
              <a:t>who doubt or questions everything and may want facts and proof before being convinced something is true. </a:t>
            </a:r>
            <a:endParaRPr lang="en-US" sz="2200" dirty="0" smtClean="0"/>
          </a:p>
          <a:p>
            <a:pPr lvl="2"/>
            <a:r>
              <a:rPr lang="en-US" sz="2200" dirty="0" smtClean="0"/>
              <a:t>Perhaps they had a previous bad experience?</a:t>
            </a:r>
          </a:p>
          <a:p>
            <a:pPr lvl="2"/>
            <a:r>
              <a:rPr lang="en-US" sz="2200" dirty="0" smtClean="0"/>
              <a:t>Convince them and you create a customer for life</a:t>
            </a:r>
          </a:p>
          <a:p>
            <a:pPr lvl="2"/>
            <a:r>
              <a:rPr lang="en-US" sz="2200" dirty="0" smtClean="0"/>
              <a:t>Explain and demonstrate good service</a:t>
            </a:r>
            <a:endParaRPr lang="en-US" sz="2200" dirty="0"/>
          </a:p>
          <a:p>
            <a:r>
              <a:rPr lang="en-US" sz="2800" b="1" dirty="0">
                <a:solidFill>
                  <a:srgbClr val="FF0000"/>
                </a:solidFill>
              </a:rPr>
              <a:t>Slow/Methodical: 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Customers </a:t>
            </a:r>
            <a:r>
              <a:rPr lang="en-US" sz="2200" dirty="0"/>
              <a:t>who require a lot of time to make a purchase because of indecisiveness </a:t>
            </a:r>
            <a:r>
              <a:rPr lang="en-US" sz="2200" dirty="0" smtClean="0"/>
              <a:t> </a:t>
            </a:r>
          </a:p>
          <a:p>
            <a:pPr lvl="2"/>
            <a:r>
              <a:rPr lang="en-US" sz="2200" dirty="0" smtClean="0"/>
              <a:t>Often </a:t>
            </a:r>
            <a:r>
              <a:rPr lang="en-US" sz="2200" dirty="0"/>
              <a:t>will be hesitant even when goods/services are </a:t>
            </a:r>
            <a:r>
              <a:rPr lang="en-US" sz="2200" dirty="0" smtClean="0"/>
              <a:t>wanted or needed – may come back multiple times to conduct research</a:t>
            </a:r>
          </a:p>
          <a:p>
            <a:pPr lvl="2"/>
            <a:r>
              <a:rPr lang="en-US" sz="2200" dirty="0"/>
              <a:t>S</a:t>
            </a:r>
            <a:r>
              <a:rPr lang="en-US" sz="2200" dirty="0" smtClean="0"/>
              <a:t>ales </a:t>
            </a:r>
            <a:r>
              <a:rPr lang="en-US" sz="2200" dirty="0"/>
              <a:t>personnel must be very </a:t>
            </a:r>
            <a:r>
              <a:rPr lang="en-US" sz="2200" dirty="0" smtClean="0"/>
              <a:t>patient &amp;  you don’t  want to overwhelm them with too much information</a:t>
            </a:r>
            <a:endParaRPr lang="en-US" sz="2200" dirty="0"/>
          </a:p>
          <a:p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31333" y="19021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Types of </a:t>
            </a:r>
            <a:r>
              <a:rPr lang="en-US" sz="3200" b="1" dirty="0"/>
              <a:t>d</a:t>
            </a:r>
            <a:r>
              <a:rPr lang="en-US" sz="3200" b="1" dirty="0" smtClean="0"/>
              <a:t>ifficult </a:t>
            </a:r>
            <a:r>
              <a:rPr lang="en-US" sz="3200" b="1" dirty="0"/>
              <a:t>c</a:t>
            </a:r>
            <a:r>
              <a:rPr lang="en-US" sz="3200" b="1" dirty="0" smtClean="0"/>
              <a:t>ustomers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Describe </a:t>
            </a:r>
            <a:r>
              <a:rPr lang="en-US" sz="3200" b="1" dirty="0">
                <a:solidFill>
                  <a:schemeClr val="tx1"/>
                </a:solidFill>
              </a:rPr>
              <a:t>categories of disagreeable </a:t>
            </a:r>
            <a:r>
              <a:rPr lang="en-US" sz="3200" b="1" dirty="0" smtClean="0">
                <a:solidFill>
                  <a:schemeClr val="tx1"/>
                </a:solidFill>
              </a:rPr>
              <a:t>customers – how to handle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Argumentative: </a:t>
            </a:r>
            <a:r>
              <a:rPr lang="en-US" sz="2800" dirty="0"/>
              <a:t>customers who seem to look for </a:t>
            </a:r>
            <a:r>
              <a:rPr lang="en-US" sz="2800" dirty="0" smtClean="0"/>
              <a:t>problems, disagree, question or look for error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Ask simple, polite questions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Impatient: </a:t>
            </a:r>
            <a:r>
              <a:rPr lang="en-US" sz="2800" dirty="0"/>
              <a:t>customers who show verbally and nonverbally that they do not want to </a:t>
            </a:r>
            <a:r>
              <a:rPr lang="en-US" sz="2800" dirty="0" smtClean="0"/>
              <a:t>wait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Agree first on common points and get to the point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Leave-me-alone: </a:t>
            </a:r>
            <a:r>
              <a:rPr lang="en-US" sz="2800" dirty="0"/>
              <a:t>customers do not want any assistance or </a:t>
            </a:r>
            <a:r>
              <a:rPr lang="en-US" sz="2800" dirty="0" smtClean="0"/>
              <a:t>advice…mostly retail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 patient and allow them time alone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Describe </a:t>
            </a:r>
            <a:r>
              <a:rPr lang="en-US" sz="3200" b="1" dirty="0">
                <a:solidFill>
                  <a:schemeClr val="tx1"/>
                </a:solidFill>
              </a:rPr>
              <a:t>categories of disagreeable customers – how to handle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Irritable/Moody: </a:t>
            </a:r>
            <a:r>
              <a:rPr lang="en-US" sz="2800" dirty="0"/>
              <a:t>customers who display any attitude making it difficult for the sales </a:t>
            </a:r>
            <a:r>
              <a:rPr lang="en-US" sz="2800" dirty="0" smtClean="0"/>
              <a:t>personnel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 positive, upbeat and flexible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Insulting: </a:t>
            </a:r>
            <a:r>
              <a:rPr lang="en-US" sz="2800" dirty="0"/>
              <a:t>customers that get frustrated and take it out on the sales </a:t>
            </a:r>
            <a:r>
              <a:rPr lang="en-US" sz="2800" dirty="0" smtClean="0"/>
              <a:t>person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Remain neutral and professional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Complaining</a:t>
            </a:r>
            <a:r>
              <a:rPr lang="en-US" sz="2800" dirty="0"/>
              <a:t>: customers who think everything is </a:t>
            </a:r>
            <a:r>
              <a:rPr lang="en-US" sz="2800" dirty="0" smtClean="0"/>
              <a:t>wrong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Respect their thoughts and probe for issues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Describe ways in which customers are dishonest.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800" dirty="0"/>
              <a:t>Always trying to take advantage of employees</a:t>
            </a:r>
          </a:p>
          <a:p>
            <a:r>
              <a:rPr lang="en-US" sz="2800" dirty="0"/>
              <a:t>Do not pay for </a:t>
            </a:r>
            <a:r>
              <a:rPr lang="en-US" sz="2800" dirty="0" smtClean="0"/>
              <a:t>products</a:t>
            </a:r>
          </a:p>
          <a:p>
            <a:pPr lvl="1"/>
            <a:r>
              <a:rPr lang="en-US" sz="2400" dirty="0" smtClean="0"/>
              <a:t>Theft, pilferage or shoplifting</a:t>
            </a:r>
            <a:endParaRPr lang="en-US" sz="2400" dirty="0"/>
          </a:p>
          <a:p>
            <a:r>
              <a:rPr lang="en-US" sz="2800" dirty="0"/>
              <a:t>Purchase goods–use them–and return them</a:t>
            </a:r>
          </a:p>
          <a:p>
            <a:r>
              <a:rPr lang="en-US" sz="2800" dirty="0"/>
              <a:t>Switch or alter prices</a:t>
            </a:r>
          </a:p>
          <a:p>
            <a:r>
              <a:rPr lang="en-US" sz="2800" dirty="0"/>
              <a:t>Damage goods and then ask for discounts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82067"/>
            <a:ext cx="1752599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6764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Identify situations in which customers become difficult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8174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Customers want something against company policies.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Problems with merchandise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Broken or damaged items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Lack of need-gift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Wrong size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Changed mind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Problems with company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Account  errors-date entry errors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Rude treatment by an employee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Illegal activity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Incompetent employees or service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1390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133600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9" y="2446602"/>
            <a:ext cx="2048932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Explain reasons for handling difficult customers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Customers that have had an issue resolved efficiently and professionally are more </a:t>
            </a:r>
            <a:r>
              <a:rPr lang="en-US" sz="2400" dirty="0">
                <a:solidFill>
                  <a:srgbClr val="FF0000"/>
                </a:solidFill>
              </a:rPr>
              <a:t>loyal.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is important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gain &amp; retain </a:t>
            </a:r>
            <a:r>
              <a:rPr lang="en-US" sz="2400" dirty="0" smtClean="0"/>
              <a:t>a </a:t>
            </a:r>
            <a:r>
              <a:rPr lang="en-US" sz="2400" dirty="0"/>
              <a:t>customer </a:t>
            </a:r>
            <a:r>
              <a:rPr lang="en-US" sz="2400" dirty="0" smtClean="0"/>
              <a:t>through superior customer service</a:t>
            </a:r>
            <a:r>
              <a:rPr lang="en-US" sz="2400" dirty="0"/>
              <a:t> </a:t>
            </a:r>
            <a:r>
              <a:rPr lang="en-US" sz="2400" dirty="0" smtClean="0"/>
              <a:t>&amp; build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strong clientele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Customers are the bread and butter, even the difficult ones.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Word of mouth </a:t>
            </a:r>
            <a:r>
              <a:rPr lang="en-US" sz="2400" dirty="0" smtClean="0"/>
              <a:t>about professionally handling </a:t>
            </a:r>
            <a:r>
              <a:rPr lang="en-US" sz="2400" dirty="0"/>
              <a:t>situations will spread.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</a:t>
            </a:r>
            <a:r>
              <a:rPr lang="en-US" sz="2400" dirty="0" smtClean="0"/>
              <a:t>positively impacts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company’s image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can aid </a:t>
            </a:r>
            <a:r>
              <a:rPr lang="en-US" sz="2400" dirty="0" smtClean="0"/>
              <a:t>in </a:t>
            </a:r>
            <a:r>
              <a:rPr lang="en-US" sz="2400" dirty="0"/>
              <a:t>development of  a competitive advantage.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 of the above contributes to</a:t>
            </a:r>
            <a:r>
              <a:rPr lang="en-US" sz="2400" dirty="0">
                <a:solidFill>
                  <a:srgbClr val="FF0000"/>
                </a:solidFill>
              </a:rPr>
              <a:t> profits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Demonstrate procedures for handling difficult customers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Interpersonal skills:</a:t>
            </a:r>
          </a:p>
          <a:p>
            <a:r>
              <a:rPr lang="en-US" sz="2800" dirty="0" smtClean="0"/>
              <a:t>Remain calm and in control of emotions</a:t>
            </a:r>
          </a:p>
          <a:p>
            <a:r>
              <a:rPr lang="en-US" sz="2800" dirty="0" smtClean="0"/>
              <a:t>Express patience and flexibility</a:t>
            </a:r>
          </a:p>
          <a:p>
            <a:r>
              <a:rPr lang="en-US" sz="2800" dirty="0" smtClean="0"/>
              <a:t>Listen completely and openly</a:t>
            </a:r>
          </a:p>
          <a:p>
            <a:r>
              <a:rPr lang="en-US" sz="2800" dirty="0" smtClean="0"/>
              <a:t>Courteous and sincere attitude</a:t>
            </a:r>
          </a:p>
          <a:p>
            <a:r>
              <a:rPr lang="en-US" sz="2800" dirty="0" smtClean="0"/>
              <a:t>Provide honest &amp; helpful information</a:t>
            </a:r>
          </a:p>
          <a:p>
            <a:r>
              <a:rPr lang="en-US" sz="2800" dirty="0" smtClean="0"/>
              <a:t>Be respectful to customer needs and not condescending</a:t>
            </a:r>
          </a:p>
          <a:p>
            <a:endParaRPr lang="en-US" sz="28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Demonstrate procedures for handling difficult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Communication skills</a:t>
            </a:r>
          </a:p>
          <a:p>
            <a:r>
              <a:rPr lang="en-US" sz="2800" dirty="0" smtClean="0"/>
              <a:t>Speak softly and slowly</a:t>
            </a:r>
          </a:p>
          <a:p>
            <a:r>
              <a:rPr lang="en-US" sz="2800" dirty="0" smtClean="0"/>
              <a:t>Use proper grammar and English and pronounce words correctly and clearly</a:t>
            </a:r>
          </a:p>
          <a:p>
            <a:r>
              <a:rPr lang="en-US" sz="2800" dirty="0" smtClean="0"/>
              <a:t>Listen &amp; respond but do not interrupt customer</a:t>
            </a:r>
          </a:p>
          <a:p>
            <a:r>
              <a:rPr lang="en-US" sz="2800" dirty="0" smtClean="0"/>
              <a:t>Ask appropriate questions to understand issue</a:t>
            </a:r>
          </a:p>
          <a:p>
            <a:r>
              <a:rPr lang="en-US" sz="2800" dirty="0" smtClean="0"/>
              <a:t>Maintain eye contact to show interest</a:t>
            </a:r>
          </a:p>
          <a:p>
            <a:r>
              <a:rPr lang="en-US" sz="2800" dirty="0" smtClean="0"/>
              <a:t>Conversation illustrates employee was examining the situation from customers point of view</a:t>
            </a:r>
          </a:p>
        </p:txBody>
      </p:sp>
    </p:spTree>
    <p:extLst>
      <p:ext uri="{BB962C8B-B14F-4D97-AF65-F5344CB8AC3E}">
        <p14:creationId xmlns:p14="http://schemas.microsoft.com/office/powerpoint/2010/main" val="7692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Demonstrate procedures for handling difficult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Process/Procedure</a:t>
            </a:r>
          </a:p>
          <a:p>
            <a:r>
              <a:rPr lang="en-US" sz="2800" dirty="0" smtClean="0"/>
              <a:t>Recognize type of difficult customer and handle the situation accordingly</a:t>
            </a:r>
          </a:p>
          <a:p>
            <a:r>
              <a:rPr lang="en-US" sz="2800" dirty="0" smtClean="0"/>
              <a:t>Use appropriate techniques for working with that type of difficult customer to handle needs/wants</a:t>
            </a:r>
          </a:p>
          <a:p>
            <a:r>
              <a:rPr lang="en-US" sz="2800" dirty="0" smtClean="0"/>
              <a:t>Customer feels pace and amount of time allotted to their problem was acceptable and left satisfied</a:t>
            </a:r>
          </a:p>
          <a:p>
            <a:r>
              <a:rPr lang="en-US" sz="2800" dirty="0" smtClean="0"/>
              <a:t>Follow company’s policies, explain them completely and clearly while calming customer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53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Define the term complaint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Complaint</a:t>
            </a:r>
            <a:r>
              <a:rPr lang="en-US" sz="2800" dirty="0" smtClean="0">
                <a:solidFill>
                  <a:srgbClr val="FF0000"/>
                </a:solidFill>
              </a:rPr>
              <a:t> is a customer’s dissatisfaction expressed orally, silently or in writing</a:t>
            </a:r>
          </a:p>
          <a:p>
            <a:pPr lvl="1"/>
            <a:r>
              <a:rPr lang="en-US" sz="2400" dirty="0" smtClean="0"/>
              <a:t>Some customers actually express the true reasons</a:t>
            </a:r>
          </a:p>
          <a:p>
            <a:pPr lvl="1"/>
            <a:r>
              <a:rPr lang="en-US" sz="2400" dirty="0" smtClean="0"/>
              <a:t>Others do not tell the real reasons</a:t>
            </a:r>
          </a:p>
          <a:p>
            <a:pPr lvl="2"/>
            <a:r>
              <a:rPr lang="en-US" dirty="0" smtClean="0"/>
              <a:t>These customers normally conceal the real complaint by stating another believable, but secondary, reason for the dissatisfaction</a:t>
            </a:r>
          </a:p>
          <a:p>
            <a:pPr lvl="2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Customer returns a pair of shoes due to the color of the shoe but the real reason was the high price </a:t>
            </a:r>
          </a:p>
          <a:p>
            <a:pPr lvl="2"/>
            <a:r>
              <a:rPr lang="en-US" dirty="0" smtClean="0"/>
              <a:t>Salesperson must skillfully question and inspect the product to discover the real complaint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619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143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4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Identify the costs associated with customer complaints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5105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Loss of sales </a:t>
            </a:r>
            <a:r>
              <a:rPr lang="en-US" sz="2400" dirty="0" smtClean="0"/>
              <a:t>– present and future</a:t>
            </a:r>
          </a:p>
          <a:p>
            <a:pPr lvl="1"/>
            <a:r>
              <a:rPr lang="en-US" sz="2000" dirty="0" smtClean="0"/>
              <a:t>One dissatisfied customer may tell 10 other potential customers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Damaged image </a:t>
            </a:r>
            <a:r>
              <a:rPr lang="en-US" sz="2400" dirty="0" smtClean="0"/>
              <a:t>– store, product &amp; sales personne</a:t>
            </a:r>
            <a:r>
              <a:rPr lang="en-US" sz="2400" dirty="0"/>
              <a:t>l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Additional recordkeeping </a:t>
            </a:r>
            <a:r>
              <a:rPr lang="en-US" sz="2400" dirty="0" smtClean="0"/>
              <a:t>- paperwork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Markdowns on returned goods </a:t>
            </a:r>
            <a:r>
              <a:rPr lang="en-US" sz="2400" dirty="0" smtClean="0"/>
              <a:t>– ½ of returned product is sold but at a reduced prices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Increased interest payments </a:t>
            </a:r>
            <a:r>
              <a:rPr lang="en-US" sz="2400" dirty="0" smtClean="0"/>
              <a:t>– companies must borrow money to buy goods, more time means less profit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2543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18192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Identify the reasons for customer complaints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00200"/>
            <a:ext cx="8686799" cy="5105400"/>
          </a:xfrm>
        </p:spPr>
        <p:txBody>
          <a:bodyPr/>
          <a:lstStyle/>
          <a:p>
            <a:r>
              <a:rPr lang="en-US" sz="2800" dirty="0" smtClean="0"/>
              <a:t>Some complaints are justified, while others aren’t</a:t>
            </a:r>
          </a:p>
          <a:p>
            <a:r>
              <a:rPr lang="en-US" sz="2800" dirty="0" smtClean="0"/>
              <a:t>3 major reasons/areas of customer complaints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Products</a:t>
            </a:r>
            <a:r>
              <a:rPr lang="en-US" sz="2400" dirty="0" smtClean="0"/>
              <a:t> - poor quality, improper labeling or improper buying decisions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Personne</a:t>
            </a:r>
            <a:r>
              <a:rPr lang="en-US" sz="2400" dirty="0" smtClean="0"/>
              <a:t>l – high pressure, rudeness, insufficient product information, inaccuracy or unsatisfactory service </a:t>
            </a:r>
            <a:r>
              <a:rPr lang="en-US" sz="2400" dirty="0" smtClean="0">
                <a:solidFill>
                  <a:srgbClr val="FF0000"/>
                </a:solidFill>
              </a:rPr>
              <a:t>(make sure you determine customer needs and wants) 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Business</a:t>
            </a:r>
            <a:r>
              <a:rPr lang="en-US" sz="2400" dirty="0" smtClean="0"/>
              <a:t> – the # of business or type offered (refusing to accept a credit card) or refusal to accept a return due to policy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10200"/>
            <a:ext cx="15954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67200"/>
            <a:ext cx="838199" cy="254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75910"/>
            <a:ext cx="13525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Describe the benefits of customer complaints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Goodwill</a:t>
            </a:r>
          </a:p>
          <a:p>
            <a:pPr lvl="1"/>
            <a:r>
              <a:rPr lang="en-US" sz="2400" dirty="0" smtClean="0"/>
              <a:t>Properly settling complaints will promote goodwill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Increased sales</a:t>
            </a:r>
          </a:p>
          <a:p>
            <a:pPr lvl="1"/>
            <a:r>
              <a:rPr lang="en-US" sz="2400" dirty="0" smtClean="0"/>
              <a:t>Opportunity to satisfy</a:t>
            </a:r>
          </a:p>
          <a:p>
            <a:pPr lvl="1"/>
            <a:r>
              <a:rPr lang="en-US" sz="2400" dirty="0" smtClean="0"/>
              <a:t>May make additional sales</a:t>
            </a:r>
          </a:p>
          <a:p>
            <a:pPr lvl="1"/>
            <a:r>
              <a:rPr lang="en-US" sz="2400" dirty="0" smtClean="0"/>
              <a:t>Repeat customers and may tell others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Buying information</a:t>
            </a:r>
          </a:p>
          <a:p>
            <a:pPr lvl="1"/>
            <a:r>
              <a:rPr lang="en-US" sz="2400" dirty="0" smtClean="0"/>
              <a:t>Prevention of complaints</a:t>
            </a:r>
          </a:p>
          <a:p>
            <a:pPr lvl="1"/>
            <a:r>
              <a:rPr lang="en-US" sz="2400" dirty="0" smtClean="0"/>
              <a:t>Purchasing agent may avoid products with complaints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295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66" y="2667000"/>
            <a:ext cx="232083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4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Explain the importance of appropriately handling customer complaints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hould be immediate</a:t>
            </a:r>
          </a:p>
          <a:p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hould be effective</a:t>
            </a:r>
          </a:p>
          <a:p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hould offer customer satisfaction</a:t>
            </a:r>
          </a:p>
          <a:p>
            <a:endParaRPr lang="en-US" sz="2800" dirty="0" smtClean="0"/>
          </a:p>
          <a:p>
            <a:r>
              <a:rPr lang="en-US" sz="2800" dirty="0" smtClean="0"/>
              <a:t>Should follow company policy</a:t>
            </a:r>
          </a:p>
          <a:p>
            <a:endParaRPr lang="en-US" sz="2800" dirty="0" smtClean="0"/>
          </a:p>
          <a:p>
            <a:r>
              <a:rPr lang="en-US" sz="2800" dirty="0" smtClean="0"/>
              <a:t>Should follow company procedure</a:t>
            </a:r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886200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Explain procedures for handling customer complaints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7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Develop company policy</a:t>
            </a:r>
          </a:p>
          <a:p>
            <a:pPr lvl="1"/>
            <a:r>
              <a:rPr lang="en-US" sz="2400" dirty="0" smtClean="0"/>
              <a:t>General rules followed by personnel</a:t>
            </a:r>
          </a:p>
          <a:p>
            <a:pPr lvl="1"/>
            <a:r>
              <a:rPr lang="en-US" sz="2400" dirty="0" smtClean="0"/>
              <a:t>Avoids misunderstandings</a:t>
            </a:r>
          </a:p>
          <a:p>
            <a:pPr lvl="1"/>
            <a:r>
              <a:rPr lang="en-US" sz="2400" dirty="0" smtClean="0"/>
              <a:t>Apply fair &amp; consistent treatment of customers</a:t>
            </a:r>
          </a:p>
          <a:p>
            <a:pPr lvl="1"/>
            <a:r>
              <a:rPr lang="en-US" sz="2400" dirty="0" smtClean="0"/>
              <a:t>Policy goals should be fair and targeted towards customer satisfaction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Develop consistent yet flexible company policies </a:t>
            </a:r>
          </a:p>
          <a:p>
            <a:pPr lvl="1"/>
            <a:r>
              <a:rPr lang="en-US" sz="2400" dirty="0" smtClean="0"/>
              <a:t>Management decisions</a:t>
            </a:r>
          </a:p>
          <a:p>
            <a:pPr lvl="1"/>
            <a:r>
              <a:rPr lang="en-US" sz="2400" dirty="0" smtClean="0"/>
              <a:t>Sales personnel decisions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0"/>
            <a:ext cx="2228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1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Demonstrate procedures for handling customer complaints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company procedures</a:t>
            </a:r>
          </a:p>
          <a:p>
            <a:pPr lvl="1"/>
            <a:r>
              <a:rPr lang="en-US" dirty="0" smtClean="0"/>
              <a:t>Step by step </a:t>
            </a:r>
          </a:p>
          <a:p>
            <a:pPr lvl="2"/>
            <a:r>
              <a:rPr lang="en-US" dirty="0" smtClean="0"/>
              <a:t>Listen to ascertain reason</a:t>
            </a:r>
          </a:p>
          <a:p>
            <a:pPr lvl="2"/>
            <a:r>
              <a:rPr lang="en-US" dirty="0" smtClean="0"/>
              <a:t>Thank the customer</a:t>
            </a:r>
          </a:p>
          <a:p>
            <a:pPr lvl="2"/>
            <a:r>
              <a:rPr lang="en-US" dirty="0" smtClean="0"/>
              <a:t>Restate the complaint</a:t>
            </a:r>
          </a:p>
          <a:p>
            <a:pPr lvl="2"/>
            <a:r>
              <a:rPr lang="en-US" dirty="0" smtClean="0"/>
              <a:t>Investigate the problem</a:t>
            </a:r>
          </a:p>
          <a:p>
            <a:pPr lvl="2"/>
            <a:r>
              <a:rPr lang="en-US" dirty="0" smtClean="0"/>
              <a:t>Explain company policy</a:t>
            </a:r>
          </a:p>
          <a:p>
            <a:pPr lvl="3"/>
            <a:r>
              <a:rPr lang="en-US" dirty="0" smtClean="0"/>
              <a:t>“Not company policy” is NOT an option</a:t>
            </a:r>
          </a:p>
          <a:p>
            <a:pPr lvl="2"/>
            <a:r>
              <a:rPr lang="en-US" dirty="0" smtClean="0"/>
              <a:t>Take action</a:t>
            </a:r>
          </a:p>
          <a:p>
            <a:pPr lvl="3"/>
            <a:r>
              <a:rPr lang="en-US" dirty="0" smtClean="0"/>
              <a:t>Satisfy the customer!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1057274" cy="260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33800"/>
            <a:ext cx="947737" cy="260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19" y="1066800"/>
            <a:ext cx="1071562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2253071"/>
            <a:ext cx="20383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4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z="3200" b="1" dirty="0"/>
              <a:t>Types of </a:t>
            </a:r>
            <a:r>
              <a:rPr lang="en-US" sz="3200" b="1" dirty="0" smtClean="0"/>
              <a:t>difficult </a:t>
            </a:r>
            <a:r>
              <a:rPr lang="en-US" sz="3200" b="1" dirty="0"/>
              <a:t>c</a:t>
            </a:r>
            <a:r>
              <a:rPr lang="en-US" sz="3200" b="1" dirty="0" smtClean="0"/>
              <a:t>ustomers</a:t>
            </a:r>
            <a:endParaRPr lang="en-US" sz="32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8674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Disagreeable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ustomers </a:t>
            </a:r>
            <a:r>
              <a:rPr lang="en-US" sz="2400" dirty="0"/>
              <a:t>who are unpleasant and hard to </a:t>
            </a:r>
            <a:r>
              <a:rPr lang="en-US" sz="2400" dirty="0" smtClean="0"/>
              <a:t>help </a:t>
            </a:r>
          </a:p>
          <a:p>
            <a:pPr lvl="2"/>
            <a:r>
              <a:rPr lang="en-US" dirty="0" smtClean="0"/>
              <a:t>Often calmed by composed, courteous and efficient sales personnel – let them have their say</a:t>
            </a:r>
            <a:endParaRPr lang="en-US" dirty="0"/>
          </a:p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•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Domineering/superior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sz="2400" dirty="0" smtClean="0"/>
              <a:t>Overly </a:t>
            </a:r>
            <a:r>
              <a:rPr lang="en-US" sz="2400" dirty="0"/>
              <a:t>confident customers who feel they know more </a:t>
            </a:r>
            <a:r>
              <a:rPr lang="en-US" sz="2400" dirty="0" smtClean="0"/>
              <a:t>&amp; are </a:t>
            </a:r>
            <a:r>
              <a:rPr lang="en-US" sz="2400" dirty="0"/>
              <a:t>better than the average </a:t>
            </a:r>
            <a:r>
              <a:rPr lang="en-US" sz="2400" dirty="0" smtClean="0"/>
              <a:t>person – Bark orders</a:t>
            </a:r>
          </a:p>
          <a:p>
            <a:pPr lvl="2"/>
            <a:r>
              <a:rPr lang="en-US" dirty="0" smtClean="0"/>
              <a:t>Make them feel in charge &amp; they sell themselves</a:t>
            </a:r>
            <a:endParaRPr lang="en-US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Dishonest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ustomers </a:t>
            </a:r>
            <a:r>
              <a:rPr lang="en-US" sz="2400" dirty="0"/>
              <a:t>who intentionally attempt to avoid paying part </a:t>
            </a:r>
            <a:r>
              <a:rPr lang="en-US" sz="2400" dirty="0" smtClean="0"/>
              <a:t>or all </a:t>
            </a:r>
            <a:r>
              <a:rPr lang="en-US" sz="2400" dirty="0"/>
              <a:t>of the price for a </a:t>
            </a:r>
            <a:r>
              <a:rPr lang="en-US" sz="2400" dirty="0" smtClean="0"/>
              <a:t>product </a:t>
            </a:r>
          </a:p>
          <a:p>
            <a:pPr lvl="2"/>
            <a:r>
              <a:rPr lang="en-US" dirty="0" smtClean="0"/>
              <a:t>Don’t jump to quick conclusions</a:t>
            </a:r>
          </a:p>
          <a:p>
            <a:pPr lvl="2"/>
            <a:r>
              <a:rPr lang="en-US" dirty="0" smtClean="0"/>
              <a:t>Follow company policies and procedures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1069</Words>
  <Application>Microsoft Office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 SEM1 1.08 A - Customer Relations</vt:lpstr>
      <vt:lpstr>Define the term complaint</vt:lpstr>
      <vt:lpstr>Identify the costs associated with customer complaints</vt:lpstr>
      <vt:lpstr>Identify the reasons for customer complaints</vt:lpstr>
      <vt:lpstr>Describe the benefits of customer complaints</vt:lpstr>
      <vt:lpstr>Explain the importance of appropriately handling customer complaints</vt:lpstr>
      <vt:lpstr>Explain procedures for handling customer complaints</vt:lpstr>
      <vt:lpstr>Demonstrate procedures for handling customer complaints</vt:lpstr>
      <vt:lpstr>Types of difficult customers</vt:lpstr>
      <vt:lpstr>PowerPoint Presentation</vt:lpstr>
      <vt:lpstr>Describe categories of disagreeable customers – how to handle</vt:lpstr>
      <vt:lpstr>Describe categories of disagreeable customers – how to handle</vt:lpstr>
      <vt:lpstr>Describe ways in which customers are dishonest. </vt:lpstr>
      <vt:lpstr>Identify situations in which customers become difficult</vt:lpstr>
      <vt:lpstr>Explain reasons for handling difficult customers</vt:lpstr>
      <vt:lpstr>Demonstrate procedures for handling difficult customers</vt:lpstr>
      <vt:lpstr>Demonstrate procedures for handling difficult customers</vt:lpstr>
      <vt:lpstr>Demonstrate procedures for handling difficult customers</vt:lpstr>
    </vt:vector>
  </TitlesOfParts>
  <Company>Buncombe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1.08</dc:title>
  <dc:creator>ruthwilsonphillips</dc:creator>
  <cp:lastModifiedBy>Bob</cp:lastModifiedBy>
  <cp:revision>25</cp:revision>
  <cp:lastPrinted>2012-08-13T14:28:40Z</cp:lastPrinted>
  <dcterms:created xsi:type="dcterms:W3CDTF">2012-07-24T14:07:06Z</dcterms:created>
  <dcterms:modified xsi:type="dcterms:W3CDTF">2012-08-13T14:28:48Z</dcterms:modified>
</cp:coreProperties>
</file>